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68" r:id="rId5"/>
    <p:sldId id="259" r:id="rId6"/>
    <p:sldId id="260" r:id="rId7"/>
    <p:sldId id="269" r:id="rId8"/>
    <p:sldId id="261" r:id="rId9"/>
    <p:sldId id="262" r:id="rId10"/>
    <p:sldId id="263" r:id="rId11"/>
    <p:sldId id="264" r:id="rId12"/>
    <p:sldId id="265" r:id="rId13"/>
    <p:sldId id="266" r:id="rId14"/>
    <p:sldId id="267" r:id="rId1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0" autoAdjust="0"/>
    <p:restoredTop sz="94660"/>
  </p:normalViewPr>
  <p:slideViewPr>
    <p:cSldViewPr snapToGrid="0">
      <p:cViewPr varScale="1">
        <p:scale>
          <a:sx n="86" d="100"/>
          <a:sy n="86" d="100"/>
        </p:scale>
        <p:origin x="4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F05283-7AC9-425A-A4EC-9B5991665C2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r-FR"/>
        </a:p>
      </dgm:t>
    </dgm:pt>
    <dgm:pt modelId="{C4421DAB-6EC1-4FE5-8F95-FE00CD974563}">
      <dgm:prSet phldrT="[Texte]" custT="1"/>
      <dgm:spPr/>
      <dgm:t>
        <a:bodyPr/>
        <a:lstStyle/>
        <a:p>
          <a:r>
            <a:rPr lang="fr-FR" sz="2000" dirty="0"/>
            <a:t>Directeur Général</a:t>
          </a:r>
        </a:p>
        <a:p>
          <a:r>
            <a:rPr lang="fr-FR" sz="2000" dirty="0"/>
            <a:t>Directeur </a:t>
          </a:r>
          <a:r>
            <a:rPr lang="fr-FR" sz="3900" dirty="0"/>
            <a:t> </a:t>
          </a:r>
        </a:p>
      </dgm:t>
    </dgm:pt>
    <dgm:pt modelId="{E53E6E60-5D34-4B7C-BFB6-75CB479B2CA1}" type="parTrans" cxnId="{6B5DFCA5-F27E-485E-8564-A8A6D41325FB}">
      <dgm:prSet/>
      <dgm:spPr/>
      <dgm:t>
        <a:bodyPr/>
        <a:lstStyle/>
        <a:p>
          <a:endParaRPr lang="fr-FR"/>
        </a:p>
      </dgm:t>
    </dgm:pt>
    <dgm:pt modelId="{AC9AE67B-2C2C-4E43-8152-F217ADB37CF4}" type="sibTrans" cxnId="{6B5DFCA5-F27E-485E-8564-A8A6D41325FB}">
      <dgm:prSet/>
      <dgm:spPr/>
      <dgm:t>
        <a:bodyPr/>
        <a:lstStyle/>
        <a:p>
          <a:endParaRPr lang="fr-FR"/>
        </a:p>
      </dgm:t>
    </dgm:pt>
    <dgm:pt modelId="{102AA8D9-111B-483B-A24E-9EBE5DA6DFA3}">
      <dgm:prSet phldrT="[Texte]"/>
      <dgm:spPr/>
      <dgm:t>
        <a:bodyPr/>
        <a:lstStyle/>
        <a:p>
          <a:r>
            <a:rPr lang="fr-FR" b="1" i="1" dirty="0"/>
            <a:t>Jean François COUPARD</a:t>
          </a:r>
        </a:p>
      </dgm:t>
    </dgm:pt>
    <dgm:pt modelId="{997B93D8-2FAB-42D2-A823-651A58124CB5}" type="parTrans" cxnId="{89FEB96A-D7B2-42DA-A7FA-42C70909D132}">
      <dgm:prSet/>
      <dgm:spPr/>
      <dgm:t>
        <a:bodyPr/>
        <a:lstStyle/>
        <a:p>
          <a:endParaRPr lang="fr-FR"/>
        </a:p>
      </dgm:t>
    </dgm:pt>
    <dgm:pt modelId="{CDCF01E3-83E1-49CE-950D-6BEEBAB9592F}" type="sibTrans" cxnId="{89FEB96A-D7B2-42DA-A7FA-42C70909D132}">
      <dgm:prSet/>
      <dgm:spPr/>
      <dgm:t>
        <a:bodyPr/>
        <a:lstStyle/>
        <a:p>
          <a:endParaRPr lang="fr-FR"/>
        </a:p>
      </dgm:t>
    </dgm:pt>
    <dgm:pt modelId="{E567D4DB-72EE-4D13-A041-1C520DFAF267}">
      <dgm:prSet phldrT="[Texte]"/>
      <dgm:spPr/>
      <dgm:t>
        <a:bodyPr/>
        <a:lstStyle/>
        <a:p>
          <a:r>
            <a:rPr lang="fr-FR" b="1" i="1" dirty="0"/>
            <a:t>Marie France BETY</a:t>
          </a:r>
        </a:p>
      </dgm:t>
    </dgm:pt>
    <dgm:pt modelId="{07857E03-203B-4E35-86AD-F412C1114F1F}" type="parTrans" cxnId="{FFDDA0B8-0674-4A3D-9E1C-081C43388FDF}">
      <dgm:prSet/>
      <dgm:spPr/>
      <dgm:t>
        <a:bodyPr/>
        <a:lstStyle/>
        <a:p>
          <a:endParaRPr lang="fr-FR"/>
        </a:p>
      </dgm:t>
    </dgm:pt>
    <dgm:pt modelId="{DB1D2995-5EB7-4A3B-BB22-76E4F4C8825D}" type="sibTrans" cxnId="{FFDDA0B8-0674-4A3D-9E1C-081C43388FDF}">
      <dgm:prSet/>
      <dgm:spPr/>
      <dgm:t>
        <a:bodyPr/>
        <a:lstStyle/>
        <a:p>
          <a:endParaRPr lang="fr-FR"/>
        </a:p>
      </dgm:t>
    </dgm:pt>
    <dgm:pt modelId="{003DFF95-2CCA-44ED-85C8-F9D37B4976F6}">
      <dgm:prSet phldrT="[Texte]" custT="1"/>
      <dgm:spPr/>
      <dgm:t>
        <a:bodyPr/>
        <a:lstStyle/>
        <a:p>
          <a:r>
            <a:rPr lang="fr-FR" sz="2000" dirty="0"/>
            <a:t>Intervenant socio-judiciaire</a:t>
          </a:r>
        </a:p>
      </dgm:t>
    </dgm:pt>
    <dgm:pt modelId="{0D9EA9C2-7C24-4576-98DA-2BE7F6E8243A}" type="parTrans" cxnId="{39ED55BF-60F2-4780-9485-10D9DB6DF534}">
      <dgm:prSet/>
      <dgm:spPr/>
      <dgm:t>
        <a:bodyPr/>
        <a:lstStyle/>
        <a:p>
          <a:endParaRPr lang="fr-FR"/>
        </a:p>
      </dgm:t>
    </dgm:pt>
    <dgm:pt modelId="{B47580A7-206F-40CC-857E-4E81AC93BC8E}" type="sibTrans" cxnId="{39ED55BF-60F2-4780-9485-10D9DB6DF534}">
      <dgm:prSet/>
      <dgm:spPr/>
      <dgm:t>
        <a:bodyPr/>
        <a:lstStyle/>
        <a:p>
          <a:endParaRPr lang="fr-FR"/>
        </a:p>
      </dgm:t>
    </dgm:pt>
    <dgm:pt modelId="{1BE09B11-3B6F-48C3-A38D-ACE489D7A0BE}">
      <dgm:prSet phldrT="[Texte]"/>
      <dgm:spPr/>
      <dgm:t>
        <a:bodyPr/>
        <a:lstStyle/>
        <a:p>
          <a:r>
            <a:rPr lang="fr-FR" b="1" i="1" dirty="0"/>
            <a:t>Caroline ARNOUX</a:t>
          </a:r>
        </a:p>
      </dgm:t>
    </dgm:pt>
    <dgm:pt modelId="{D812B77F-DF12-4B2E-87F9-940424C90A59}" type="parTrans" cxnId="{187CCFBA-B50C-45FE-ABE9-032A67BE1984}">
      <dgm:prSet/>
      <dgm:spPr/>
      <dgm:t>
        <a:bodyPr/>
        <a:lstStyle/>
        <a:p>
          <a:endParaRPr lang="fr-FR"/>
        </a:p>
      </dgm:t>
    </dgm:pt>
    <dgm:pt modelId="{CBCF5709-939C-4468-83BA-A1FDA001CBBB}" type="sibTrans" cxnId="{187CCFBA-B50C-45FE-ABE9-032A67BE1984}">
      <dgm:prSet/>
      <dgm:spPr/>
      <dgm:t>
        <a:bodyPr/>
        <a:lstStyle/>
        <a:p>
          <a:endParaRPr lang="fr-FR"/>
        </a:p>
      </dgm:t>
    </dgm:pt>
    <dgm:pt modelId="{7BD1118A-BADA-4D9D-8713-35C897E43CB4}">
      <dgm:prSet phldrT="[Texte]" custT="1"/>
      <dgm:spPr/>
      <dgm:t>
        <a:bodyPr/>
        <a:lstStyle/>
        <a:p>
          <a:r>
            <a:rPr lang="fr-FR" sz="2000" dirty="0"/>
            <a:t>Chef de service </a:t>
          </a:r>
        </a:p>
      </dgm:t>
    </dgm:pt>
    <dgm:pt modelId="{41BD0A1A-6DC6-4E91-96C1-B75AD336C04B}" type="sibTrans" cxnId="{90C70C6F-7F52-4AED-9156-B8DF243EB94A}">
      <dgm:prSet/>
      <dgm:spPr/>
      <dgm:t>
        <a:bodyPr/>
        <a:lstStyle/>
        <a:p>
          <a:endParaRPr lang="fr-FR"/>
        </a:p>
      </dgm:t>
    </dgm:pt>
    <dgm:pt modelId="{D1C74158-74D7-4569-9BF1-77075F494286}" type="parTrans" cxnId="{90C70C6F-7F52-4AED-9156-B8DF243EB94A}">
      <dgm:prSet/>
      <dgm:spPr/>
      <dgm:t>
        <a:bodyPr/>
        <a:lstStyle/>
        <a:p>
          <a:endParaRPr lang="fr-FR"/>
        </a:p>
      </dgm:t>
    </dgm:pt>
    <dgm:pt modelId="{B34159D8-EC4B-4441-8568-637AB7086FDF}">
      <dgm:prSet phldrT="[Texte]"/>
      <dgm:spPr/>
      <dgm:t>
        <a:bodyPr/>
        <a:lstStyle/>
        <a:p>
          <a:r>
            <a:rPr lang="fr-FR" b="1" i="1" dirty="0"/>
            <a:t>Nayma DOUDOUCH</a:t>
          </a:r>
        </a:p>
      </dgm:t>
    </dgm:pt>
    <dgm:pt modelId="{B1A580B3-5D74-4E9A-B1A3-C068D8711BD0}" type="parTrans" cxnId="{BE22FC05-E8A6-4B56-A522-C590DFED7B68}">
      <dgm:prSet/>
      <dgm:spPr/>
      <dgm:t>
        <a:bodyPr/>
        <a:lstStyle/>
        <a:p>
          <a:endParaRPr lang="fr-FR"/>
        </a:p>
      </dgm:t>
    </dgm:pt>
    <dgm:pt modelId="{F6948A4C-1D5E-4C99-953C-A78E86B1DE50}" type="sibTrans" cxnId="{BE22FC05-E8A6-4B56-A522-C590DFED7B68}">
      <dgm:prSet/>
      <dgm:spPr/>
      <dgm:t>
        <a:bodyPr/>
        <a:lstStyle/>
        <a:p>
          <a:endParaRPr lang="fr-FR"/>
        </a:p>
      </dgm:t>
    </dgm:pt>
    <dgm:pt modelId="{7BE83238-6E2D-483F-967E-FF1F08CA08A4}">
      <dgm:prSet phldrT="[Texte]"/>
      <dgm:spPr/>
      <dgm:t>
        <a:bodyPr/>
        <a:lstStyle/>
        <a:p>
          <a:r>
            <a:rPr lang="fr-FR" b="1" i="1" dirty="0"/>
            <a:t>Valérie DEFRANCE</a:t>
          </a:r>
        </a:p>
      </dgm:t>
    </dgm:pt>
    <dgm:pt modelId="{3F966D1C-100E-4CBB-9D5E-3FB5B8AFEF9D}" type="parTrans" cxnId="{CFE5DDC2-9B26-4A15-881B-1822C6829A3F}">
      <dgm:prSet/>
      <dgm:spPr/>
      <dgm:t>
        <a:bodyPr/>
        <a:lstStyle/>
        <a:p>
          <a:endParaRPr lang="fr-FR"/>
        </a:p>
      </dgm:t>
    </dgm:pt>
    <dgm:pt modelId="{8B3BA455-5BC9-418A-BE38-7A729F2B990A}" type="sibTrans" cxnId="{CFE5DDC2-9B26-4A15-881B-1822C6829A3F}">
      <dgm:prSet/>
      <dgm:spPr/>
      <dgm:t>
        <a:bodyPr/>
        <a:lstStyle/>
        <a:p>
          <a:endParaRPr lang="fr-FR"/>
        </a:p>
      </dgm:t>
    </dgm:pt>
    <dgm:pt modelId="{5FC0A035-4552-4E24-AE3F-6358EF7C1AA2}">
      <dgm:prSet phldrT="[Texte]"/>
      <dgm:spPr/>
      <dgm:t>
        <a:bodyPr/>
        <a:lstStyle/>
        <a:p>
          <a:r>
            <a:rPr lang="fr-FR" b="1" i="1" dirty="0"/>
            <a:t>Giorgio SALOM</a:t>
          </a:r>
        </a:p>
      </dgm:t>
    </dgm:pt>
    <dgm:pt modelId="{B691C6A2-7E8F-4C61-941C-1268B9779F42}" type="parTrans" cxnId="{1F48C62B-53DA-4D4C-A2F7-D25B75B18D4E}">
      <dgm:prSet/>
      <dgm:spPr/>
      <dgm:t>
        <a:bodyPr/>
        <a:lstStyle/>
        <a:p>
          <a:endParaRPr lang="fr-FR"/>
        </a:p>
      </dgm:t>
    </dgm:pt>
    <dgm:pt modelId="{D6EF4D26-4E09-4A7A-9ADD-BAC508B03D29}" type="sibTrans" cxnId="{1F48C62B-53DA-4D4C-A2F7-D25B75B18D4E}">
      <dgm:prSet/>
      <dgm:spPr/>
      <dgm:t>
        <a:bodyPr/>
        <a:lstStyle/>
        <a:p>
          <a:endParaRPr lang="fr-FR"/>
        </a:p>
      </dgm:t>
    </dgm:pt>
    <dgm:pt modelId="{F7468BD0-0E5C-4F2F-915C-8F2A5D7F7EC9}">
      <dgm:prSet phldrT="[Texte]"/>
      <dgm:spPr/>
      <dgm:t>
        <a:bodyPr/>
        <a:lstStyle/>
        <a:p>
          <a:r>
            <a:rPr lang="fr-FR" b="1" i="1" dirty="0"/>
            <a:t>Arthur LEVENT</a:t>
          </a:r>
        </a:p>
      </dgm:t>
    </dgm:pt>
    <dgm:pt modelId="{932D805E-C26E-4E0C-9B89-A8382035F408}" type="parTrans" cxnId="{5489F7A3-B86C-4602-8886-F369126B4B4D}">
      <dgm:prSet/>
      <dgm:spPr/>
      <dgm:t>
        <a:bodyPr/>
        <a:lstStyle/>
        <a:p>
          <a:endParaRPr lang="fr-FR"/>
        </a:p>
      </dgm:t>
    </dgm:pt>
    <dgm:pt modelId="{285173C4-F1FE-4319-A8B6-3D86D77F557A}" type="sibTrans" cxnId="{5489F7A3-B86C-4602-8886-F369126B4B4D}">
      <dgm:prSet/>
      <dgm:spPr/>
      <dgm:t>
        <a:bodyPr/>
        <a:lstStyle/>
        <a:p>
          <a:endParaRPr lang="fr-FR"/>
        </a:p>
      </dgm:t>
    </dgm:pt>
    <dgm:pt modelId="{B6C14A72-7A8E-42E1-AA5F-E3B7F18C156B}">
      <dgm:prSet phldrT="[Texte]" custT="1"/>
      <dgm:spPr/>
      <dgm:t>
        <a:bodyPr/>
        <a:lstStyle/>
        <a:p>
          <a:r>
            <a:rPr lang="fr-FR" sz="2000" dirty="0"/>
            <a:t>Accueil secrétariat</a:t>
          </a:r>
        </a:p>
      </dgm:t>
    </dgm:pt>
    <dgm:pt modelId="{4904CD97-3F61-446A-8CC2-F1BA9AFE2C23}" type="parTrans" cxnId="{4DBC99F4-C1F4-46CF-A51D-FCE399979A81}">
      <dgm:prSet/>
      <dgm:spPr/>
      <dgm:t>
        <a:bodyPr/>
        <a:lstStyle/>
        <a:p>
          <a:endParaRPr lang="fr-FR"/>
        </a:p>
      </dgm:t>
    </dgm:pt>
    <dgm:pt modelId="{8B66DE9F-9014-412C-8710-D8CC72F690AF}" type="sibTrans" cxnId="{4DBC99F4-C1F4-46CF-A51D-FCE399979A81}">
      <dgm:prSet/>
      <dgm:spPr/>
      <dgm:t>
        <a:bodyPr/>
        <a:lstStyle/>
        <a:p>
          <a:endParaRPr lang="fr-FR"/>
        </a:p>
      </dgm:t>
    </dgm:pt>
    <dgm:pt modelId="{366937FF-EFC0-4CE2-BF18-7070932586C7}">
      <dgm:prSet phldrT="[Texte]"/>
      <dgm:spPr/>
      <dgm:t>
        <a:bodyPr/>
        <a:lstStyle/>
        <a:p>
          <a:r>
            <a:rPr lang="fr-FR" b="1" i="1" dirty="0"/>
            <a:t>Marie José FONT</a:t>
          </a:r>
        </a:p>
      </dgm:t>
    </dgm:pt>
    <dgm:pt modelId="{E2156555-464E-48AF-BA76-75F513E6070D}" type="parTrans" cxnId="{40F5ADA3-97B9-4C7A-8EF9-4819D290BB30}">
      <dgm:prSet/>
      <dgm:spPr/>
      <dgm:t>
        <a:bodyPr/>
        <a:lstStyle/>
        <a:p>
          <a:endParaRPr lang="fr-FR"/>
        </a:p>
      </dgm:t>
    </dgm:pt>
    <dgm:pt modelId="{7F2194D5-9F0D-4FD2-803E-79AF8D28CE01}" type="sibTrans" cxnId="{40F5ADA3-97B9-4C7A-8EF9-4819D290BB30}">
      <dgm:prSet/>
      <dgm:spPr/>
      <dgm:t>
        <a:bodyPr/>
        <a:lstStyle/>
        <a:p>
          <a:endParaRPr lang="fr-FR"/>
        </a:p>
      </dgm:t>
    </dgm:pt>
    <dgm:pt modelId="{9EF95F71-271A-4639-9B6D-20D0207A2A87}">
      <dgm:prSet phldrT="[Texte]"/>
      <dgm:spPr/>
      <dgm:t>
        <a:bodyPr/>
        <a:lstStyle/>
        <a:p>
          <a:endParaRPr lang="fr-FR" dirty="0"/>
        </a:p>
      </dgm:t>
    </dgm:pt>
    <dgm:pt modelId="{9A79F8DD-3BF4-4B50-8DD0-D44A248B83C9}" type="parTrans" cxnId="{892C9A71-96C4-4C92-BCE9-C532188D3C7E}">
      <dgm:prSet/>
      <dgm:spPr/>
      <dgm:t>
        <a:bodyPr/>
        <a:lstStyle/>
        <a:p>
          <a:endParaRPr lang="fr-FR"/>
        </a:p>
      </dgm:t>
    </dgm:pt>
    <dgm:pt modelId="{0979244D-AC52-445F-91BA-629088A06E8C}" type="sibTrans" cxnId="{892C9A71-96C4-4C92-BCE9-C532188D3C7E}">
      <dgm:prSet/>
      <dgm:spPr/>
      <dgm:t>
        <a:bodyPr/>
        <a:lstStyle/>
        <a:p>
          <a:endParaRPr lang="fr-FR"/>
        </a:p>
      </dgm:t>
    </dgm:pt>
    <dgm:pt modelId="{10FFED40-B200-4C23-864D-0435467C8B10}">
      <dgm:prSet phldrT="[Texte]"/>
      <dgm:spPr/>
      <dgm:t>
        <a:bodyPr/>
        <a:lstStyle/>
        <a:p>
          <a:endParaRPr lang="fr-FR" dirty="0"/>
        </a:p>
      </dgm:t>
    </dgm:pt>
    <dgm:pt modelId="{9BB840C9-F132-47FA-BF40-2C47C00D8045}" type="parTrans" cxnId="{74E4B54F-8A05-48E9-84B0-D1DECF54B583}">
      <dgm:prSet/>
      <dgm:spPr/>
      <dgm:t>
        <a:bodyPr/>
        <a:lstStyle/>
        <a:p>
          <a:endParaRPr lang="fr-FR"/>
        </a:p>
      </dgm:t>
    </dgm:pt>
    <dgm:pt modelId="{49651362-473C-4BE2-B108-ED73FFD87540}" type="sibTrans" cxnId="{74E4B54F-8A05-48E9-84B0-D1DECF54B583}">
      <dgm:prSet/>
      <dgm:spPr/>
      <dgm:t>
        <a:bodyPr/>
        <a:lstStyle/>
        <a:p>
          <a:endParaRPr lang="fr-FR"/>
        </a:p>
      </dgm:t>
    </dgm:pt>
    <dgm:pt modelId="{4D873A07-753B-4A0D-A708-2B49F8ABD2E0}">
      <dgm:prSet phldrT="[Texte]"/>
      <dgm:spPr/>
      <dgm:t>
        <a:bodyPr/>
        <a:lstStyle/>
        <a:p>
          <a:r>
            <a:rPr lang="fr-FR" b="1" i="1" dirty="0"/>
            <a:t>Naïma SABER</a:t>
          </a:r>
        </a:p>
      </dgm:t>
    </dgm:pt>
    <dgm:pt modelId="{55B0728B-2160-4E0B-B172-A11903BA0AB8}" type="parTrans" cxnId="{B3C6C000-3852-4A7C-BD72-713C4464FC2F}">
      <dgm:prSet/>
      <dgm:spPr/>
      <dgm:t>
        <a:bodyPr/>
        <a:lstStyle/>
        <a:p>
          <a:endParaRPr lang="fr-FR"/>
        </a:p>
      </dgm:t>
    </dgm:pt>
    <dgm:pt modelId="{53BCED07-ECDD-4AB5-B71F-E69138FE7566}" type="sibTrans" cxnId="{B3C6C000-3852-4A7C-BD72-713C4464FC2F}">
      <dgm:prSet/>
      <dgm:spPr/>
      <dgm:t>
        <a:bodyPr/>
        <a:lstStyle/>
        <a:p>
          <a:endParaRPr lang="fr-FR"/>
        </a:p>
      </dgm:t>
    </dgm:pt>
    <dgm:pt modelId="{79EC7D8F-6999-48C1-83A3-FCF5D8C9EBED}">
      <dgm:prSet phldrT="[Texte]"/>
      <dgm:spPr/>
      <dgm:t>
        <a:bodyPr/>
        <a:lstStyle/>
        <a:p>
          <a:r>
            <a:rPr lang="fr-FR" b="1" i="1" dirty="0"/>
            <a:t>Jean Louis COQUIN</a:t>
          </a:r>
        </a:p>
      </dgm:t>
    </dgm:pt>
    <dgm:pt modelId="{97BBFF4E-736C-49E4-BC07-4166E6625612}" type="parTrans" cxnId="{768BD4DF-9564-4EE9-9269-D04B48DFB91B}">
      <dgm:prSet/>
      <dgm:spPr/>
      <dgm:t>
        <a:bodyPr/>
        <a:lstStyle/>
        <a:p>
          <a:endParaRPr lang="fr-FR"/>
        </a:p>
      </dgm:t>
    </dgm:pt>
    <dgm:pt modelId="{D30F515E-3152-4028-AABB-FBFF9891A177}" type="sibTrans" cxnId="{768BD4DF-9564-4EE9-9269-D04B48DFB91B}">
      <dgm:prSet/>
      <dgm:spPr/>
      <dgm:t>
        <a:bodyPr/>
        <a:lstStyle/>
        <a:p>
          <a:endParaRPr lang="fr-FR"/>
        </a:p>
      </dgm:t>
    </dgm:pt>
    <dgm:pt modelId="{38525CA1-CA68-437C-8086-47FC8E9F50A1}">
      <dgm:prSet phldrT="[Texte]"/>
      <dgm:spPr/>
      <dgm:t>
        <a:bodyPr/>
        <a:lstStyle/>
        <a:p>
          <a:endParaRPr lang="fr-FR" dirty="0"/>
        </a:p>
      </dgm:t>
    </dgm:pt>
    <dgm:pt modelId="{24D656CD-D0A9-49F2-8227-F8553C96890F}" type="parTrans" cxnId="{564D7DED-BAA7-43E5-96D2-A0F2F4A6B87F}">
      <dgm:prSet/>
      <dgm:spPr/>
      <dgm:t>
        <a:bodyPr/>
        <a:lstStyle/>
        <a:p>
          <a:endParaRPr lang="fr-FR"/>
        </a:p>
      </dgm:t>
    </dgm:pt>
    <dgm:pt modelId="{B615F987-0969-4608-B638-EDBF932B5BF5}" type="sibTrans" cxnId="{564D7DED-BAA7-43E5-96D2-A0F2F4A6B87F}">
      <dgm:prSet/>
      <dgm:spPr/>
      <dgm:t>
        <a:bodyPr/>
        <a:lstStyle/>
        <a:p>
          <a:endParaRPr lang="fr-FR"/>
        </a:p>
      </dgm:t>
    </dgm:pt>
    <dgm:pt modelId="{55527C83-CF5F-428B-8463-6DD9E3AA20B6}">
      <dgm:prSet phldrT="[Texte]"/>
      <dgm:spPr/>
      <dgm:t>
        <a:bodyPr/>
        <a:lstStyle/>
        <a:p>
          <a:r>
            <a:rPr lang="fr-FR" b="1" i="1" dirty="0"/>
            <a:t>Alexis PLANQUE</a:t>
          </a:r>
        </a:p>
      </dgm:t>
    </dgm:pt>
    <dgm:pt modelId="{023F7854-10F1-4EF0-9C57-F045EA0DCC24}" type="parTrans" cxnId="{11046C65-6E13-4B36-9EE9-132281604ECA}">
      <dgm:prSet/>
      <dgm:spPr/>
      <dgm:t>
        <a:bodyPr/>
        <a:lstStyle/>
        <a:p>
          <a:endParaRPr lang="fr-FR"/>
        </a:p>
      </dgm:t>
    </dgm:pt>
    <dgm:pt modelId="{A545378F-8F58-40CC-AC0C-BC6F3F62113C}" type="sibTrans" cxnId="{11046C65-6E13-4B36-9EE9-132281604ECA}">
      <dgm:prSet/>
      <dgm:spPr/>
      <dgm:t>
        <a:bodyPr/>
        <a:lstStyle/>
        <a:p>
          <a:endParaRPr lang="fr-FR"/>
        </a:p>
      </dgm:t>
    </dgm:pt>
    <dgm:pt modelId="{C86FE73E-5D53-47D8-AEB9-300FDB462482}" type="pres">
      <dgm:prSet presAssocID="{29F05283-7AC9-425A-A4EC-9B5991665C2D}" presName="Name0" presStyleCnt="0">
        <dgm:presLayoutVars>
          <dgm:dir/>
          <dgm:animLvl val="lvl"/>
          <dgm:resizeHandles val="exact"/>
        </dgm:presLayoutVars>
      </dgm:prSet>
      <dgm:spPr/>
    </dgm:pt>
    <dgm:pt modelId="{4CAFA94F-4D35-43A6-8799-8F82FB6D7B0E}" type="pres">
      <dgm:prSet presAssocID="{C4421DAB-6EC1-4FE5-8F95-FE00CD974563}" presName="linNode" presStyleCnt="0"/>
      <dgm:spPr/>
    </dgm:pt>
    <dgm:pt modelId="{04147DC4-8EFF-4A7B-91A7-2FF1ABA97E75}" type="pres">
      <dgm:prSet presAssocID="{C4421DAB-6EC1-4FE5-8F95-FE00CD974563}" presName="parentText" presStyleLbl="node1" presStyleIdx="0" presStyleCnt="4" custScaleY="35602" custLinFactNeighborX="-15402" custLinFactNeighborY="1435">
        <dgm:presLayoutVars>
          <dgm:chMax val="1"/>
          <dgm:bulletEnabled val="1"/>
        </dgm:presLayoutVars>
      </dgm:prSet>
      <dgm:spPr/>
    </dgm:pt>
    <dgm:pt modelId="{066CEA1C-068D-4F40-9125-3428380531BE}" type="pres">
      <dgm:prSet presAssocID="{C4421DAB-6EC1-4FE5-8F95-FE00CD974563}" presName="descendantText" presStyleLbl="alignAccFollowNode1" presStyleIdx="0" presStyleCnt="3" custScaleX="51306" custScaleY="42773" custLinFactNeighborX="12582" custLinFactNeighborY="1311">
        <dgm:presLayoutVars>
          <dgm:bulletEnabled val="1"/>
        </dgm:presLayoutVars>
      </dgm:prSet>
      <dgm:spPr/>
    </dgm:pt>
    <dgm:pt modelId="{A97B9DEC-A982-430F-9EC2-D999CE9133A7}" type="pres">
      <dgm:prSet presAssocID="{AC9AE67B-2C2C-4E43-8152-F217ADB37CF4}" presName="sp" presStyleCnt="0"/>
      <dgm:spPr/>
    </dgm:pt>
    <dgm:pt modelId="{88D642D8-1989-4658-99AD-58F52C09038C}" type="pres">
      <dgm:prSet presAssocID="{7BD1118A-BADA-4D9D-8713-35C897E43CB4}" presName="linNode" presStyleCnt="0"/>
      <dgm:spPr/>
    </dgm:pt>
    <dgm:pt modelId="{DC4323DD-A6CA-4F73-ADB0-3A8814E34798}" type="pres">
      <dgm:prSet presAssocID="{7BD1118A-BADA-4D9D-8713-35C897E43CB4}" presName="parentText" presStyleLbl="node1" presStyleIdx="1" presStyleCnt="4" custScaleY="17380" custLinFactNeighborX="-15869" custLinFactNeighborY="5423">
        <dgm:presLayoutVars>
          <dgm:chMax val="1"/>
          <dgm:bulletEnabled val="1"/>
        </dgm:presLayoutVars>
      </dgm:prSet>
      <dgm:spPr/>
    </dgm:pt>
    <dgm:pt modelId="{880096ED-C05D-472D-810D-27C7C6E1204D}" type="pres">
      <dgm:prSet presAssocID="{7BD1118A-BADA-4D9D-8713-35C897E43CB4}" presName="descendantText" presStyleLbl="alignAccFollowNode1" presStyleIdx="1" presStyleCnt="3" custScaleX="46248" custScaleY="14693" custLinFactNeighborX="12582" custLinFactNeighborY="5762">
        <dgm:presLayoutVars>
          <dgm:bulletEnabled val="1"/>
        </dgm:presLayoutVars>
      </dgm:prSet>
      <dgm:spPr/>
    </dgm:pt>
    <dgm:pt modelId="{738E6EB1-3836-4E18-B683-A62DDCA3C966}" type="pres">
      <dgm:prSet presAssocID="{41BD0A1A-6DC6-4E91-96C1-B75AD336C04B}" presName="sp" presStyleCnt="0"/>
      <dgm:spPr/>
    </dgm:pt>
    <dgm:pt modelId="{C8ADD47F-D50F-49CE-BD26-22B9907091A9}" type="pres">
      <dgm:prSet presAssocID="{003DFF95-2CCA-44ED-85C8-F9D37B4976F6}" presName="linNode" presStyleCnt="0"/>
      <dgm:spPr/>
    </dgm:pt>
    <dgm:pt modelId="{A67A8B93-1A3C-414E-8174-6CD4E247CC72}" type="pres">
      <dgm:prSet presAssocID="{003DFF95-2CCA-44ED-85C8-F9D37B4976F6}" presName="parentText" presStyleLbl="node1" presStyleIdx="2" presStyleCnt="4" custScaleX="111064" custScaleY="19609" custLinFactNeighborX="-27425" custLinFactNeighborY="16392">
        <dgm:presLayoutVars>
          <dgm:chMax val="1"/>
          <dgm:bulletEnabled val="1"/>
        </dgm:presLayoutVars>
      </dgm:prSet>
      <dgm:spPr/>
    </dgm:pt>
    <dgm:pt modelId="{67B3D2DD-AD9E-4DC7-B8D0-3DDA98B61426}" type="pres">
      <dgm:prSet presAssocID="{B47580A7-206F-40CC-857E-4E81AC93BC8E}" presName="sp" presStyleCnt="0"/>
      <dgm:spPr/>
    </dgm:pt>
    <dgm:pt modelId="{338759E1-FF17-4255-8439-EF689C8CD22A}" type="pres">
      <dgm:prSet presAssocID="{B6C14A72-7A8E-42E1-AA5F-E3B7F18C156B}" presName="linNode" presStyleCnt="0"/>
      <dgm:spPr/>
    </dgm:pt>
    <dgm:pt modelId="{519BAAB1-F2F2-4D0C-8A73-E91E26359944}" type="pres">
      <dgm:prSet presAssocID="{B6C14A72-7A8E-42E1-AA5F-E3B7F18C156B}" presName="parentText" presStyleLbl="node1" presStyleIdx="3" presStyleCnt="4" custScaleX="110780" custScaleY="19507" custLinFactNeighborX="-14182" custLinFactNeighborY="20713">
        <dgm:presLayoutVars>
          <dgm:chMax val="1"/>
          <dgm:bulletEnabled val="1"/>
        </dgm:presLayoutVars>
      </dgm:prSet>
      <dgm:spPr/>
    </dgm:pt>
    <dgm:pt modelId="{B40EA695-287F-4D92-AE1B-8051E47BE0CB}" type="pres">
      <dgm:prSet presAssocID="{B6C14A72-7A8E-42E1-AA5F-E3B7F18C156B}" presName="descendantText" presStyleLbl="alignAccFollowNode1" presStyleIdx="2" presStyleCnt="3" custScaleX="60020" custScaleY="105863" custLinFactNeighborX="1802" custLinFactNeighborY="-14360">
        <dgm:presLayoutVars>
          <dgm:bulletEnabled val="1"/>
        </dgm:presLayoutVars>
      </dgm:prSet>
      <dgm:spPr/>
    </dgm:pt>
  </dgm:ptLst>
  <dgm:cxnLst>
    <dgm:cxn modelId="{B3C6C000-3852-4A7C-BD72-713C4464FC2F}" srcId="{B6C14A72-7A8E-42E1-AA5F-E3B7F18C156B}" destId="{4D873A07-753B-4A0D-A708-2B49F8ABD2E0}" srcOrd="9" destOrd="0" parTransId="{55B0728B-2160-4E0B-B172-A11903BA0AB8}" sibTransId="{53BCED07-ECDD-4AB5-B71F-E69138FE7566}"/>
    <dgm:cxn modelId="{BE22FC05-E8A6-4B56-A522-C590DFED7B68}" srcId="{B6C14A72-7A8E-42E1-AA5F-E3B7F18C156B}" destId="{B34159D8-EC4B-4441-8568-637AB7086FDF}" srcOrd="1" destOrd="0" parTransId="{B1A580B3-5D74-4E9A-B1A3-C068D8711BD0}" sibTransId="{F6948A4C-1D5E-4C99-953C-A78E86B1DE50}"/>
    <dgm:cxn modelId="{CA194D0B-3E30-4590-A580-F671139E21DB}" type="presOf" srcId="{003DFF95-2CCA-44ED-85C8-F9D37B4976F6}" destId="{A67A8B93-1A3C-414E-8174-6CD4E247CC72}" srcOrd="0" destOrd="0" presId="urn:microsoft.com/office/officeart/2005/8/layout/vList5"/>
    <dgm:cxn modelId="{4CCC0C14-D048-4C83-87F2-2CC7F3435F1F}" type="presOf" srcId="{366937FF-EFC0-4CE2-BF18-7070932586C7}" destId="{B40EA695-287F-4D92-AE1B-8051E47BE0CB}" srcOrd="0" destOrd="8" presId="urn:microsoft.com/office/officeart/2005/8/layout/vList5"/>
    <dgm:cxn modelId="{B69EBC15-0D64-4796-AB38-12E5FAC7D097}" type="presOf" srcId="{79EC7D8F-6999-48C1-83A3-FCF5D8C9EBED}" destId="{066CEA1C-068D-4F40-9125-3428380531BE}" srcOrd="0" destOrd="0" presId="urn:microsoft.com/office/officeart/2005/8/layout/vList5"/>
    <dgm:cxn modelId="{1F48C62B-53DA-4D4C-A2F7-D25B75B18D4E}" srcId="{B6C14A72-7A8E-42E1-AA5F-E3B7F18C156B}" destId="{5FC0A035-4552-4E24-AE3F-6358EF7C1AA2}" srcOrd="3" destOrd="0" parTransId="{B691C6A2-7E8F-4C61-941C-1268B9779F42}" sibTransId="{D6EF4D26-4E09-4A7A-9ADD-BAC508B03D29}"/>
    <dgm:cxn modelId="{B7EE6240-141E-4829-A363-0CEED4B5899C}" type="presOf" srcId="{4D873A07-753B-4A0D-A708-2B49F8ABD2E0}" destId="{B40EA695-287F-4D92-AE1B-8051E47BE0CB}" srcOrd="0" destOrd="9" presId="urn:microsoft.com/office/officeart/2005/8/layout/vList5"/>
    <dgm:cxn modelId="{11046C65-6E13-4B36-9EE9-132281604ECA}" srcId="{B6C14A72-7A8E-42E1-AA5F-E3B7F18C156B}" destId="{55527C83-CF5F-428B-8463-6DD9E3AA20B6}" srcOrd="5" destOrd="0" parTransId="{023F7854-10F1-4EF0-9C57-F045EA0DCC24}" sibTransId="{A545378F-8F58-40CC-AC0C-BC6F3F62113C}"/>
    <dgm:cxn modelId="{89FEB96A-D7B2-42DA-A7FA-42C70909D132}" srcId="{C4421DAB-6EC1-4FE5-8F95-FE00CD974563}" destId="{102AA8D9-111B-483B-A24E-9EBE5DA6DFA3}" srcOrd="2" destOrd="0" parTransId="{997B93D8-2FAB-42D2-A823-651A58124CB5}" sibTransId="{CDCF01E3-83E1-49CE-950D-6BEEBAB9592F}"/>
    <dgm:cxn modelId="{90C70C6F-7F52-4AED-9156-B8DF243EB94A}" srcId="{29F05283-7AC9-425A-A4EC-9B5991665C2D}" destId="{7BD1118A-BADA-4D9D-8713-35C897E43CB4}" srcOrd="1" destOrd="0" parTransId="{D1C74158-74D7-4569-9BF1-77075F494286}" sibTransId="{41BD0A1A-6DC6-4E91-96C1-B75AD336C04B}"/>
    <dgm:cxn modelId="{74E4B54F-8A05-48E9-84B0-D1DECF54B583}" srcId="{B6C14A72-7A8E-42E1-AA5F-E3B7F18C156B}" destId="{10FFED40-B200-4C23-864D-0435467C8B10}" srcOrd="7" destOrd="0" parTransId="{9BB840C9-F132-47FA-BF40-2C47C00D8045}" sibTransId="{49651362-473C-4BE2-B108-ED73FFD87540}"/>
    <dgm:cxn modelId="{892C9A71-96C4-4C92-BCE9-C532188D3C7E}" srcId="{B6C14A72-7A8E-42E1-AA5F-E3B7F18C156B}" destId="{9EF95F71-271A-4639-9B6D-20D0207A2A87}" srcOrd="6" destOrd="0" parTransId="{9A79F8DD-3BF4-4B50-8DD0-D44A248B83C9}" sibTransId="{0979244D-AC52-445F-91BA-629088A06E8C}"/>
    <dgm:cxn modelId="{EFCDFB72-6F7E-4A9B-919D-7651EC10545C}" type="presOf" srcId="{55527C83-CF5F-428B-8463-6DD9E3AA20B6}" destId="{B40EA695-287F-4D92-AE1B-8051E47BE0CB}" srcOrd="0" destOrd="5" presId="urn:microsoft.com/office/officeart/2005/8/layout/vList5"/>
    <dgm:cxn modelId="{BAFDC979-BEE4-4151-BBE5-0475C170D5DD}" type="presOf" srcId="{1BE09B11-3B6F-48C3-A38D-ACE489D7A0BE}" destId="{B40EA695-287F-4D92-AE1B-8051E47BE0CB}" srcOrd="0" destOrd="0" presId="urn:microsoft.com/office/officeart/2005/8/layout/vList5"/>
    <dgm:cxn modelId="{1604C17C-2D1C-48D5-B4B1-F49FCD1CCB4D}" type="presOf" srcId="{7BE83238-6E2D-483F-967E-FF1F08CA08A4}" destId="{B40EA695-287F-4D92-AE1B-8051E47BE0CB}" srcOrd="0" destOrd="2" presId="urn:microsoft.com/office/officeart/2005/8/layout/vList5"/>
    <dgm:cxn modelId="{24461B83-5675-4997-9682-AF3F5A4AA5BD}" type="presOf" srcId="{29F05283-7AC9-425A-A4EC-9B5991665C2D}" destId="{C86FE73E-5D53-47D8-AEB9-300FDB462482}" srcOrd="0" destOrd="0" presId="urn:microsoft.com/office/officeart/2005/8/layout/vList5"/>
    <dgm:cxn modelId="{DD5ED690-A7C6-42D2-93FC-31831F23C59F}" type="presOf" srcId="{F7468BD0-0E5C-4F2F-915C-8F2A5D7F7EC9}" destId="{B40EA695-287F-4D92-AE1B-8051E47BE0CB}" srcOrd="0" destOrd="4" presId="urn:microsoft.com/office/officeart/2005/8/layout/vList5"/>
    <dgm:cxn modelId="{3225FB92-6F61-402E-A560-32D8BE210800}" type="presOf" srcId="{E567D4DB-72EE-4D13-A041-1C520DFAF267}" destId="{880096ED-C05D-472D-810D-27C7C6E1204D}" srcOrd="0" destOrd="0" presId="urn:microsoft.com/office/officeart/2005/8/layout/vList5"/>
    <dgm:cxn modelId="{40F5ADA3-97B9-4C7A-8EF9-4819D290BB30}" srcId="{B6C14A72-7A8E-42E1-AA5F-E3B7F18C156B}" destId="{366937FF-EFC0-4CE2-BF18-7070932586C7}" srcOrd="8" destOrd="0" parTransId="{E2156555-464E-48AF-BA76-75F513E6070D}" sibTransId="{7F2194D5-9F0D-4FD2-803E-79AF8D28CE01}"/>
    <dgm:cxn modelId="{5489F7A3-B86C-4602-8886-F369126B4B4D}" srcId="{B6C14A72-7A8E-42E1-AA5F-E3B7F18C156B}" destId="{F7468BD0-0E5C-4F2F-915C-8F2A5D7F7EC9}" srcOrd="4" destOrd="0" parTransId="{932D805E-C26E-4E0C-9B89-A8382035F408}" sibTransId="{285173C4-F1FE-4319-A8B6-3D86D77F557A}"/>
    <dgm:cxn modelId="{6B5DFCA5-F27E-485E-8564-A8A6D41325FB}" srcId="{29F05283-7AC9-425A-A4EC-9B5991665C2D}" destId="{C4421DAB-6EC1-4FE5-8F95-FE00CD974563}" srcOrd="0" destOrd="0" parTransId="{E53E6E60-5D34-4B7C-BFB6-75CB479B2CA1}" sibTransId="{AC9AE67B-2C2C-4E43-8152-F217ADB37CF4}"/>
    <dgm:cxn modelId="{45E5D5A9-2562-4CDC-897A-86C57FF062DD}" type="presOf" srcId="{B34159D8-EC4B-4441-8568-637AB7086FDF}" destId="{B40EA695-287F-4D92-AE1B-8051E47BE0CB}" srcOrd="0" destOrd="1" presId="urn:microsoft.com/office/officeart/2005/8/layout/vList5"/>
    <dgm:cxn modelId="{47207DAB-8143-4A19-B394-FF91F01B8100}" type="presOf" srcId="{10FFED40-B200-4C23-864D-0435467C8B10}" destId="{B40EA695-287F-4D92-AE1B-8051E47BE0CB}" srcOrd="0" destOrd="7" presId="urn:microsoft.com/office/officeart/2005/8/layout/vList5"/>
    <dgm:cxn modelId="{B7B1ABAC-5E59-48A5-90AD-442380E8FA14}" type="presOf" srcId="{102AA8D9-111B-483B-A24E-9EBE5DA6DFA3}" destId="{066CEA1C-068D-4F40-9125-3428380531BE}" srcOrd="0" destOrd="2" presId="urn:microsoft.com/office/officeart/2005/8/layout/vList5"/>
    <dgm:cxn modelId="{FFDDA0B8-0674-4A3D-9E1C-081C43388FDF}" srcId="{7BD1118A-BADA-4D9D-8713-35C897E43CB4}" destId="{E567D4DB-72EE-4D13-A041-1C520DFAF267}" srcOrd="0" destOrd="0" parTransId="{07857E03-203B-4E35-86AD-F412C1114F1F}" sibTransId="{DB1D2995-5EB7-4A3B-BB22-76E4F4C8825D}"/>
    <dgm:cxn modelId="{187CCFBA-B50C-45FE-ABE9-032A67BE1984}" srcId="{B6C14A72-7A8E-42E1-AA5F-E3B7F18C156B}" destId="{1BE09B11-3B6F-48C3-A38D-ACE489D7A0BE}" srcOrd="0" destOrd="0" parTransId="{D812B77F-DF12-4B2E-87F9-940424C90A59}" sibTransId="{CBCF5709-939C-4468-83BA-A1FDA001CBBB}"/>
    <dgm:cxn modelId="{559EC2BE-41D0-4C22-9513-BEB7D93E165A}" type="presOf" srcId="{B6C14A72-7A8E-42E1-AA5F-E3B7F18C156B}" destId="{519BAAB1-F2F2-4D0C-8A73-E91E26359944}" srcOrd="0" destOrd="0" presId="urn:microsoft.com/office/officeart/2005/8/layout/vList5"/>
    <dgm:cxn modelId="{39ED55BF-60F2-4780-9485-10D9DB6DF534}" srcId="{29F05283-7AC9-425A-A4EC-9B5991665C2D}" destId="{003DFF95-2CCA-44ED-85C8-F9D37B4976F6}" srcOrd="2" destOrd="0" parTransId="{0D9EA9C2-7C24-4576-98DA-2BE7F6E8243A}" sibTransId="{B47580A7-206F-40CC-857E-4E81AC93BC8E}"/>
    <dgm:cxn modelId="{CFE5DDC2-9B26-4A15-881B-1822C6829A3F}" srcId="{B6C14A72-7A8E-42E1-AA5F-E3B7F18C156B}" destId="{7BE83238-6E2D-483F-967E-FF1F08CA08A4}" srcOrd="2" destOrd="0" parTransId="{3F966D1C-100E-4CBB-9D5E-3FB5B8AFEF9D}" sibTransId="{8B3BA455-5BC9-418A-BE38-7A729F2B990A}"/>
    <dgm:cxn modelId="{F3EE36CD-E7BE-4AE1-903F-F675D5D8675B}" type="presOf" srcId="{9EF95F71-271A-4639-9B6D-20D0207A2A87}" destId="{B40EA695-287F-4D92-AE1B-8051E47BE0CB}" srcOrd="0" destOrd="6" presId="urn:microsoft.com/office/officeart/2005/8/layout/vList5"/>
    <dgm:cxn modelId="{A0FE5FDC-7B21-4FC0-8F6B-A311D6208A55}" type="presOf" srcId="{5FC0A035-4552-4E24-AE3F-6358EF7C1AA2}" destId="{B40EA695-287F-4D92-AE1B-8051E47BE0CB}" srcOrd="0" destOrd="3" presId="urn:microsoft.com/office/officeart/2005/8/layout/vList5"/>
    <dgm:cxn modelId="{F79FE1DC-A1A6-4AE0-ACC7-10A72372BE07}" type="presOf" srcId="{7BD1118A-BADA-4D9D-8713-35C897E43CB4}" destId="{DC4323DD-A6CA-4F73-ADB0-3A8814E34798}" srcOrd="0" destOrd="0" presId="urn:microsoft.com/office/officeart/2005/8/layout/vList5"/>
    <dgm:cxn modelId="{768BD4DF-9564-4EE9-9269-D04B48DFB91B}" srcId="{C4421DAB-6EC1-4FE5-8F95-FE00CD974563}" destId="{79EC7D8F-6999-48C1-83A3-FCF5D8C9EBED}" srcOrd="0" destOrd="0" parTransId="{97BBFF4E-736C-49E4-BC07-4166E6625612}" sibTransId="{D30F515E-3152-4028-AABB-FBFF9891A177}"/>
    <dgm:cxn modelId="{B04C88EC-C242-4156-85DC-77F6C5547205}" type="presOf" srcId="{38525CA1-CA68-437C-8086-47FC8E9F50A1}" destId="{066CEA1C-068D-4F40-9125-3428380531BE}" srcOrd="0" destOrd="1" presId="urn:microsoft.com/office/officeart/2005/8/layout/vList5"/>
    <dgm:cxn modelId="{564D7DED-BAA7-43E5-96D2-A0F2F4A6B87F}" srcId="{C4421DAB-6EC1-4FE5-8F95-FE00CD974563}" destId="{38525CA1-CA68-437C-8086-47FC8E9F50A1}" srcOrd="1" destOrd="0" parTransId="{24D656CD-D0A9-49F2-8227-F8553C96890F}" sibTransId="{B615F987-0969-4608-B638-EDBF932B5BF5}"/>
    <dgm:cxn modelId="{CC57B3ED-E51E-434F-BE93-990CBE7DA867}" type="presOf" srcId="{C4421DAB-6EC1-4FE5-8F95-FE00CD974563}" destId="{04147DC4-8EFF-4A7B-91A7-2FF1ABA97E75}" srcOrd="0" destOrd="0" presId="urn:microsoft.com/office/officeart/2005/8/layout/vList5"/>
    <dgm:cxn modelId="{4DBC99F4-C1F4-46CF-A51D-FCE399979A81}" srcId="{29F05283-7AC9-425A-A4EC-9B5991665C2D}" destId="{B6C14A72-7A8E-42E1-AA5F-E3B7F18C156B}" srcOrd="3" destOrd="0" parTransId="{4904CD97-3F61-446A-8CC2-F1BA9AFE2C23}" sibTransId="{8B66DE9F-9014-412C-8710-D8CC72F690AF}"/>
    <dgm:cxn modelId="{EE79C088-262A-4FA2-8B99-F911D193DB74}" type="presParOf" srcId="{C86FE73E-5D53-47D8-AEB9-300FDB462482}" destId="{4CAFA94F-4D35-43A6-8799-8F82FB6D7B0E}" srcOrd="0" destOrd="0" presId="urn:microsoft.com/office/officeart/2005/8/layout/vList5"/>
    <dgm:cxn modelId="{1791E905-0274-41E4-9184-9B16417F36B5}" type="presParOf" srcId="{4CAFA94F-4D35-43A6-8799-8F82FB6D7B0E}" destId="{04147DC4-8EFF-4A7B-91A7-2FF1ABA97E75}" srcOrd="0" destOrd="0" presId="urn:microsoft.com/office/officeart/2005/8/layout/vList5"/>
    <dgm:cxn modelId="{939A5D79-0637-4DD8-85C7-9106B2C12720}" type="presParOf" srcId="{4CAFA94F-4D35-43A6-8799-8F82FB6D7B0E}" destId="{066CEA1C-068D-4F40-9125-3428380531BE}" srcOrd="1" destOrd="0" presId="urn:microsoft.com/office/officeart/2005/8/layout/vList5"/>
    <dgm:cxn modelId="{77D10022-0E70-4515-B5AA-703525EAA20A}" type="presParOf" srcId="{C86FE73E-5D53-47D8-AEB9-300FDB462482}" destId="{A97B9DEC-A982-430F-9EC2-D999CE9133A7}" srcOrd="1" destOrd="0" presId="urn:microsoft.com/office/officeart/2005/8/layout/vList5"/>
    <dgm:cxn modelId="{A0AA8CA6-B5B6-4E20-A962-F0ABAF1415F5}" type="presParOf" srcId="{C86FE73E-5D53-47D8-AEB9-300FDB462482}" destId="{88D642D8-1989-4658-99AD-58F52C09038C}" srcOrd="2" destOrd="0" presId="urn:microsoft.com/office/officeart/2005/8/layout/vList5"/>
    <dgm:cxn modelId="{68000096-2E1F-445D-B198-59B0254BF340}" type="presParOf" srcId="{88D642D8-1989-4658-99AD-58F52C09038C}" destId="{DC4323DD-A6CA-4F73-ADB0-3A8814E34798}" srcOrd="0" destOrd="0" presId="urn:microsoft.com/office/officeart/2005/8/layout/vList5"/>
    <dgm:cxn modelId="{8C220618-BCB5-4FBA-87DA-61625B5DF73A}" type="presParOf" srcId="{88D642D8-1989-4658-99AD-58F52C09038C}" destId="{880096ED-C05D-472D-810D-27C7C6E1204D}" srcOrd="1" destOrd="0" presId="urn:microsoft.com/office/officeart/2005/8/layout/vList5"/>
    <dgm:cxn modelId="{2365B980-D025-40C8-ACCD-1EDDA295F4B2}" type="presParOf" srcId="{C86FE73E-5D53-47D8-AEB9-300FDB462482}" destId="{738E6EB1-3836-4E18-B683-A62DDCA3C966}" srcOrd="3" destOrd="0" presId="urn:microsoft.com/office/officeart/2005/8/layout/vList5"/>
    <dgm:cxn modelId="{050DC867-236F-41F1-B856-0BC3DE8F4A8B}" type="presParOf" srcId="{C86FE73E-5D53-47D8-AEB9-300FDB462482}" destId="{C8ADD47F-D50F-49CE-BD26-22B9907091A9}" srcOrd="4" destOrd="0" presId="urn:microsoft.com/office/officeart/2005/8/layout/vList5"/>
    <dgm:cxn modelId="{F4E5CEC2-2753-4929-8598-64F379BBFFDE}" type="presParOf" srcId="{C8ADD47F-D50F-49CE-BD26-22B9907091A9}" destId="{A67A8B93-1A3C-414E-8174-6CD4E247CC72}" srcOrd="0" destOrd="0" presId="urn:microsoft.com/office/officeart/2005/8/layout/vList5"/>
    <dgm:cxn modelId="{602151A2-9F8A-4046-8310-B2CB13B1AD19}" type="presParOf" srcId="{C86FE73E-5D53-47D8-AEB9-300FDB462482}" destId="{67B3D2DD-AD9E-4DC7-B8D0-3DDA98B61426}" srcOrd="5" destOrd="0" presId="urn:microsoft.com/office/officeart/2005/8/layout/vList5"/>
    <dgm:cxn modelId="{34BAA0E8-9142-4A2D-86FC-552889873FCD}" type="presParOf" srcId="{C86FE73E-5D53-47D8-AEB9-300FDB462482}" destId="{338759E1-FF17-4255-8439-EF689C8CD22A}" srcOrd="6" destOrd="0" presId="urn:microsoft.com/office/officeart/2005/8/layout/vList5"/>
    <dgm:cxn modelId="{A55CD6E3-05E4-4225-8B8A-CAF3D8DC984E}" type="presParOf" srcId="{338759E1-FF17-4255-8439-EF689C8CD22A}" destId="{519BAAB1-F2F2-4D0C-8A73-E91E26359944}" srcOrd="0" destOrd="0" presId="urn:microsoft.com/office/officeart/2005/8/layout/vList5"/>
    <dgm:cxn modelId="{601E3B38-CE86-4809-A786-B094B4A74DDB}" type="presParOf" srcId="{338759E1-FF17-4255-8439-EF689C8CD22A}" destId="{B40EA695-287F-4D92-AE1B-8051E47BE0C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6CEA1C-068D-4F40-9125-3428380531BE}">
      <dsp:nvSpPr>
        <dsp:cNvPr id="0" name=""/>
        <dsp:cNvSpPr/>
      </dsp:nvSpPr>
      <dsp:spPr>
        <a:xfrm rot="5400000">
          <a:off x="5553936" y="-921468"/>
          <a:ext cx="981522" cy="2927446"/>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fr-FR" sz="1300" b="1" i="1" kern="1200" dirty="0"/>
            <a:t>Jean Louis COQUIN</a:t>
          </a:r>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r>
            <a:rPr lang="fr-FR" sz="1300" b="1" i="1" kern="1200" dirty="0"/>
            <a:t>Jean François COUPARD</a:t>
          </a:r>
        </a:p>
      </dsp:txBody>
      <dsp:txXfrm rot="-5400000">
        <a:off x="4580974" y="99408"/>
        <a:ext cx="2879532" cy="885694"/>
      </dsp:txXfrm>
    </dsp:sp>
    <dsp:sp modelId="{04147DC4-8EFF-4A7B-91A7-2FF1ABA97E75}">
      <dsp:nvSpPr>
        <dsp:cNvPr id="0" name=""/>
        <dsp:cNvSpPr/>
      </dsp:nvSpPr>
      <dsp:spPr>
        <a:xfrm>
          <a:off x="88790" y="42727"/>
          <a:ext cx="3209544" cy="102121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kern="1200" dirty="0"/>
            <a:t>Directeur Général</a:t>
          </a:r>
        </a:p>
        <a:p>
          <a:pPr marL="0" lvl="0" indent="0" algn="ctr" defTabSz="889000">
            <a:lnSpc>
              <a:spcPct val="90000"/>
            </a:lnSpc>
            <a:spcBef>
              <a:spcPct val="0"/>
            </a:spcBef>
            <a:spcAft>
              <a:spcPct val="35000"/>
            </a:spcAft>
            <a:buNone/>
          </a:pPr>
          <a:r>
            <a:rPr lang="fr-FR" sz="2000" kern="1200" dirty="0"/>
            <a:t>Directeur </a:t>
          </a:r>
          <a:r>
            <a:rPr lang="fr-FR" sz="3900" kern="1200" dirty="0"/>
            <a:t> </a:t>
          </a:r>
        </a:p>
      </dsp:txBody>
      <dsp:txXfrm>
        <a:off x="138641" y="92578"/>
        <a:ext cx="3109842" cy="921508"/>
      </dsp:txXfrm>
    </dsp:sp>
    <dsp:sp modelId="{880096ED-C05D-472D-810D-27C7C6E1204D}">
      <dsp:nvSpPr>
        <dsp:cNvPr id="0" name=""/>
        <dsp:cNvSpPr/>
      </dsp:nvSpPr>
      <dsp:spPr>
        <a:xfrm rot="5400000">
          <a:off x="5731815" y="228260"/>
          <a:ext cx="337163" cy="2638844"/>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fr-FR" sz="1300" b="1" i="1" kern="1200" dirty="0"/>
            <a:t>Marie France BETY</a:t>
          </a:r>
        </a:p>
      </dsp:txBody>
      <dsp:txXfrm rot="-5400000">
        <a:off x="4580975" y="1395560"/>
        <a:ext cx="2622385" cy="304245"/>
      </dsp:txXfrm>
    </dsp:sp>
    <dsp:sp modelId="{DC4323DD-A6CA-4F73-ADB0-3A8814E34798}">
      <dsp:nvSpPr>
        <dsp:cNvPr id="0" name=""/>
        <dsp:cNvSpPr/>
      </dsp:nvSpPr>
      <dsp:spPr>
        <a:xfrm>
          <a:off x="62143" y="1321749"/>
          <a:ext cx="3209544" cy="49852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kern="1200" dirty="0"/>
            <a:t>Chef de service </a:t>
          </a:r>
        </a:p>
      </dsp:txBody>
      <dsp:txXfrm>
        <a:off x="86479" y="1346085"/>
        <a:ext cx="3160872" cy="449857"/>
      </dsp:txXfrm>
    </dsp:sp>
    <dsp:sp modelId="{A67A8B93-1A3C-414E-8174-6CD4E247CC72}">
      <dsp:nvSpPr>
        <dsp:cNvPr id="0" name=""/>
        <dsp:cNvSpPr/>
      </dsp:nvSpPr>
      <dsp:spPr>
        <a:xfrm>
          <a:off x="87388" y="2278334"/>
          <a:ext cx="3564647" cy="56246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kern="1200" dirty="0"/>
            <a:t>Intervenant socio-judiciaire</a:t>
          </a:r>
        </a:p>
      </dsp:txBody>
      <dsp:txXfrm>
        <a:off x="114845" y="2305791"/>
        <a:ext cx="3509733" cy="507551"/>
      </dsp:txXfrm>
    </dsp:sp>
    <dsp:sp modelId="{B40EA695-287F-4D92-AE1B-8051E47BE0CB}">
      <dsp:nvSpPr>
        <dsp:cNvPr id="0" name=""/>
        <dsp:cNvSpPr/>
      </dsp:nvSpPr>
      <dsp:spPr>
        <a:xfrm rot="5400000">
          <a:off x="5078670" y="1686813"/>
          <a:ext cx="2429264" cy="3424654"/>
        </a:xfrm>
        <a:prstGeom prst="round2Same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fr-FR" sz="1300" b="1" i="1" kern="1200" dirty="0"/>
            <a:t>Caroline ARNOUX</a:t>
          </a:r>
        </a:p>
        <a:p>
          <a:pPr marL="114300" lvl="1" indent="-114300" algn="l" defTabSz="577850">
            <a:lnSpc>
              <a:spcPct val="90000"/>
            </a:lnSpc>
            <a:spcBef>
              <a:spcPct val="0"/>
            </a:spcBef>
            <a:spcAft>
              <a:spcPct val="15000"/>
            </a:spcAft>
            <a:buChar char="•"/>
          </a:pPr>
          <a:r>
            <a:rPr lang="fr-FR" sz="1300" b="1" i="1" kern="1200" dirty="0"/>
            <a:t>Nayma DOUDOUCH</a:t>
          </a:r>
        </a:p>
        <a:p>
          <a:pPr marL="114300" lvl="1" indent="-114300" algn="l" defTabSz="577850">
            <a:lnSpc>
              <a:spcPct val="90000"/>
            </a:lnSpc>
            <a:spcBef>
              <a:spcPct val="0"/>
            </a:spcBef>
            <a:spcAft>
              <a:spcPct val="15000"/>
            </a:spcAft>
            <a:buChar char="•"/>
          </a:pPr>
          <a:r>
            <a:rPr lang="fr-FR" sz="1300" b="1" i="1" kern="1200" dirty="0"/>
            <a:t>Valérie DEFRANCE</a:t>
          </a:r>
        </a:p>
        <a:p>
          <a:pPr marL="114300" lvl="1" indent="-114300" algn="l" defTabSz="577850">
            <a:lnSpc>
              <a:spcPct val="90000"/>
            </a:lnSpc>
            <a:spcBef>
              <a:spcPct val="0"/>
            </a:spcBef>
            <a:spcAft>
              <a:spcPct val="15000"/>
            </a:spcAft>
            <a:buChar char="•"/>
          </a:pPr>
          <a:r>
            <a:rPr lang="fr-FR" sz="1300" b="1" i="1" kern="1200" dirty="0"/>
            <a:t>Giorgio SALOM</a:t>
          </a:r>
        </a:p>
        <a:p>
          <a:pPr marL="114300" lvl="1" indent="-114300" algn="l" defTabSz="577850">
            <a:lnSpc>
              <a:spcPct val="90000"/>
            </a:lnSpc>
            <a:spcBef>
              <a:spcPct val="0"/>
            </a:spcBef>
            <a:spcAft>
              <a:spcPct val="15000"/>
            </a:spcAft>
            <a:buChar char="•"/>
          </a:pPr>
          <a:r>
            <a:rPr lang="fr-FR" sz="1300" b="1" i="1" kern="1200" dirty="0"/>
            <a:t>Arthur LEVENT</a:t>
          </a:r>
        </a:p>
        <a:p>
          <a:pPr marL="114300" lvl="1" indent="-114300" algn="l" defTabSz="577850">
            <a:lnSpc>
              <a:spcPct val="90000"/>
            </a:lnSpc>
            <a:spcBef>
              <a:spcPct val="0"/>
            </a:spcBef>
            <a:spcAft>
              <a:spcPct val="15000"/>
            </a:spcAft>
            <a:buChar char="•"/>
          </a:pPr>
          <a:r>
            <a:rPr lang="fr-FR" sz="1300" b="1" i="1" kern="1200" dirty="0"/>
            <a:t>Alexis PLANQUE</a:t>
          </a:r>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endParaRPr lang="fr-FR" sz="1300" kern="1200" dirty="0"/>
        </a:p>
        <a:p>
          <a:pPr marL="114300" lvl="1" indent="-114300" algn="l" defTabSz="577850">
            <a:lnSpc>
              <a:spcPct val="90000"/>
            </a:lnSpc>
            <a:spcBef>
              <a:spcPct val="0"/>
            </a:spcBef>
            <a:spcAft>
              <a:spcPct val="15000"/>
            </a:spcAft>
            <a:buChar char="•"/>
          </a:pPr>
          <a:r>
            <a:rPr lang="fr-FR" sz="1300" b="1" i="1" kern="1200" dirty="0"/>
            <a:t>Marie José FONT</a:t>
          </a:r>
        </a:p>
        <a:p>
          <a:pPr marL="114300" lvl="1" indent="-114300" algn="l" defTabSz="577850">
            <a:lnSpc>
              <a:spcPct val="90000"/>
            </a:lnSpc>
            <a:spcBef>
              <a:spcPct val="0"/>
            </a:spcBef>
            <a:spcAft>
              <a:spcPct val="15000"/>
            </a:spcAft>
            <a:buChar char="•"/>
          </a:pPr>
          <a:r>
            <a:rPr lang="fr-FR" sz="1300" b="1" i="1" kern="1200" dirty="0"/>
            <a:t>Naïma SABER</a:t>
          </a:r>
        </a:p>
      </dsp:txBody>
      <dsp:txXfrm rot="-5400000">
        <a:off x="4580976" y="2303095"/>
        <a:ext cx="3306067" cy="2192090"/>
      </dsp:txXfrm>
    </dsp:sp>
    <dsp:sp modelId="{519BAAB1-F2F2-4D0C-8A73-E91E26359944}">
      <dsp:nvSpPr>
        <dsp:cNvPr id="0" name=""/>
        <dsp:cNvSpPr/>
      </dsp:nvSpPr>
      <dsp:spPr>
        <a:xfrm>
          <a:off x="158401" y="4043026"/>
          <a:ext cx="3555532" cy="5595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FR" sz="2000" kern="1200" dirty="0"/>
            <a:t>Accueil secrétariat</a:t>
          </a:r>
        </a:p>
      </dsp:txBody>
      <dsp:txXfrm>
        <a:off x="185715" y="4070340"/>
        <a:ext cx="3500904" cy="50491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88795BE-049E-43C3-AADA-1981A1865433}" type="datetimeFigureOut">
              <a:rPr lang="fr-FR" smtClean="0"/>
              <a:t>22/03/2023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96C1A26-1F4E-4695-80C7-53DDF4D25960}" type="slidenum">
              <a:rPr lang="fr-FR" smtClean="0"/>
              <a:t>‹N°›</a:t>
            </a:fld>
            <a:endParaRPr lang="fr-FR"/>
          </a:p>
        </p:txBody>
      </p:sp>
    </p:spTree>
    <p:extLst>
      <p:ext uri="{BB962C8B-B14F-4D97-AF65-F5344CB8AC3E}">
        <p14:creationId xmlns:p14="http://schemas.microsoft.com/office/powerpoint/2010/main" val="1578872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6BC2CCD-0A0A-4492-B1D1-B56793E6D928}" type="datetime1">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F68823C-696F-4BC5-9F30-55E9977913D0}" type="datetime1">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3969A62-D997-40EA-A850-23BD502DA40B}" type="datetime1">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A294D6A-4CB9-4A9D-945C-E4D5622442C1}" type="datetime1">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1AF71874-8662-4751-B4C9-C567F68E11E7}" type="datetime1">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6B5A782E-E518-4F46-84B7-307C522FAEA8}" type="datetime1">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5C01BE5-EED3-48EA-A1D4-B944BBA66E7A}" type="datetime1">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77B3CBB-2B35-473D-B1C7-DFBA6741D071}" type="datetime1">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6ED6A0B-1546-4A75-8DC4-57428FEA2392}" type="datetime1">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0BF8BB6D-B7AB-451D-9553-4A4AD9AF94DE}" type="datetime1">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B058020-E36D-407F-9E8F-D2160F098EC7}" type="datetime1">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31DC3D3-540E-4724-A704-65393D6F1E63}" type="datetime1">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2E5CF34-47ED-4C9D-B923-A0F7B3A4B5E2}" type="datetime1">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A6FC8-982A-4C1C-BE5B-D5A790616AB1}" type="datetime1">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9883C44-4B51-472B-801D-B63EBEB2CEC3}" type="datetime1">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6F8057-8EAC-492A-B618-F3BEF2CEA12C}" type="datetime1">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7762F7C-A88D-46A0-938B-4CD5B7EA9972}" type="datetime1">
              <a:rPr lang="en-US" smtClean="0"/>
              <a:t>3/22/2023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hyperlink" Target="mailto:micse@enfance-catalane.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76B099-8FAB-412F-94E4-C70997B0F870}"/>
              </a:ext>
            </a:extLst>
          </p:cNvPr>
          <p:cNvSpPr>
            <a:spLocks noGrp="1"/>
          </p:cNvSpPr>
          <p:nvPr>
            <p:ph type="ctrTitle"/>
          </p:nvPr>
        </p:nvSpPr>
        <p:spPr>
          <a:xfrm>
            <a:off x="2684423" y="1821083"/>
            <a:ext cx="5053159" cy="1069447"/>
          </a:xfrm>
        </p:spPr>
        <p:txBody>
          <a:bodyPr/>
          <a:lstStyle/>
          <a:p>
            <a:r>
              <a:rPr lang="fr-FR" b="1" u="sng" dirty="0">
                <a:effectLst>
                  <a:outerShdw blurRad="38100" dist="38100" dir="2700000" algn="tl">
                    <a:srgbClr val="000000">
                      <a:alpha val="43137"/>
                    </a:srgbClr>
                  </a:outerShdw>
                </a:effectLst>
              </a:rPr>
              <a:t>Service MICSE</a:t>
            </a:r>
          </a:p>
        </p:txBody>
      </p:sp>
      <p:sp>
        <p:nvSpPr>
          <p:cNvPr id="3" name="Sous-titre 2">
            <a:extLst>
              <a:ext uri="{FF2B5EF4-FFF2-40B4-BE49-F238E27FC236}">
                <a16:creationId xmlns:a16="http://schemas.microsoft.com/office/drawing/2014/main" id="{46B140C5-9A2B-43F0-8B9F-E6F15A1C60B5}"/>
              </a:ext>
            </a:extLst>
          </p:cNvPr>
          <p:cNvSpPr>
            <a:spLocks noGrp="1"/>
          </p:cNvSpPr>
          <p:nvPr>
            <p:ph type="subTitle" idx="1"/>
          </p:nvPr>
        </p:nvSpPr>
        <p:spPr>
          <a:xfrm>
            <a:off x="4840936" y="3265326"/>
            <a:ext cx="4370663" cy="702145"/>
          </a:xfrm>
          <a:ln w="28575">
            <a:noFill/>
          </a:ln>
        </p:spPr>
        <p:txBody>
          <a:bodyPr>
            <a:noAutofit/>
          </a:bodyPr>
          <a:lstStyle/>
          <a:p>
            <a:r>
              <a:rPr lang="fr-FR" sz="2400" dirty="0">
                <a:effectLst>
                  <a:outerShdw blurRad="38100" dist="38100" dir="2700000" algn="tl">
                    <a:srgbClr val="000000">
                      <a:alpha val="43137"/>
                    </a:srgbClr>
                  </a:outerShdw>
                </a:effectLst>
              </a:rPr>
              <a:t>Pôle Procédures Judiciaires</a:t>
            </a:r>
          </a:p>
        </p:txBody>
      </p:sp>
      <p:pic>
        <p:nvPicPr>
          <p:cNvPr id="5" name="Image 4" descr="ENFANCE CATALANE logo copie">
            <a:extLst>
              <a:ext uri="{FF2B5EF4-FFF2-40B4-BE49-F238E27FC236}">
                <a16:creationId xmlns:a16="http://schemas.microsoft.com/office/drawing/2014/main" id="{7C9B8F20-022B-4E1B-8C46-A70306AF758B}"/>
              </a:ext>
            </a:extLst>
          </p:cNvPr>
          <p:cNvPicPr/>
          <p:nvPr/>
        </p:nvPicPr>
        <p:blipFill>
          <a:blip r:embed="rId2"/>
          <a:stretch>
            <a:fillRect/>
          </a:stretch>
        </p:blipFill>
        <p:spPr bwMode="auto">
          <a:xfrm>
            <a:off x="9001387" y="816199"/>
            <a:ext cx="1901505" cy="1222325"/>
          </a:xfrm>
          <a:prstGeom prst="rect">
            <a:avLst/>
          </a:prstGeom>
        </p:spPr>
      </p:pic>
      <p:sp>
        <p:nvSpPr>
          <p:cNvPr id="4" name="Espace réservé du numéro de diapositive 3">
            <a:extLst>
              <a:ext uri="{FF2B5EF4-FFF2-40B4-BE49-F238E27FC236}">
                <a16:creationId xmlns:a16="http://schemas.microsoft.com/office/drawing/2014/main" id="{9F7215E8-05B6-492E-BA70-BE47C234A5F2}"/>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6" name="ZoneTexte 5">
            <a:extLst>
              <a:ext uri="{FF2B5EF4-FFF2-40B4-BE49-F238E27FC236}">
                <a16:creationId xmlns:a16="http://schemas.microsoft.com/office/drawing/2014/main" id="{8DDDA0D6-BAFA-4273-B78A-DCB32C2B4C2E}"/>
              </a:ext>
            </a:extLst>
          </p:cNvPr>
          <p:cNvSpPr txBox="1"/>
          <p:nvPr/>
        </p:nvSpPr>
        <p:spPr>
          <a:xfrm>
            <a:off x="4500979" y="6098958"/>
            <a:ext cx="3835153" cy="514308"/>
          </a:xfrm>
          <a:prstGeom prst="rect">
            <a:avLst/>
          </a:prstGeom>
          <a:noFill/>
        </p:spPr>
        <p:txBody>
          <a:bodyPr wrap="square" rtlCol="0">
            <a:spAutoFit/>
          </a:bodyPr>
          <a:lstStyle/>
          <a:p>
            <a:pPr>
              <a:lnSpc>
                <a:spcPct val="120000"/>
              </a:lnSpc>
              <a:spcBef>
                <a:spcPts val="0"/>
              </a:spcBef>
            </a:pPr>
            <a:r>
              <a:rPr lang="fr-FR" sz="1200" dirty="0">
                <a:effectLst>
                  <a:outerShdw blurRad="38100" dist="38100" dir="2700000" algn="tl">
                    <a:srgbClr val="000000">
                      <a:alpha val="43137"/>
                    </a:srgbClr>
                  </a:outerShdw>
                </a:effectLst>
              </a:rPr>
              <a:t>Service MICSE – Pôle Procédures Judiciaires</a:t>
            </a:r>
          </a:p>
          <a:p>
            <a:pPr>
              <a:lnSpc>
                <a:spcPct val="120000"/>
              </a:lnSpc>
            </a:pPr>
            <a:r>
              <a:rPr lang="fr-FR" sz="1200" u="sng" dirty="0">
                <a:solidFill>
                  <a:srgbClr val="0070C0"/>
                </a:solidFill>
              </a:rPr>
              <a:t>micse@encat.fr</a:t>
            </a:r>
            <a:r>
              <a:rPr lang="fr-FR" sz="1200" dirty="0">
                <a:solidFill>
                  <a:srgbClr val="0070C0"/>
                </a:solidFill>
              </a:rPr>
              <a:t>	</a:t>
            </a:r>
            <a:r>
              <a:rPr lang="fr-FR" sz="1200" dirty="0"/>
              <a:t>Tel : 04 60 08 10 73</a:t>
            </a:r>
          </a:p>
        </p:txBody>
      </p:sp>
    </p:spTree>
    <p:extLst>
      <p:ext uri="{BB962C8B-B14F-4D97-AF65-F5344CB8AC3E}">
        <p14:creationId xmlns:p14="http://schemas.microsoft.com/office/powerpoint/2010/main" val="1090705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A5FA1C-3B1A-4BF5-9DFD-B413C1112A79}"/>
              </a:ext>
            </a:extLst>
          </p:cNvPr>
          <p:cNvSpPr>
            <a:spLocks noGrp="1"/>
          </p:cNvSpPr>
          <p:nvPr>
            <p:ph type="title"/>
          </p:nvPr>
        </p:nvSpPr>
        <p:spPr/>
        <p:txBody>
          <a:bodyPr>
            <a:normAutofit fontScale="90000"/>
          </a:bodyPr>
          <a:lstStyle/>
          <a:p>
            <a:r>
              <a:rPr lang="fr-FR" sz="3100" u="sng" dirty="0">
                <a:effectLst>
                  <a:outerShdw blurRad="38100" dist="38100" dir="2700000" algn="tl">
                    <a:srgbClr val="000000">
                      <a:alpha val="43137"/>
                    </a:srgbClr>
                  </a:outerShdw>
                </a:effectLst>
              </a:rPr>
              <a:t>Enquête sociale rapide Renforcée ( CRPC,COPJ, CPPV)</a:t>
            </a:r>
            <a:br>
              <a:rPr lang="fr-FR" sz="2800" dirty="0"/>
            </a:br>
            <a:endParaRPr lang="fr-FR" dirty="0"/>
          </a:p>
        </p:txBody>
      </p:sp>
      <p:sp>
        <p:nvSpPr>
          <p:cNvPr id="3" name="Espace réservé du contenu 2">
            <a:extLst>
              <a:ext uri="{FF2B5EF4-FFF2-40B4-BE49-F238E27FC236}">
                <a16:creationId xmlns:a16="http://schemas.microsoft.com/office/drawing/2014/main" id="{7EBEB0E8-52B5-4B00-AAE1-347460E668AF}"/>
              </a:ext>
            </a:extLst>
          </p:cNvPr>
          <p:cNvSpPr>
            <a:spLocks noGrp="1"/>
          </p:cNvSpPr>
          <p:nvPr>
            <p:ph idx="1"/>
          </p:nvPr>
        </p:nvSpPr>
        <p:spPr>
          <a:xfrm>
            <a:off x="2592925" y="2238291"/>
            <a:ext cx="9088263" cy="3380763"/>
          </a:xfrm>
        </p:spPr>
        <p:txBody>
          <a:bodyPr>
            <a:normAutofit/>
          </a:bodyPr>
          <a:lstStyle/>
          <a:p>
            <a:pPr marL="0" indent="0" algn="just">
              <a:buNone/>
            </a:pPr>
            <a:r>
              <a:rPr lang="fr-FR" sz="1500" dirty="0"/>
              <a:t>La loi du 23 mars 2019 a assigné à l’ESR des objectifs complémentaires visant à vérifier des éléments permettant le développement de peines alternatives ou d’aménagement de peine ab initio.</a:t>
            </a:r>
          </a:p>
          <a:p>
            <a:pPr algn="just"/>
            <a:r>
              <a:rPr lang="fr-FR" sz="1500" dirty="0"/>
              <a:t>L’enquête sociale renforcée (ESR) constitue une mesure d’investigation. Les ESR permettent de connaître la situation familiale, sociale et professionnelle d’une personne et apportent  des éléments vérifiés sur la faisabilité matérielle de certaines peines ou aménagements de peine pouvant être prononcés. De fait, ces enquêtes apportent aux magistrats des informations sur les mesures propres à favoriser l'insertion sociale de l'intéressé et constituent une pièce du dossier judiciaire qui peut être utilisée par les avocats et par les intervenants socio-judiciaires du pré et post-</a:t>
            </a:r>
            <a:r>
              <a:rPr lang="fr-FR" sz="1500" dirty="0" err="1"/>
              <a:t>sententiel</a:t>
            </a:r>
            <a:r>
              <a:rPr lang="fr-FR" sz="1500" dirty="0"/>
              <a:t>.</a:t>
            </a:r>
          </a:p>
          <a:p>
            <a:pPr algn="just"/>
            <a:r>
              <a:rPr lang="fr-FR" sz="1500" dirty="0"/>
              <a:t>Elles sont réalisées par les intervenants socio- judicaires du service dans le cas ou le mis en cause n’est pas suivi par les service du SPIP.</a:t>
            </a:r>
          </a:p>
        </p:txBody>
      </p:sp>
      <p:sp>
        <p:nvSpPr>
          <p:cNvPr id="4" name="Espace réservé du numéro de diapositive 3">
            <a:extLst>
              <a:ext uri="{FF2B5EF4-FFF2-40B4-BE49-F238E27FC236}">
                <a16:creationId xmlns:a16="http://schemas.microsoft.com/office/drawing/2014/main" id="{0308E72C-C2DE-4747-8C7C-B3FAF8BEF48E}"/>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124604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DF3C6-7B7F-41FA-91CB-6F0B69D56793}"/>
              </a:ext>
            </a:extLst>
          </p:cNvPr>
          <p:cNvSpPr>
            <a:spLocks noGrp="1"/>
          </p:cNvSpPr>
          <p:nvPr>
            <p:ph type="title"/>
          </p:nvPr>
        </p:nvSpPr>
        <p:spPr>
          <a:xfrm>
            <a:off x="2592925" y="624110"/>
            <a:ext cx="8911687" cy="625850"/>
          </a:xfrm>
        </p:spPr>
        <p:txBody>
          <a:bodyPr>
            <a:normAutofit fontScale="90000"/>
          </a:bodyPr>
          <a:lstStyle/>
          <a:p>
            <a:r>
              <a:rPr lang="fr-FR" sz="2800" u="sng" dirty="0">
                <a:effectLst>
                  <a:outerShdw blurRad="38100" dist="38100" dir="2700000" algn="tl">
                    <a:srgbClr val="000000">
                      <a:alpha val="43137"/>
                    </a:srgbClr>
                  </a:outerShdw>
                </a:effectLst>
              </a:rPr>
              <a:t>Enquête de Personnalité</a:t>
            </a:r>
            <a:br>
              <a:rPr lang="fr-FR" dirty="0"/>
            </a:br>
            <a:endParaRPr lang="fr-FR" dirty="0"/>
          </a:p>
        </p:txBody>
      </p:sp>
      <p:sp>
        <p:nvSpPr>
          <p:cNvPr id="3" name="Espace réservé du contenu 2">
            <a:extLst>
              <a:ext uri="{FF2B5EF4-FFF2-40B4-BE49-F238E27FC236}">
                <a16:creationId xmlns:a16="http://schemas.microsoft.com/office/drawing/2014/main" id="{0984391F-1825-44B4-8278-6FA536AFB951}"/>
              </a:ext>
            </a:extLst>
          </p:cNvPr>
          <p:cNvSpPr>
            <a:spLocks noGrp="1"/>
          </p:cNvSpPr>
          <p:nvPr>
            <p:ph idx="1"/>
          </p:nvPr>
        </p:nvSpPr>
        <p:spPr>
          <a:xfrm>
            <a:off x="2589212" y="1493240"/>
            <a:ext cx="8915400" cy="4417982"/>
          </a:xfrm>
        </p:spPr>
        <p:txBody>
          <a:bodyPr>
            <a:normAutofit fontScale="85000" lnSpcReduction="20000"/>
          </a:bodyPr>
          <a:lstStyle/>
          <a:p>
            <a:r>
              <a:rPr lang="fr-FR" dirty="0"/>
              <a:t>L’Enquête de Personnalité (EP) est une mesure d’investigation approfondie. Elle est également une pièce du dossier judiciaire qui peut être utilisée par les avocats. Elle consiste à recueillir des renseignements concernant la personnalité de la personne mise en cause, sur sa situation matérielle, familiale et sociale.</a:t>
            </a:r>
          </a:p>
          <a:p>
            <a:r>
              <a:rPr lang="fr-FR" dirty="0"/>
              <a:t>L’enquête s’appuie sur des entretiens réalisés avec la personne détenue ou non, sur des documents de vérification qu’elle peut fournir, ainsi que sur des témoignages recueillis dans son entourage. Une description de la personnalité du mis en examen est ainsi effectuée, l’enquête retrace sa trajectoire de vie et met en exergue ses potentialités en termes de réinsertion.</a:t>
            </a:r>
          </a:p>
          <a:p>
            <a:r>
              <a:rPr lang="fr-FR" dirty="0"/>
              <a:t>L’enquête doit permettre aux magistrats, au tribunal correctionnel ou à la cour d’assises, de mieux se représenter la personne, au delà de sa situation de mis en examen, de prévenu ou d’accusé.</a:t>
            </a:r>
          </a:p>
          <a:p>
            <a:r>
              <a:rPr lang="fr-FR" dirty="0"/>
              <a:t>L’enquête de personnalité peut être ordonnée par :</a:t>
            </a:r>
          </a:p>
          <a:p>
            <a:pPr lvl="1"/>
            <a:r>
              <a:rPr lang="fr-FR" sz="1800" dirty="0"/>
              <a:t>Le juge d’instruction</a:t>
            </a:r>
          </a:p>
          <a:p>
            <a:pPr lvl="1"/>
            <a:r>
              <a:rPr lang="fr-FR" sz="1800" dirty="0"/>
              <a:t>La chambre de l’instruction</a:t>
            </a:r>
          </a:p>
          <a:p>
            <a:pPr lvl="1"/>
            <a:r>
              <a:rPr lang="fr-FR" sz="1800" dirty="0"/>
              <a:t>Le tribunal correctionnel</a:t>
            </a:r>
          </a:p>
          <a:p>
            <a:pPr lvl="1"/>
            <a:r>
              <a:rPr lang="fr-FR" sz="1800" dirty="0"/>
              <a:t>Le président de la cour d’assises</a:t>
            </a:r>
          </a:p>
          <a:p>
            <a:endParaRPr lang="fr-FR" dirty="0"/>
          </a:p>
          <a:p>
            <a:endParaRPr lang="fr-FR" dirty="0"/>
          </a:p>
          <a:p>
            <a:endParaRPr lang="fr-FR" dirty="0"/>
          </a:p>
        </p:txBody>
      </p:sp>
      <p:sp>
        <p:nvSpPr>
          <p:cNvPr id="4" name="Espace réservé du numéro de diapositive 3">
            <a:extLst>
              <a:ext uri="{FF2B5EF4-FFF2-40B4-BE49-F238E27FC236}">
                <a16:creationId xmlns:a16="http://schemas.microsoft.com/office/drawing/2014/main" id="{6D70B65B-F7D1-4C82-B5F7-8BD4BA7DF232}"/>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800712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7CA000-209A-412B-B8C2-B441A5F0F1B4}"/>
              </a:ext>
            </a:extLst>
          </p:cNvPr>
          <p:cNvSpPr>
            <a:spLocks noGrp="1"/>
          </p:cNvSpPr>
          <p:nvPr>
            <p:ph type="title"/>
          </p:nvPr>
        </p:nvSpPr>
        <p:spPr>
          <a:xfrm>
            <a:off x="2592925" y="624110"/>
            <a:ext cx="6089681" cy="609072"/>
          </a:xfrm>
        </p:spPr>
        <p:txBody>
          <a:bodyPr>
            <a:normAutofit/>
          </a:bodyPr>
          <a:lstStyle/>
          <a:p>
            <a:r>
              <a:rPr lang="fr-FR" sz="2800" u="sng" dirty="0">
                <a:effectLst>
                  <a:outerShdw blurRad="38100" dist="38100" dir="2700000" algn="tl">
                    <a:srgbClr val="000000">
                      <a:alpha val="43137"/>
                    </a:srgbClr>
                  </a:outerShdw>
                </a:effectLst>
              </a:rPr>
              <a:t>Contrôle judicaire socio-éducatif</a:t>
            </a:r>
          </a:p>
        </p:txBody>
      </p:sp>
      <p:sp>
        <p:nvSpPr>
          <p:cNvPr id="3" name="Espace réservé du contenu 2">
            <a:extLst>
              <a:ext uri="{FF2B5EF4-FFF2-40B4-BE49-F238E27FC236}">
                <a16:creationId xmlns:a16="http://schemas.microsoft.com/office/drawing/2014/main" id="{15D205E2-EEF4-46BB-A224-9B1EF21F3315}"/>
              </a:ext>
            </a:extLst>
          </p:cNvPr>
          <p:cNvSpPr>
            <a:spLocks noGrp="1"/>
          </p:cNvSpPr>
          <p:nvPr>
            <p:ph idx="1"/>
          </p:nvPr>
        </p:nvSpPr>
        <p:spPr>
          <a:xfrm>
            <a:off x="2659310" y="1464817"/>
            <a:ext cx="8845302" cy="4927594"/>
          </a:xfrm>
        </p:spPr>
        <p:txBody>
          <a:bodyPr>
            <a:normAutofit fontScale="85000" lnSpcReduction="10000"/>
          </a:bodyPr>
          <a:lstStyle/>
          <a:p>
            <a:pPr algn="just"/>
            <a:r>
              <a:rPr lang="fr-FR" dirty="0"/>
              <a:t>Le contrôle judiciaire consiste en une mesure alternative à la détention provisoire pouvant être ordonnée par un magistrat (juge d'instruction, juge des libertés et de la détention, le juge des enfants ou le président du tribunal correctionnel) dès lors qu’une peine d’emprisonnement est encourue.</a:t>
            </a:r>
          </a:p>
          <a:p>
            <a:pPr algn="just"/>
            <a:r>
              <a:rPr lang="fr-FR" dirty="0"/>
              <a:t>Ce contrôle astreint la personne concernée à se soumettre à une ou plusieurs des obligations prévues par le CPP.</a:t>
            </a:r>
          </a:p>
          <a:p>
            <a:pPr algn="just"/>
            <a:r>
              <a:rPr lang="fr-FR" dirty="0"/>
              <a:t>Le Contrôle Judiciaire Socio-éducatif (CJSE), se définit légalement par l’obligation prévue au 6° de l’article 138 du CPP qui intègre dans les obligations légales celles de se soumettre à des mesures socio-éducatives destinées à favoriser l’insertion sociale et la prévention de l’infraction. D’autres obligations prévues à l’article 138 du CPP peuvent venir compléter ce CJSE. Le CJSE constitue un accompagnement tant coercitif qu’éducatif.</a:t>
            </a:r>
          </a:p>
          <a:p>
            <a:pPr algn="just"/>
            <a:r>
              <a:rPr lang="fr-FR" dirty="0"/>
              <a:t>L’accompagnement réalisé dans le cadre du Contrôle Judiciaire Socio-Educatif constitue une source d’informations sur les capacités que la personne peut mobiliser avant son jugement dans le cadre d’un parcours éducatif. Ce CJSE se définit comme une mesure d’accompagnement socio-éducatif en milieu ouvert à part entière et il constitue un élément complémentaire à destination des magistrats. Cela leur permet d’adapter leur prise de décision et de recourir plus aisément à une peine autre que l’emprisonnement à partir d’éléments étayés. </a:t>
            </a:r>
          </a:p>
          <a:p>
            <a:pPr algn="just"/>
            <a:r>
              <a:rPr lang="fr-FR" dirty="0"/>
              <a:t>Cette mesure permet donc d’associer à un cadre juridique contraignant un accompagnement personnalisé visant à une véritable prévention de la récidive.</a:t>
            </a:r>
          </a:p>
        </p:txBody>
      </p:sp>
      <p:sp>
        <p:nvSpPr>
          <p:cNvPr id="4" name="Espace réservé du numéro de diapositive 3">
            <a:extLst>
              <a:ext uri="{FF2B5EF4-FFF2-40B4-BE49-F238E27FC236}">
                <a16:creationId xmlns:a16="http://schemas.microsoft.com/office/drawing/2014/main" id="{64AEC67D-62E2-4E42-ACCE-AD14A760790C}"/>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33332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285807-68EB-4D95-AAFB-66FAEE32BE66}"/>
              </a:ext>
            </a:extLst>
          </p:cNvPr>
          <p:cNvSpPr>
            <a:spLocks noGrp="1"/>
          </p:cNvSpPr>
          <p:nvPr>
            <p:ph type="title"/>
          </p:nvPr>
        </p:nvSpPr>
        <p:spPr>
          <a:xfrm>
            <a:off x="2581230" y="381699"/>
            <a:ext cx="4306131" cy="734037"/>
          </a:xfrm>
        </p:spPr>
        <p:txBody>
          <a:bodyPr>
            <a:normAutofit fontScale="90000"/>
          </a:bodyPr>
          <a:lstStyle/>
          <a:p>
            <a:r>
              <a:rPr lang="fr-FR" sz="3100" u="sng" dirty="0">
                <a:effectLst>
                  <a:outerShdw blurRad="38100" dist="38100" dir="2700000" algn="tl">
                    <a:srgbClr val="000000">
                      <a:alpha val="43137"/>
                    </a:srgbClr>
                  </a:outerShdw>
                </a:effectLst>
              </a:rPr>
              <a:t>Stage de citoyenneté </a:t>
            </a:r>
            <a:br>
              <a:rPr lang="fr-FR" dirty="0"/>
            </a:br>
            <a:endParaRPr lang="fr-FR" dirty="0"/>
          </a:p>
        </p:txBody>
      </p:sp>
      <p:sp>
        <p:nvSpPr>
          <p:cNvPr id="3" name="Espace réservé du contenu 2">
            <a:extLst>
              <a:ext uri="{FF2B5EF4-FFF2-40B4-BE49-F238E27FC236}">
                <a16:creationId xmlns:a16="http://schemas.microsoft.com/office/drawing/2014/main" id="{0F0A18AE-2083-4BEE-A996-0AC03A6C115B}"/>
              </a:ext>
            </a:extLst>
          </p:cNvPr>
          <p:cNvSpPr>
            <a:spLocks noGrp="1"/>
          </p:cNvSpPr>
          <p:nvPr>
            <p:ph idx="1"/>
          </p:nvPr>
        </p:nvSpPr>
        <p:spPr>
          <a:xfrm>
            <a:off x="2397961" y="1300994"/>
            <a:ext cx="9278223" cy="4571300"/>
          </a:xfrm>
        </p:spPr>
        <p:txBody>
          <a:bodyPr>
            <a:normAutofit fontScale="25000" lnSpcReduction="20000"/>
          </a:bodyPr>
          <a:lstStyle/>
          <a:p>
            <a:pPr algn="just"/>
            <a:r>
              <a:rPr lang="fr-FR" sz="6000" dirty="0"/>
              <a:t>Le stage de citoyenneté consiste à rappeler à travers différents modules, les valeurs républicaines de tolérance et de respect de la dignité humaine sur lesquelles est fondée la société.</a:t>
            </a:r>
          </a:p>
          <a:p>
            <a:pPr algn="just"/>
            <a:r>
              <a:rPr lang="fr-FR" sz="6000" dirty="0"/>
              <a:t>De par la réflexion suscitée et la remise en question, le stage vise également à favoriser l’insertion sociale du mis en cause. La durée du stage correspond à 3 demi-journées consécutives auxquelles participent 8/10 stagiaires.</a:t>
            </a:r>
          </a:p>
          <a:p>
            <a:pPr algn="just"/>
            <a:endParaRPr lang="fr-FR" sz="6000" dirty="0"/>
          </a:p>
          <a:p>
            <a:pPr marL="0" indent="0" algn="just">
              <a:buNone/>
            </a:pPr>
            <a:r>
              <a:rPr lang="fr-FR" sz="6000" dirty="0"/>
              <a:t>Cette mesure peut être prononcée :</a:t>
            </a:r>
          </a:p>
          <a:p>
            <a:pPr algn="just"/>
            <a:r>
              <a:rPr lang="fr-FR" sz="6000" dirty="0"/>
              <a:t>Dans le cadre d’une mesure alternative aux poursuites prévue par l’article 41-1 2° du code de procédure pénale,</a:t>
            </a:r>
          </a:p>
          <a:p>
            <a:pPr algn="just"/>
            <a:r>
              <a:rPr lang="fr-FR" sz="6000" dirty="0"/>
              <a:t>Dans le cadre de la composition pénale (article 41-2 du code de procédure pénale),</a:t>
            </a:r>
          </a:p>
          <a:p>
            <a:pPr algn="just"/>
            <a:r>
              <a:rPr lang="fr-FR" sz="6000" dirty="0"/>
              <a:t>Dans le cadre d’un contrôle judiciaire socio-éducatif (article 138 du CPP). La Loi de programmation et de réforme pour la justice du 23 mars 2019 a unifié le régime des stages à l’article 131-561 du CP, qui prévoit, quel qu’en soit le cadre de prononcé que : </a:t>
            </a:r>
            <a:r>
              <a:rPr lang="fr-FR" sz="6000" i="1" dirty="0"/>
              <a:t>« sauf décision contraire de la juridiction [qui peut donc être un JLD ou un juge d’instruction ordonnant un stage pré sentenciel dans le cadre d’un contrôle judiciaire], le stage, dont le coût ne peut excéder celui des amendes contraventionnelles de la 3e classe, est effectué aux frais du condamné »</a:t>
            </a:r>
            <a:r>
              <a:rPr lang="fr-FR" sz="6000" dirty="0"/>
              <a:t>,</a:t>
            </a:r>
          </a:p>
          <a:p>
            <a:pPr algn="just"/>
            <a:r>
              <a:rPr lang="fr-FR" sz="6000" dirty="0"/>
              <a:t>Dans le cadre d’une peine,</a:t>
            </a:r>
          </a:p>
          <a:p>
            <a:pPr algn="just"/>
            <a:r>
              <a:rPr lang="fr-FR" sz="6000" dirty="0"/>
              <a:t>Dans le cadre d’une obligation particulière d’un sursis probatoire ou d’un aménagement de peine. Le JAP peut l’ajouter comme une obligation particulière d’un aménagement de peine ou d’un placement à l’extérieur.</a:t>
            </a:r>
          </a:p>
          <a:p>
            <a:endParaRPr lang="fr-FR" dirty="0"/>
          </a:p>
        </p:txBody>
      </p:sp>
      <p:sp>
        <p:nvSpPr>
          <p:cNvPr id="4" name="Espace réservé du numéro de diapositive 3">
            <a:extLst>
              <a:ext uri="{FF2B5EF4-FFF2-40B4-BE49-F238E27FC236}">
                <a16:creationId xmlns:a16="http://schemas.microsoft.com/office/drawing/2014/main" id="{DC88A163-DAD2-4A24-B9AF-074D87859535}"/>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212847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57763C-CBFD-482B-A33A-1B5DC69606F7}"/>
              </a:ext>
            </a:extLst>
          </p:cNvPr>
          <p:cNvSpPr>
            <a:spLocks noGrp="1"/>
          </p:cNvSpPr>
          <p:nvPr>
            <p:ph type="title"/>
          </p:nvPr>
        </p:nvSpPr>
        <p:spPr>
          <a:xfrm>
            <a:off x="2592926" y="624110"/>
            <a:ext cx="6282626" cy="734907"/>
          </a:xfrm>
        </p:spPr>
        <p:txBody>
          <a:bodyPr>
            <a:normAutofit/>
          </a:bodyPr>
          <a:lstStyle/>
          <a:p>
            <a:r>
              <a:rPr lang="fr-FR" sz="2800" u="sng" dirty="0">
                <a:effectLst>
                  <a:outerShdw blurRad="38100" dist="38100" dir="2700000" algn="tl">
                    <a:srgbClr val="000000">
                      <a:alpha val="43137"/>
                    </a:srgbClr>
                  </a:outerShdw>
                </a:effectLst>
              </a:rPr>
              <a:t>Stage de responsabilité parentale</a:t>
            </a:r>
          </a:p>
        </p:txBody>
      </p:sp>
      <p:sp>
        <p:nvSpPr>
          <p:cNvPr id="3" name="Espace réservé du contenu 2">
            <a:extLst>
              <a:ext uri="{FF2B5EF4-FFF2-40B4-BE49-F238E27FC236}">
                <a16:creationId xmlns:a16="http://schemas.microsoft.com/office/drawing/2014/main" id="{8C5913A6-A94B-4571-9BCF-83CE44A0EA3B}"/>
              </a:ext>
            </a:extLst>
          </p:cNvPr>
          <p:cNvSpPr>
            <a:spLocks noGrp="1"/>
          </p:cNvSpPr>
          <p:nvPr>
            <p:ph idx="1"/>
          </p:nvPr>
        </p:nvSpPr>
        <p:spPr/>
        <p:txBody>
          <a:bodyPr>
            <a:normAutofit fontScale="70000" lnSpcReduction="20000"/>
          </a:bodyPr>
          <a:lstStyle/>
          <a:p>
            <a:pPr algn="just"/>
            <a:r>
              <a:rPr lang="fr-FR" sz="1900" dirty="0"/>
              <a:t>Le stage de responsabilité parentale a pour objet de rappeler aux parents les obligations juridiques, économiques, sociales et morales qu'implique l'éducation d'un enfant. Ce stage s’inscrit dans une dynamique collective. La durée du stage correspond à 3 demi-journées consécutives auxquelles participent 8/10 stagiaires.</a:t>
            </a:r>
          </a:p>
          <a:p>
            <a:pPr marL="0" indent="0" algn="just">
              <a:buNone/>
            </a:pPr>
            <a:r>
              <a:rPr lang="fr-FR" sz="1900" dirty="0"/>
              <a:t>Les principaux objectifs assignés à ce stage sont :</a:t>
            </a:r>
          </a:p>
          <a:p>
            <a:pPr algn="just"/>
            <a:r>
              <a:rPr lang="fr-FR" sz="1900" dirty="0"/>
              <a:t>La prise de conscience par les parents de leurs responsabilités pénales au regard de l’infraction commise.</a:t>
            </a:r>
          </a:p>
          <a:p>
            <a:pPr algn="just"/>
            <a:r>
              <a:rPr lang="fr-FR" sz="1900" dirty="0"/>
              <a:t>L’élaboration d’une réflexion autour de la responsabilité des parents vis-à-vis de leurs enfants et l’identification des difficultés résultant de la fonction de parent.</a:t>
            </a:r>
          </a:p>
          <a:p>
            <a:pPr algn="just"/>
            <a:r>
              <a:rPr lang="fr-FR" sz="1900" dirty="0"/>
              <a:t>La prise de conscience des conséquences de l’acte/comportement sur l’enfant  </a:t>
            </a:r>
          </a:p>
          <a:p>
            <a:pPr algn="just"/>
            <a:r>
              <a:rPr lang="fr-FR" sz="1900" dirty="0"/>
              <a:t>L’inscription dans une démarche de résolution du conflit parental et d’accompagnement de l’enfant permettant d’instaurer une parentalité active.</a:t>
            </a:r>
          </a:p>
          <a:p>
            <a:pPr algn="just"/>
            <a:r>
              <a:rPr lang="fr-FR" sz="1900" dirty="0"/>
              <a:t>Le développement de nouvelles réponses ou comportement face à la montée de la violence (pistes de réflexions et proposition d’outils pour inciter au changement)</a:t>
            </a:r>
          </a:p>
          <a:p>
            <a:pPr marL="0" indent="0" algn="just">
              <a:buNone/>
            </a:pPr>
            <a:r>
              <a:rPr lang="fr-FR" sz="1900" dirty="0"/>
              <a:t>ce stage est une mesure préventive de réitération de l’infraction dont la finalité éducative revêt une importance particulière compte tenu du contexte infractionnel.</a:t>
            </a:r>
          </a:p>
          <a:p>
            <a:endParaRPr lang="fr-FR" dirty="0"/>
          </a:p>
        </p:txBody>
      </p:sp>
      <p:sp>
        <p:nvSpPr>
          <p:cNvPr id="5" name="Espace réservé du numéro de diapositive 4">
            <a:extLst>
              <a:ext uri="{FF2B5EF4-FFF2-40B4-BE49-F238E27FC236}">
                <a16:creationId xmlns:a16="http://schemas.microsoft.com/office/drawing/2014/main" id="{A4A293CE-7141-4DED-8E59-72DC82FE754F}"/>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411901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1A9736-A8A9-4546-8C58-6CBE9AE06EB9}"/>
              </a:ext>
            </a:extLst>
          </p:cNvPr>
          <p:cNvSpPr>
            <a:spLocks noGrp="1"/>
          </p:cNvSpPr>
          <p:nvPr>
            <p:ph type="title"/>
          </p:nvPr>
        </p:nvSpPr>
        <p:spPr>
          <a:xfrm>
            <a:off x="2585499" y="1036040"/>
            <a:ext cx="8911687" cy="2110212"/>
          </a:xfrm>
        </p:spPr>
        <p:txBody>
          <a:bodyPr>
            <a:noAutofit/>
          </a:bodyPr>
          <a:lstStyle/>
          <a:p>
            <a:pPr algn="just"/>
            <a:r>
              <a:rPr lang="fr-FR" sz="1800" dirty="0"/>
              <a:t>Le service MICSE, de l’ Enfance Catalane,  créé en 2013 met en œuvre différentes mesures, tant civiles que pénales,  au service des différents magistrats du Tribunal Judiciaire de Perpignan.</a:t>
            </a:r>
            <a:br>
              <a:rPr lang="fr-FR" sz="1800" dirty="0"/>
            </a:br>
            <a:r>
              <a:rPr lang="fr-FR" sz="1800" dirty="0"/>
              <a:t>Son objectif principal  est de répondre aux attendus des différents mandats, dans une démarche éthique et déontologique et de prévention de la récidive.</a:t>
            </a:r>
          </a:p>
        </p:txBody>
      </p:sp>
      <p:sp>
        <p:nvSpPr>
          <p:cNvPr id="3" name="Espace réservé du contenu 2">
            <a:extLst>
              <a:ext uri="{FF2B5EF4-FFF2-40B4-BE49-F238E27FC236}">
                <a16:creationId xmlns:a16="http://schemas.microsoft.com/office/drawing/2014/main" id="{230D5388-F68F-48B3-BA28-7B78FA79DEB6}"/>
              </a:ext>
            </a:extLst>
          </p:cNvPr>
          <p:cNvSpPr>
            <a:spLocks noGrp="1"/>
          </p:cNvSpPr>
          <p:nvPr>
            <p:ph idx="1"/>
          </p:nvPr>
        </p:nvSpPr>
        <p:spPr>
          <a:xfrm>
            <a:off x="2585499" y="3491439"/>
            <a:ext cx="8915400" cy="2330521"/>
          </a:xfrm>
        </p:spPr>
        <p:txBody>
          <a:bodyPr/>
          <a:lstStyle/>
          <a:p>
            <a:r>
              <a:rPr lang="fr-FR" sz="1500" i="1" dirty="0"/>
              <a:t>« L'éclairage et la meilleure connaissance que ces mesures apportent aux magistrats prescripteurs (…) contribuent à la qualité des procédures et des réponses judiciaires et à une meilleure individualisation des mesures requises ou ordonnées.</a:t>
            </a:r>
            <a:endParaRPr lang="fr-FR" sz="1500" dirty="0"/>
          </a:p>
          <a:p>
            <a:r>
              <a:rPr lang="fr-FR" sz="1500" i="1" dirty="0"/>
              <a:t>L'efficacité de ces mesures, en termes d'insertion, d'alternative à l'incarcération et de prévention de la récidive, repose sur la compétence et la disponibilité des intervenants ainsi que sur la qualité de leurs relations partenariales locales. La cohérence et la continuité dans les prises en charge sont garanties par la complémentarité et les articulations instaurées entre le secteur associatif et le service public. »</a:t>
            </a:r>
            <a:endParaRPr lang="fr-FR" sz="1500" dirty="0"/>
          </a:p>
          <a:p>
            <a:endParaRPr lang="fr-FR" dirty="0"/>
          </a:p>
        </p:txBody>
      </p:sp>
      <p:sp>
        <p:nvSpPr>
          <p:cNvPr id="4" name="Espace réservé du numéro de diapositive 3">
            <a:extLst>
              <a:ext uri="{FF2B5EF4-FFF2-40B4-BE49-F238E27FC236}">
                <a16:creationId xmlns:a16="http://schemas.microsoft.com/office/drawing/2014/main" id="{473CFDA0-A700-442A-B24C-1AE02B1DB0AF}"/>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38147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D107CA-6C76-4613-A211-B41ECDCEA1EF}"/>
              </a:ext>
            </a:extLst>
          </p:cNvPr>
          <p:cNvSpPr>
            <a:spLocks noGrp="1"/>
          </p:cNvSpPr>
          <p:nvPr>
            <p:ph type="title"/>
          </p:nvPr>
        </p:nvSpPr>
        <p:spPr>
          <a:xfrm>
            <a:off x="2592925" y="386180"/>
            <a:ext cx="8911687" cy="883328"/>
          </a:xfrm>
        </p:spPr>
        <p:txBody>
          <a:bodyPr>
            <a:noAutofit/>
          </a:bodyPr>
          <a:lstStyle/>
          <a:p>
            <a:pPr algn="ctr"/>
            <a:r>
              <a:rPr lang="fr-FR" sz="2800" dirty="0">
                <a:solidFill>
                  <a:schemeClr val="tx1"/>
                </a:solidFill>
                <a:effectLst>
                  <a:outerShdw blurRad="38100" dist="38100" dir="2700000" algn="tl">
                    <a:srgbClr val="000000">
                      <a:alpha val="43137"/>
                    </a:srgbClr>
                  </a:outerShdw>
                </a:effectLst>
              </a:rPr>
              <a:t>L’équipe Micse</a:t>
            </a:r>
            <a:br>
              <a:rPr lang="fr-FR" sz="2800" dirty="0">
                <a:solidFill>
                  <a:schemeClr val="tx1"/>
                </a:solidFill>
                <a:effectLst>
                  <a:outerShdw blurRad="38100" dist="38100" dir="2700000" algn="tl">
                    <a:srgbClr val="000000">
                      <a:alpha val="43137"/>
                    </a:srgbClr>
                  </a:outerShdw>
                </a:effectLst>
              </a:rPr>
            </a:br>
            <a:r>
              <a:rPr lang="fr-FR" sz="2800" dirty="0">
                <a:solidFill>
                  <a:schemeClr val="tx1"/>
                </a:solidFill>
                <a:effectLst>
                  <a:outerShdw blurRad="38100" dist="38100" dir="2700000" algn="tl">
                    <a:srgbClr val="000000">
                      <a:alpha val="43137"/>
                    </a:srgbClr>
                  </a:outerShdw>
                </a:effectLst>
              </a:rPr>
              <a:t>pôle procédures judiciaires</a:t>
            </a:r>
          </a:p>
        </p:txBody>
      </p:sp>
      <p:graphicFrame>
        <p:nvGraphicFramePr>
          <p:cNvPr id="8" name="Espace réservé du contenu 7">
            <a:extLst>
              <a:ext uri="{FF2B5EF4-FFF2-40B4-BE49-F238E27FC236}">
                <a16:creationId xmlns:a16="http://schemas.microsoft.com/office/drawing/2014/main" id="{7E7CFE57-FDCE-44A2-859F-257B9C17974E}"/>
              </a:ext>
            </a:extLst>
          </p:cNvPr>
          <p:cNvGraphicFramePr>
            <a:graphicFrameLocks noGrp="1"/>
          </p:cNvGraphicFramePr>
          <p:nvPr>
            <p:ph idx="1"/>
            <p:extLst>
              <p:ext uri="{D42A27DB-BD31-4B8C-83A1-F6EECF244321}">
                <p14:modId xmlns:p14="http://schemas.microsoft.com/office/powerpoint/2010/main" val="1461326278"/>
              </p:ext>
            </p:extLst>
          </p:nvPr>
        </p:nvGraphicFramePr>
        <p:xfrm>
          <a:off x="1515016" y="1526959"/>
          <a:ext cx="8915400" cy="4944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a:extLst>
              <a:ext uri="{FF2B5EF4-FFF2-40B4-BE49-F238E27FC236}">
                <a16:creationId xmlns:a16="http://schemas.microsoft.com/office/drawing/2014/main" id="{A2408F00-27B8-4F05-BD94-F7B0316136D6}"/>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20992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68D539-654B-45EA-8705-BE782378614A}"/>
              </a:ext>
            </a:extLst>
          </p:cNvPr>
          <p:cNvSpPr>
            <a:spLocks noGrp="1"/>
          </p:cNvSpPr>
          <p:nvPr>
            <p:ph type="title"/>
          </p:nvPr>
        </p:nvSpPr>
        <p:spPr>
          <a:xfrm>
            <a:off x="2592925" y="624110"/>
            <a:ext cx="6630974" cy="528797"/>
          </a:xfrm>
        </p:spPr>
        <p:txBody>
          <a:bodyPr>
            <a:normAutofit fontScale="90000"/>
          </a:bodyPr>
          <a:lstStyle/>
          <a:p>
            <a:pPr algn="ctr"/>
            <a:r>
              <a:rPr lang="fr-FR" dirty="0">
                <a:effectLst>
                  <a:outerShdw blurRad="38100" dist="38100" dir="2700000" algn="tl">
                    <a:srgbClr val="000000">
                      <a:alpha val="43137"/>
                    </a:srgbClr>
                  </a:outerShdw>
                </a:effectLst>
              </a:rPr>
              <a:t>Coordonnées</a:t>
            </a:r>
          </a:p>
        </p:txBody>
      </p:sp>
      <p:sp>
        <p:nvSpPr>
          <p:cNvPr id="3" name="Espace réservé du contenu 2">
            <a:extLst>
              <a:ext uri="{FF2B5EF4-FFF2-40B4-BE49-F238E27FC236}">
                <a16:creationId xmlns:a16="http://schemas.microsoft.com/office/drawing/2014/main" id="{921C6EB1-990D-4774-8662-535541270301}"/>
              </a:ext>
            </a:extLst>
          </p:cNvPr>
          <p:cNvSpPr>
            <a:spLocks noGrp="1"/>
          </p:cNvSpPr>
          <p:nvPr>
            <p:ph idx="1"/>
          </p:nvPr>
        </p:nvSpPr>
        <p:spPr>
          <a:xfrm>
            <a:off x="2592925" y="1367161"/>
            <a:ext cx="7981025" cy="5325690"/>
          </a:xfrm>
        </p:spPr>
        <p:txBody>
          <a:bodyPr>
            <a:normAutofit fontScale="92500" lnSpcReduction="10000"/>
          </a:bodyPr>
          <a:lstStyle/>
          <a:p>
            <a:pPr>
              <a:lnSpc>
                <a:spcPct val="120000"/>
              </a:lnSpc>
              <a:spcBef>
                <a:spcPts val="0"/>
              </a:spcBef>
              <a:buFont typeface="Wingdings" panose="05000000000000000000" pitchFamily="2" charset="2"/>
              <a:buChar char="v"/>
            </a:pPr>
            <a:r>
              <a:rPr lang="fr-FR" sz="1200" dirty="0">
                <a:effectLst>
                  <a:outerShdw blurRad="38100" dist="38100" dir="2700000" algn="tl">
                    <a:srgbClr val="000000">
                      <a:alpha val="43137"/>
                    </a:srgbClr>
                  </a:outerShdw>
                </a:effectLst>
              </a:rPr>
              <a:t>Jean louis COQUIN – Directeur Général. </a:t>
            </a:r>
          </a:p>
          <a:p>
            <a:pPr marL="0" indent="0">
              <a:lnSpc>
                <a:spcPct val="120000"/>
              </a:lnSpc>
              <a:spcBef>
                <a:spcPts val="0"/>
              </a:spcBef>
              <a:buNone/>
            </a:pPr>
            <a:r>
              <a:rPr lang="fr-FR" sz="1200" u="sng" dirty="0">
                <a:solidFill>
                  <a:srgbClr val="0070C0"/>
                </a:solidFill>
              </a:rPr>
              <a:t>jl.coquin@encat.fr </a:t>
            </a:r>
            <a:r>
              <a:rPr lang="fr-FR" sz="1200" dirty="0">
                <a:solidFill>
                  <a:srgbClr val="0070C0"/>
                </a:solidFill>
              </a:rPr>
              <a:t>				</a:t>
            </a:r>
            <a:r>
              <a:rPr lang="fr-FR" sz="1200" dirty="0"/>
              <a:t>Tel : 04 68 84 59 03</a:t>
            </a:r>
            <a:endParaRPr lang="fr-FR" sz="1000" dirty="0"/>
          </a:p>
          <a:p>
            <a:pPr marL="0" indent="0">
              <a:lnSpc>
                <a:spcPct val="120000"/>
              </a:lnSpc>
              <a:spcBef>
                <a:spcPts val="0"/>
              </a:spcBef>
              <a:buNone/>
            </a:pPr>
            <a:endParaRPr lang="fr-FR" sz="1000" dirty="0"/>
          </a:p>
          <a:p>
            <a:pPr>
              <a:lnSpc>
                <a:spcPct val="120000"/>
              </a:lnSpc>
              <a:spcBef>
                <a:spcPts val="0"/>
              </a:spcBef>
              <a:buFont typeface="Wingdings" panose="05000000000000000000" pitchFamily="2" charset="2"/>
              <a:buChar char="v"/>
            </a:pPr>
            <a:r>
              <a:rPr lang="fr-FR" sz="1200" dirty="0">
                <a:effectLst>
                  <a:outerShdw blurRad="38100" dist="38100" dir="2700000" algn="tl">
                    <a:srgbClr val="000000">
                      <a:alpha val="43137"/>
                    </a:srgbClr>
                  </a:outerShdw>
                </a:effectLst>
              </a:rPr>
              <a:t>Jean François COUPARD – Directeur.</a:t>
            </a:r>
          </a:p>
          <a:p>
            <a:pPr marL="0" indent="0">
              <a:lnSpc>
                <a:spcPct val="120000"/>
              </a:lnSpc>
              <a:spcBef>
                <a:spcPts val="0"/>
              </a:spcBef>
              <a:buNone/>
            </a:pPr>
            <a:r>
              <a:rPr lang="fr-FR" sz="1200" u="sng" dirty="0">
                <a:solidFill>
                  <a:srgbClr val="0070C0"/>
                </a:solidFill>
              </a:rPr>
              <a:t>Jf.coupard@encat.fr</a:t>
            </a:r>
            <a:r>
              <a:rPr lang="fr-FR" sz="1200" dirty="0">
                <a:solidFill>
                  <a:schemeClr val="tx1"/>
                </a:solidFill>
              </a:rPr>
              <a:t>			Tel : </a:t>
            </a:r>
            <a:r>
              <a:rPr lang="fr-FR" sz="1200" dirty="0"/>
              <a:t>06 79 81 06 90</a:t>
            </a:r>
          </a:p>
          <a:p>
            <a:pPr marL="0" indent="0">
              <a:lnSpc>
                <a:spcPct val="120000"/>
              </a:lnSpc>
              <a:spcBef>
                <a:spcPts val="0"/>
              </a:spcBef>
              <a:buNone/>
            </a:pPr>
            <a:endParaRPr lang="fr-FR" sz="1100" dirty="0">
              <a:effectLst>
                <a:outerShdw blurRad="38100" dist="38100" dir="2700000" algn="tl">
                  <a:srgbClr val="000000">
                    <a:alpha val="43137"/>
                  </a:srgbClr>
                </a:outerShdw>
              </a:effectLst>
            </a:endParaRPr>
          </a:p>
          <a:p>
            <a:pPr>
              <a:lnSpc>
                <a:spcPct val="120000"/>
              </a:lnSpc>
              <a:spcBef>
                <a:spcPts val="0"/>
              </a:spcBef>
              <a:buFont typeface="Wingdings" panose="05000000000000000000" pitchFamily="2" charset="2"/>
              <a:buChar char="v"/>
            </a:pPr>
            <a:r>
              <a:rPr lang="fr-FR" sz="1200" dirty="0">
                <a:effectLst>
                  <a:outerShdw blurRad="38100" dist="38100" dir="2700000" algn="tl">
                    <a:srgbClr val="000000">
                      <a:alpha val="43137"/>
                    </a:srgbClr>
                  </a:outerShdw>
                </a:effectLst>
              </a:rPr>
              <a:t>Marie France BETY – Chef de service.</a:t>
            </a:r>
          </a:p>
          <a:p>
            <a:pPr marL="0" indent="0">
              <a:lnSpc>
                <a:spcPct val="120000"/>
              </a:lnSpc>
              <a:spcBef>
                <a:spcPts val="0"/>
              </a:spcBef>
              <a:buNone/>
            </a:pPr>
            <a:r>
              <a:rPr lang="fr-FR" sz="1200" u="sng" dirty="0">
                <a:solidFill>
                  <a:srgbClr val="0070C0"/>
                </a:solidFill>
              </a:rPr>
              <a:t>mf.bety@encat.fr</a:t>
            </a:r>
            <a:r>
              <a:rPr lang="fr-FR" sz="1200" dirty="0">
                <a:solidFill>
                  <a:srgbClr val="0070C0"/>
                </a:solidFill>
              </a:rPr>
              <a:t>				</a:t>
            </a:r>
            <a:r>
              <a:rPr lang="fr-FR" sz="1200" dirty="0">
                <a:solidFill>
                  <a:schemeClr val="tx1"/>
                </a:solidFill>
              </a:rPr>
              <a:t>Tel : 06 79 60 38 55</a:t>
            </a:r>
          </a:p>
          <a:p>
            <a:pPr marL="0" indent="0">
              <a:lnSpc>
                <a:spcPct val="120000"/>
              </a:lnSpc>
              <a:spcBef>
                <a:spcPts val="0"/>
              </a:spcBef>
              <a:buNone/>
            </a:pPr>
            <a:endParaRPr lang="fr-FR" sz="1200" dirty="0">
              <a:solidFill>
                <a:schemeClr val="tx1"/>
              </a:solidFill>
            </a:endParaRPr>
          </a:p>
          <a:p>
            <a:pPr marL="0" indent="0">
              <a:lnSpc>
                <a:spcPct val="120000"/>
              </a:lnSpc>
              <a:spcBef>
                <a:spcPts val="0"/>
              </a:spcBef>
              <a:buNone/>
            </a:pPr>
            <a:endParaRPr lang="fr-FR" sz="1200" dirty="0">
              <a:solidFill>
                <a:schemeClr val="tx1"/>
              </a:solidFill>
            </a:endParaRPr>
          </a:p>
          <a:p>
            <a:pPr>
              <a:lnSpc>
                <a:spcPct val="120000"/>
              </a:lnSpc>
              <a:spcBef>
                <a:spcPts val="0"/>
              </a:spcBef>
              <a:buFont typeface="Wingdings" panose="05000000000000000000" pitchFamily="2" charset="2"/>
              <a:buChar char="v"/>
            </a:pPr>
            <a:r>
              <a:rPr lang="fr-FR" sz="1200" dirty="0">
                <a:solidFill>
                  <a:schemeClr val="tx1"/>
                </a:solidFill>
                <a:effectLst>
                  <a:outerShdw blurRad="38100" dist="38100" dir="2700000" algn="tl">
                    <a:srgbClr val="000000">
                      <a:alpha val="43137"/>
                    </a:srgbClr>
                  </a:outerShdw>
                </a:effectLst>
              </a:rPr>
              <a:t>Service MICSE – Pôle Procédures Judiciaires</a:t>
            </a:r>
          </a:p>
          <a:p>
            <a:pPr marL="0" indent="0">
              <a:lnSpc>
                <a:spcPct val="120000"/>
              </a:lnSpc>
              <a:spcBef>
                <a:spcPts val="0"/>
              </a:spcBef>
              <a:buNone/>
            </a:pPr>
            <a:r>
              <a:rPr lang="fr-FR" sz="1200" u="sng" dirty="0">
                <a:solidFill>
                  <a:srgbClr val="0070C0"/>
                </a:solidFill>
                <a:hlinkClick r:id="rId2">
                  <a:extLst>
                    <a:ext uri="{A12FA001-AC4F-418D-AE19-62706E023703}">
                      <ahyp:hlinkClr xmlns:ahyp="http://schemas.microsoft.com/office/drawing/2018/hyperlinkcolor" val="tx"/>
                    </a:ext>
                  </a:extLst>
                </a:hlinkClick>
              </a:rPr>
              <a:t>micse@en</a:t>
            </a:r>
            <a:r>
              <a:rPr lang="fr-FR" sz="1200" u="sng" dirty="0">
                <a:solidFill>
                  <a:srgbClr val="0070C0"/>
                </a:solidFill>
              </a:rPr>
              <a:t>cat.fr</a:t>
            </a:r>
            <a:r>
              <a:rPr lang="fr-FR" sz="1200" dirty="0">
                <a:solidFill>
                  <a:srgbClr val="0070C0"/>
                </a:solidFill>
              </a:rPr>
              <a:t>				</a:t>
            </a:r>
            <a:r>
              <a:rPr lang="fr-FR" sz="1200" dirty="0">
                <a:solidFill>
                  <a:schemeClr val="tx1"/>
                </a:solidFill>
              </a:rPr>
              <a:t>Tel : 04 60 08 10 73</a:t>
            </a:r>
          </a:p>
          <a:p>
            <a:pPr marL="0" indent="0">
              <a:lnSpc>
                <a:spcPct val="120000"/>
              </a:lnSpc>
              <a:spcBef>
                <a:spcPts val="0"/>
              </a:spcBef>
              <a:buNone/>
            </a:pPr>
            <a:endParaRPr lang="fr-FR" sz="1200" dirty="0">
              <a:solidFill>
                <a:schemeClr val="tx1"/>
              </a:solidFill>
            </a:endParaRPr>
          </a:p>
          <a:p>
            <a:pPr>
              <a:lnSpc>
                <a:spcPct val="120000"/>
              </a:lnSpc>
              <a:spcBef>
                <a:spcPts val="0"/>
              </a:spcBef>
              <a:buFont typeface="Wingdings" panose="05000000000000000000" pitchFamily="2" charset="2"/>
              <a:buChar char="v"/>
            </a:pPr>
            <a:r>
              <a:rPr lang="fr-FR" sz="1200" dirty="0">
                <a:effectLst>
                  <a:outerShdw blurRad="38100" dist="38100" dir="2700000" algn="tl">
                    <a:srgbClr val="000000">
                      <a:alpha val="43137"/>
                    </a:srgbClr>
                  </a:outerShdw>
                </a:effectLst>
              </a:rPr>
              <a:t>Caroline ARNOUX – ISJ.</a:t>
            </a:r>
          </a:p>
          <a:p>
            <a:pPr marL="0" indent="0">
              <a:lnSpc>
                <a:spcPct val="120000"/>
              </a:lnSpc>
              <a:spcBef>
                <a:spcPts val="0"/>
              </a:spcBef>
              <a:buNone/>
            </a:pPr>
            <a:r>
              <a:rPr lang="fr-FR" sz="1200" u="sng" dirty="0">
                <a:solidFill>
                  <a:srgbClr val="0070C0"/>
                </a:solidFill>
              </a:rPr>
              <a:t>c.arnoux@encat.fr</a:t>
            </a:r>
            <a:r>
              <a:rPr lang="fr-FR" sz="1200" dirty="0">
                <a:solidFill>
                  <a:srgbClr val="0070C0"/>
                </a:solidFill>
              </a:rPr>
              <a:t>				</a:t>
            </a:r>
            <a:r>
              <a:rPr lang="fr-FR" sz="1100" dirty="0"/>
              <a:t>Tel : 06 </a:t>
            </a:r>
            <a:r>
              <a:rPr lang="fr-FR" sz="1200" dirty="0"/>
              <a:t>28 84 82 41</a:t>
            </a:r>
          </a:p>
          <a:p>
            <a:pPr marL="0" indent="0">
              <a:lnSpc>
                <a:spcPct val="120000"/>
              </a:lnSpc>
              <a:spcBef>
                <a:spcPts val="0"/>
              </a:spcBef>
              <a:buNone/>
            </a:pPr>
            <a:endParaRPr lang="fr-FR" sz="1200" dirty="0"/>
          </a:p>
          <a:p>
            <a:pPr>
              <a:lnSpc>
                <a:spcPct val="120000"/>
              </a:lnSpc>
              <a:spcBef>
                <a:spcPts val="0"/>
              </a:spcBef>
              <a:buFont typeface="Wingdings" panose="05000000000000000000" pitchFamily="2" charset="2"/>
              <a:buChar char="v"/>
            </a:pPr>
            <a:r>
              <a:rPr lang="fr-FR" sz="1200" dirty="0">
                <a:effectLst>
                  <a:outerShdw blurRad="38100" dist="38100" dir="2700000" algn="tl">
                    <a:srgbClr val="000000">
                      <a:alpha val="43137"/>
                    </a:srgbClr>
                  </a:outerShdw>
                </a:effectLst>
              </a:rPr>
              <a:t>Arthur LEVENT– ISJ.	</a:t>
            </a:r>
            <a:r>
              <a:rPr lang="fr-FR" sz="1200" dirty="0"/>
              <a:t>													</a:t>
            </a:r>
          </a:p>
          <a:p>
            <a:pPr marL="0" indent="0">
              <a:lnSpc>
                <a:spcPct val="120000"/>
              </a:lnSpc>
              <a:spcBef>
                <a:spcPts val="0"/>
              </a:spcBef>
              <a:buNone/>
            </a:pPr>
            <a:r>
              <a:rPr lang="fr-FR" sz="1200" u="sng" dirty="0">
                <a:solidFill>
                  <a:srgbClr val="0070C0"/>
                </a:solidFill>
              </a:rPr>
              <a:t>a.levent@encat.fr</a:t>
            </a:r>
            <a:r>
              <a:rPr lang="fr-FR" sz="1200" dirty="0">
                <a:solidFill>
                  <a:srgbClr val="0070C0"/>
                </a:solidFill>
              </a:rPr>
              <a:t>				</a:t>
            </a:r>
            <a:r>
              <a:rPr lang="fr-FR" sz="1200" dirty="0"/>
              <a:t>Tel : 07 77 82 79 26</a:t>
            </a:r>
          </a:p>
          <a:p>
            <a:pPr marL="0" indent="0">
              <a:lnSpc>
                <a:spcPct val="120000"/>
              </a:lnSpc>
              <a:spcBef>
                <a:spcPts val="0"/>
              </a:spcBef>
              <a:buNone/>
            </a:pPr>
            <a:endParaRPr lang="fr-FR" sz="1200" dirty="0"/>
          </a:p>
          <a:p>
            <a:pPr>
              <a:lnSpc>
                <a:spcPct val="120000"/>
              </a:lnSpc>
              <a:spcBef>
                <a:spcPts val="0"/>
              </a:spcBef>
              <a:buFont typeface="Wingdings" panose="05000000000000000000" pitchFamily="2" charset="2"/>
              <a:buChar char="v"/>
            </a:pPr>
            <a:r>
              <a:rPr lang="fr-FR" sz="1200" dirty="0">
                <a:effectLst>
                  <a:outerShdw blurRad="38100" dist="38100" dir="2700000" algn="tl">
                    <a:srgbClr val="000000">
                      <a:alpha val="43137"/>
                    </a:srgbClr>
                  </a:outerShdw>
                </a:effectLst>
              </a:rPr>
              <a:t>Valérie DEFRANCE – ISJ- Administrateur Ad Hoc </a:t>
            </a:r>
            <a:r>
              <a:rPr lang="fr-FR" sz="1200" dirty="0">
                <a:solidFill>
                  <a:srgbClr val="0070C0"/>
                </a:solidFill>
              </a:rPr>
              <a:t>		</a:t>
            </a:r>
          </a:p>
          <a:p>
            <a:pPr marL="0" indent="0">
              <a:lnSpc>
                <a:spcPct val="120000"/>
              </a:lnSpc>
              <a:spcBef>
                <a:spcPts val="0"/>
              </a:spcBef>
              <a:buNone/>
            </a:pPr>
            <a:r>
              <a:rPr lang="fr-FR" sz="1200" u="sng" dirty="0">
                <a:solidFill>
                  <a:srgbClr val="0070C0"/>
                </a:solidFill>
              </a:rPr>
              <a:t>v.defrance@encat.fr</a:t>
            </a:r>
            <a:r>
              <a:rPr lang="fr-FR" sz="1200" dirty="0">
                <a:solidFill>
                  <a:srgbClr val="0070C0"/>
                </a:solidFill>
              </a:rPr>
              <a:t>			</a:t>
            </a:r>
            <a:r>
              <a:rPr lang="fr-FR" sz="1200" dirty="0"/>
              <a:t>Tel : 06.79.56.90.18</a:t>
            </a:r>
          </a:p>
          <a:p>
            <a:pPr marL="0" indent="0">
              <a:lnSpc>
                <a:spcPct val="120000"/>
              </a:lnSpc>
              <a:spcBef>
                <a:spcPts val="0"/>
              </a:spcBef>
              <a:buNone/>
            </a:pPr>
            <a:endParaRPr lang="fr-FR" sz="1200" dirty="0"/>
          </a:p>
          <a:p>
            <a:pPr>
              <a:lnSpc>
                <a:spcPct val="120000"/>
              </a:lnSpc>
              <a:spcBef>
                <a:spcPts val="0"/>
              </a:spcBef>
              <a:buFont typeface="Wingdings" panose="05000000000000000000" pitchFamily="2" charset="2"/>
              <a:buChar char="v"/>
            </a:pPr>
            <a:r>
              <a:rPr lang="fr-FR" sz="1200" dirty="0">
                <a:effectLst>
                  <a:outerShdw blurRad="38100" dist="38100" dir="2700000" algn="tl">
                    <a:srgbClr val="000000">
                      <a:alpha val="43137"/>
                    </a:srgbClr>
                  </a:outerShdw>
                </a:effectLst>
              </a:rPr>
              <a:t>Nayma DOUDOUCH – ISJ.</a:t>
            </a:r>
          </a:p>
          <a:p>
            <a:pPr marL="0" indent="0">
              <a:lnSpc>
                <a:spcPct val="120000"/>
              </a:lnSpc>
              <a:spcBef>
                <a:spcPts val="0"/>
              </a:spcBef>
              <a:buNone/>
            </a:pPr>
            <a:r>
              <a:rPr lang="fr-FR" sz="1200" u="sng" dirty="0">
                <a:solidFill>
                  <a:srgbClr val="0070C0"/>
                </a:solidFill>
              </a:rPr>
              <a:t>n.doudouch@encat.fr</a:t>
            </a:r>
            <a:r>
              <a:rPr lang="fr-FR" sz="1200" dirty="0">
                <a:solidFill>
                  <a:srgbClr val="0070C0"/>
                </a:solidFill>
              </a:rPr>
              <a:t>			</a:t>
            </a:r>
            <a:r>
              <a:rPr lang="fr-FR" sz="1200" dirty="0"/>
              <a:t>Tel : 06 32 32 79 80</a:t>
            </a:r>
          </a:p>
          <a:p>
            <a:pPr marL="0" indent="0">
              <a:lnSpc>
                <a:spcPct val="120000"/>
              </a:lnSpc>
              <a:spcBef>
                <a:spcPts val="0"/>
              </a:spcBef>
              <a:buNone/>
            </a:pPr>
            <a:endParaRPr lang="fr-FR" sz="1200" dirty="0">
              <a:effectLst>
                <a:outerShdw blurRad="38100" dist="38100" dir="2700000" algn="tl">
                  <a:srgbClr val="000000">
                    <a:alpha val="43137"/>
                  </a:srgbClr>
                </a:outerShdw>
              </a:effectLst>
            </a:endParaRPr>
          </a:p>
          <a:p>
            <a:pPr>
              <a:lnSpc>
                <a:spcPct val="120000"/>
              </a:lnSpc>
              <a:spcBef>
                <a:spcPts val="0"/>
              </a:spcBef>
              <a:buFont typeface="Wingdings" panose="05000000000000000000" pitchFamily="2" charset="2"/>
              <a:buChar char="v"/>
            </a:pPr>
            <a:r>
              <a:rPr lang="fr-FR" sz="1200" dirty="0">
                <a:effectLst>
                  <a:outerShdw blurRad="38100" dist="38100" dir="2700000" algn="tl">
                    <a:srgbClr val="000000">
                      <a:alpha val="43137"/>
                    </a:srgbClr>
                  </a:outerShdw>
                </a:effectLst>
              </a:rPr>
              <a:t>Giorgio SALOM – ISJ.       </a:t>
            </a:r>
          </a:p>
          <a:p>
            <a:pPr marL="0" indent="0">
              <a:lnSpc>
                <a:spcPct val="120000"/>
              </a:lnSpc>
              <a:spcBef>
                <a:spcPts val="0"/>
              </a:spcBef>
              <a:buNone/>
            </a:pPr>
            <a:r>
              <a:rPr lang="fr-FR" sz="1200" u="sng" dirty="0">
                <a:solidFill>
                  <a:srgbClr val="0070C0"/>
                </a:solidFill>
              </a:rPr>
              <a:t>g.salom@encat.fr</a:t>
            </a:r>
            <a:r>
              <a:rPr lang="fr-FR" sz="1200" dirty="0">
                <a:solidFill>
                  <a:srgbClr val="0070C0"/>
                </a:solidFill>
              </a:rPr>
              <a:t>				</a:t>
            </a:r>
            <a:r>
              <a:rPr lang="fr-FR" sz="1200" dirty="0"/>
              <a:t>Tel : 06 09 98 25 50</a:t>
            </a:r>
          </a:p>
        </p:txBody>
      </p:sp>
      <p:sp>
        <p:nvSpPr>
          <p:cNvPr id="4" name="Espace réservé du numéro de diapositive 3">
            <a:extLst>
              <a:ext uri="{FF2B5EF4-FFF2-40B4-BE49-F238E27FC236}">
                <a16:creationId xmlns:a16="http://schemas.microsoft.com/office/drawing/2014/main" id="{C5EFB5BC-1E92-45C9-911A-889344E0A9B3}"/>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799154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1D8CA7-FE19-475C-8C65-ABA3F0BB2C59}"/>
              </a:ext>
            </a:extLst>
          </p:cNvPr>
          <p:cNvSpPr>
            <a:spLocks noGrp="1"/>
          </p:cNvSpPr>
          <p:nvPr>
            <p:ph type="title"/>
          </p:nvPr>
        </p:nvSpPr>
        <p:spPr/>
        <p:txBody>
          <a:bodyPr>
            <a:normAutofit/>
          </a:bodyPr>
          <a:lstStyle/>
          <a:p>
            <a:r>
              <a:rPr lang="fr-FR" sz="2800" dirty="0">
                <a:effectLst>
                  <a:outerShdw blurRad="38100" dist="38100" dir="2700000" algn="tl">
                    <a:srgbClr val="000000">
                      <a:alpha val="43137"/>
                    </a:srgbClr>
                  </a:outerShdw>
                </a:effectLst>
              </a:rPr>
              <a:t>Les différentes mesures mises en œuvre par le service MICSE de l’ Enfance Catalane </a:t>
            </a:r>
          </a:p>
        </p:txBody>
      </p:sp>
      <p:sp>
        <p:nvSpPr>
          <p:cNvPr id="3" name="Espace réservé du contenu 2">
            <a:extLst>
              <a:ext uri="{FF2B5EF4-FFF2-40B4-BE49-F238E27FC236}">
                <a16:creationId xmlns:a16="http://schemas.microsoft.com/office/drawing/2014/main" id="{13048656-5770-48D3-BACB-9C7B52B1359E}"/>
              </a:ext>
            </a:extLst>
          </p:cNvPr>
          <p:cNvSpPr>
            <a:spLocks noGrp="1"/>
          </p:cNvSpPr>
          <p:nvPr>
            <p:ph idx="1"/>
          </p:nvPr>
        </p:nvSpPr>
        <p:spPr>
          <a:xfrm>
            <a:off x="2589212" y="2133600"/>
            <a:ext cx="8915400" cy="4100290"/>
          </a:xfrm>
        </p:spPr>
        <p:txBody>
          <a:bodyPr>
            <a:normAutofit lnSpcReduction="10000"/>
          </a:bodyPr>
          <a:lstStyle/>
          <a:p>
            <a:pPr lvl="0" algn="just"/>
            <a:r>
              <a:rPr lang="fr-FR" u="sng" dirty="0"/>
              <a:t>Au  Civil :</a:t>
            </a:r>
          </a:p>
          <a:p>
            <a:pPr lvl="1" algn="just"/>
            <a:r>
              <a:rPr lang="fr-FR" sz="1500" dirty="0"/>
              <a:t>Enquête sociale </a:t>
            </a:r>
          </a:p>
          <a:p>
            <a:pPr lvl="1" algn="just"/>
            <a:r>
              <a:rPr lang="fr-FR" sz="1500" dirty="0"/>
              <a:t>Audition d’enfant</a:t>
            </a:r>
          </a:p>
          <a:p>
            <a:pPr lvl="1" algn="just"/>
            <a:r>
              <a:rPr lang="fr-FR" sz="1500" dirty="0"/>
              <a:t>Administrateur Ad Hoc</a:t>
            </a:r>
          </a:p>
          <a:p>
            <a:pPr lvl="0" algn="just"/>
            <a:r>
              <a:rPr lang="fr-FR" u="sng" dirty="0"/>
              <a:t>Au pénal :</a:t>
            </a:r>
          </a:p>
          <a:p>
            <a:pPr lvl="1" algn="just"/>
            <a:r>
              <a:rPr lang="fr-FR" sz="1500" dirty="0"/>
              <a:t>Enquête sociale rapide dans le cadre de la Permanence d’Orientation Pénale</a:t>
            </a:r>
          </a:p>
          <a:p>
            <a:pPr lvl="1" algn="just"/>
            <a:r>
              <a:rPr lang="fr-FR" sz="1500" dirty="0"/>
              <a:t>Enquête sociale rapide Renforcée ( CRPC,COPJ, CPPV)</a:t>
            </a:r>
          </a:p>
          <a:p>
            <a:pPr lvl="1" algn="just"/>
            <a:r>
              <a:rPr lang="fr-FR" sz="1500" dirty="0"/>
              <a:t>Enquête de Personnalité</a:t>
            </a:r>
          </a:p>
          <a:p>
            <a:pPr lvl="1" algn="just"/>
            <a:r>
              <a:rPr lang="fr-FR" sz="1500" dirty="0"/>
              <a:t>Contrôle Judicaire Socio-Educatif</a:t>
            </a:r>
          </a:p>
          <a:p>
            <a:pPr lvl="1" algn="just"/>
            <a:r>
              <a:rPr lang="fr-FR" sz="1500" dirty="0"/>
              <a:t>Stage de citoyenneté</a:t>
            </a:r>
          </a:p>
          <a:p>
            <a:pPr lvl="1" algn="just"/>
            <a:r>
              <a:rPr lang="fr-FR" sz="1500" dirty="0"/>
              <a:t>Stage de responsabilité parentale</a:t>
            </a:r>
          </a:p>
          <a:p>
            <a:pPr lvl="1" algn="just"/>
            <a:r>
              <a:rPr lang="fr-FR" sz="1500" dirty="0"/>
              <a:t>Administrateur Ad hoc</a:t>
            </a:r>
          </a:p>
          <a:p>
            <a:endParaRPr lang="fr-FR" dirty="0"/>
          </a:p>
        </p:txBody>
      </p:sp>
      <p:sp>
        <p:nvSpPr>
          <p:cNvPr id="4" name="Espace réservé du numéro de diapositive 3">
            <a:extLst>
              <a:ext uri="{FF2B5EF4-FFF2-40B4-BE49-F238E27FC236}">
                <a16:creationId xmlns:a16="http://schemas.microsoft.com/office/drawing/2014/main" id="{B1AF38FB-0586-4810-99DA-F69DE7203DE8}"/>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1264325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7281D5-08BD-41C9-8A42-40CF9D406BC5}"/>
              </a:ext>
            </a:extLst>
          </p:cNvPr>
          <p:cNvSpPr>
            <a:spLocks noGrp="1"/>
          </p:cNvSpPr>
          <p:nvPr>
            <p:ph type="title"/>
          </p:nvPr>
        </p:nvSpPr>
        <p:spPr>
          <a:xfrm>
            <a:off x="2592925" y="624110"/>
            <a:ext cx="8911687" cy="885094"/>
          </a:xfrm>
        </p:spPr>
        <p:txBody>
          <a:bodyPr>
            <a:normAutofit/>
          </a:bodyPr>
          <a:lstStyle/>
          <a:p>
            <a:r>
              <a:rPr lang="fr-FR" sz="2800" u="sng" dirty="0">
                <a:effectLst>
                  <a:outerShdw blurRad="38100" dist="38100" dir="2700000" algn="tl">
                    <a:srgbClr val="000000">
                      <a:alpha val="43137"/>
                    </a:srgbClr>
                  </a:outerShdw>
                </a:effectLst>
              </a:rPr>
              <a:t>Enquête sociale</a:t>
            </a:r>
          </a:p>
        </p:txBody>
      </p:sp>
      <p:sp>
        <p:nvSpPr>
          <p:cNvPr id="3" name="Espace réservé du contenu 2">
            <a:extLst>
              <a:ext uri="{FF2B5EF4-FFF2-40B4-BE49-F238E27FC236}">
                <a16:creationId xmlns:a16="http://schemas.microsoft.com/office/drawing/2014/main" id="{188200DF-D9E6-4AFB-A348-011087229004}"/>
              </a:ext>
            </a:extLst>
          </p:cNvPr>
          <p:cNvSpPr>
            <a:spLocks noGrp="1"/>
          </p:cNvSpPr>
          <p:nvPr>
            <p:ph idx="1"/>
          </p:nvPr>
        </p:nvSpPr>
        <p:spPr>
          <a:xfrm>
            <a:off x="2592924" y="1509204"/>
            <a:ext cx="8911688" cy="5059376"/>
          </a:xfrm>
        </p:spPr>
        <p:txBody>
          <a:bodyPr>
            <a:noAutofit/>
          </a:bodyPr>
          <a:lstStyle/>
          <a:p>
            <a:pPr algn="just"/>
            <a:r>
              <a:rPr lang="fr-FR" sz="1200" dirty="0"/>
              <a:t>Le Juge aux Affaires Familiales ordonne une enquête sociale au domicile des parents  avec pour mission de :</a:t>
            </a:r>
          </a:p>
          <a:p>
            <a:pPr algn="just"/>
            <a:endParaRPr lang="fr-FR" sz="1200" dirty="0"/>
          </a:p>
          <a:p>
            <a:pPr lvl="1" algn="just"/>
            <a:r>
              <a:rPr lang="fr-FR" sz="1200" dirty="0"/>
              <a:t>S’entretenir avec chacun des parents au moins à deux reprises, dont une fois à leur domicile respectif, </a:t>
            </a:r>
          </a:p>
          <a:p>
            <a:pPr lvl="1" algn="just"/>
            <a:r>
              <a:rPr lang="fr-FR" sz="1200" dirty="0"/>
              <a:t>S’entretenir avec le ou les enfants hors la présence des parents, sous réserve de l’appréciation du critère du discernement par l’enquêteur, étant précisé qu’il lui appartient de donner dans son rapport tout élément sur la situation de l’enfant (scolarité, santé, relation avec les parents, comportement général, etc…), </a:t>
            </a:r>
          </a:p>
          <a:p>
            <a:pPr lvl="1" algn="just"/>
            <a:r>
              <a:rPr lang="fr-FR" sz="1200" dirty="0"/>
              <a:t>Préciser si l’audition de l’enfant par le Juge aux Affaires Familiales chargé de la procédure semble opportune et conforme à son intérêt, </a:t>
            </a:r>
          </a:p>
          <a:p>
            <a:pPr lvl="1" algn="just"/>
            <a:r>
              <a:rPr lang="fr-FR" sz="1200" dirty="0"/>
              <a:t>Entendre également toute personne dont l’audition paraît utile en particulier les personnes pouvant partager l’existence des parents et de l’enfant, </a:t>
            </a:r>
          </a:p>
          <a:p>
            <a:pPr lvl="1" algn="just"/>
            <a:r>
              <a:rPr lang="fr-FR" sz="1200" dirty="0"/>
              <a:t>Déterminer les conditions d’existence matérielles et morales de l’enfant et donner tous les éléments sur les garanties présentées sur les plans affectif, psychologique, moral, éducatif et matériel par le père et la mère, ainsi que le cas échéant les personnes qui partagent leur existence, </a:t>
            </a:r>
          </a:p>
          <a:p>
            <a:pPr lvl="1" algn="just"/>
            <a:r>
              <a:rPr lang="fr-FR" sz="1200" dirty="0"/>
              <a:t>Indiquer les difficultés éventuelles qui existeraient dans les relations entre l’enfant, ses parents et les partenaires éventuels, </a:t>
            </a:r>
          </a:p>
          <a:p>
            <a:pPr lvl="1" algn="just"/>
            <a:r>
              <a:rPr lang="fr-FR" sz="1200" dirty="0"/>
              <a:t>Rechercher dans la mesure du possible l’accord qui existerait sur les solutions à adopter quant au droit de visite et d’hébergement de chacun des parents, </a:t>
            </a:r>
          </a:p>
          <a:p>
            <a:pPr lvl="1" algn="just"/>
            <a:r>
              <a:rPr lang="fr-FR" sz="1200" dirty="0"/>
              <a:t>A défaut d’accord, donner un avis sur les éléments ci-dessus et sur les mesures susceptibles de favoriser une normalisation des relations familiales. </a:t>
            </a:r>
          </a:p>
          <a:p>
            <a:pPr lvl="1" algn="just"/>
            <a:r>
              <a:rPr lang="fr-FR" sz="1200" dirty="0"/>
              <a:t>rédiger un rapport en fin de mission répondant à ces attendus.</a:t>
            </a:r>
          </a:p>
        </p:txBody>
      </p:sp>
      <p:sp>
        <p:nvSpPr>
          <p:cNvPr id="4" name="Espace réservé du numéro de diapositive 3">
            <a:extLst>
              <a:ext uri="{FF2B5EF4-FFF2-40B4-BE49-F238E27FC236}">
                <a16:creationId xmlns:a16="http://schemas.microsoft.com/office/drawing/2014/main" id="{DCA054A7-D3D6-4641-BB02-3D0BCE2D9F1F}"/>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96376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F8C2C5-E2EC-4653-8503-8C6662E4423F}"/>
              </a:ext>
            </a:extLst>
          </p:cNvPr>
          <p:cNvSpPr>
            <a:spLocks noGrp="1"/>
          </p:cNvSpPr>
          <p:nvPr>
            <p:ph type="title"/>
          </p:nvPr>
        </p:nvSpPr>
        <p:spPr>
          <a:xfrm>
            <a:off x="2589212" y="641835"/>
            <a:ext cx="4447067" cy="609886"/>
          </a:xfrm>
        </p:spPr>
        <p:txBody>
          <a:bodyPr>
            <a:normAutofit/>
          </a:bodyPr>
          <a:lstStyle/>
          <a:p>
            <a:r>
              <a:rPr lang="fr-FR" sz="3100" u="sng" dirty="0">
                <a:effectLst>
                  <a:outerShdw blurRad="38100" dist="38100" dir="2700000" algn="tl">
                    <a:srgbClr val="000000">
                      <a:alpha val="43137"/>
                    </a:srgbClr>
                  </a:outerShdw>
                </a:effectLst>
              </a:rPr>
              <a:t>Audition d’enfant</a:t>
            </a:r>
          </a:p>
        </p:txBody>
      </p:sp>
      <p:sp>
        <p:nvSpPr>
          <p:cNvPr id="3" name="Espace réservé du contenu 2">
            <a:extLst>
              <a:ext uri="{FF2B5EF4-FFF2-40B4-BE49-F238E27FC236}">
                <a16:creationId xmlns:a16="http://schemas.microsoft.com/office/drawing/2014/main" id="{BF1DC4F4-A078-4F9D-ACA4-71F5789D88FF}"/>
              </a:ext>
            </a:extLst>
          </p:cNvPr>
          <p:cNvSpPr>
            <a:spLocks noGrp="1"/>
          </p:cNvSpPr>
          <p:nvPr>
            <p:ph idx="1"/>
          </p:nvPr>
        </p:nvSpPr>
        <p:spPr>
          <a:xfrm>
            <a:off x="2368296" y="1719071"/>
            <a:ext cx="9136316" cy="4497085"/>
          </a:xfrm>
        </p:spPr>
        <p:txBody>
          <a:bodyPr>
            <a:normAutofit fontScale="85000" lnSpcReduction="20000"/>
          </a:bodyPr>
          <a:lstStyle/>
          <a:p>
            <a:pPr algn="just"/>
            <a:r>
              <a:rPr lang="fr-FR" dirty="0"/>
              <a:t>L’article 338-1 du Code de procédure civile dispose que : « Le mineur capable de discernement est informé par le ou les titulaires de l'exercice de l'autorité parentale, le tuteur ou, le cas échéant, par la personne ou le service à qui il a été confié de son droit à être entendu et à être assisté d'un avocat dans toutes les procédures le concernant (...) ».</a:t>
            </a:r>
          </a:p>
          <a:p>
            <a:pPr algn="just"/>
            <a:r>
              <a:rPr lang="fr-FR" dirty="0"/>
              <a:t>Les parents doivent informer leur enfant de son droit d’être entendu par le juge aux affaires familiales et d’être assisté par un avocat. La demande d’audition peut être formulée par le mineur ou ses parents. Ces derniers, titulaires de l’autorité parentale, doivent l’informer de son droit à être entendu et à être assisté d’un avocat (article 338-1 du Code de procédure civile).</a:t>
            </a:r>
          </a:p>
          <a:p>
            <a:pPr algn="just"/>
            <a:r>
              <a:rPr lang="fr-FR" dirty="0"/>
              <a:t>Lors de son audition, l’enfant donne son avis sur ses conditions de vie (souhait de vivre chez l’un de ses parents ou en alternance chez les deux, souhait de ne pas être séparé de ses frères et sœurs, scolarité..). Il est entendu seul ou assisté de son avocat. L’enfant ne peut donc pas avoir le même avocat que ses parents. Les entretiens de l’enfant avec son avocat sont confidentiels. </a:t>
            </a:r>
          </a:p>
          <a:p>
            <a:pPr algn="just"/>
            <a:r>
              <a:rPr lang="fr-FR" dirty="0"/>
              <a:t>A l’issue de l’audition, les avocats des parents peuvent consulter le compte rendu de l’audition,. Certains passages du document peuvent ne pas être portés à la connaissance des parents, sur demande du mineur. Dans ce cas, seul le juge aura connaissance de l’intégralité des propos de l’enfant. </a:t>
            </a:r>
          </a:p>
          <a:p>
            <a:pPr algn="just"/>
            <a:r>
              <a:rPr lang="fr-FR" dirty="0"/>
              <a:t>Le Juge aux affaires familiales n’est pas lié par l’avis de l’enfant. Il doit rendre une décision dans l‘intérêt du mineur, au vu de l’ensemble des pièces du dossier comprenant le compte rendu d’audition.</a:t>
            </a:r>
          </a:p>
          <a:p>
            <a:endParaRPr lang="fr-FR" dirty="0"/>
          </a:p>
        </p:txBody>
      </p:sp>
      <p:sp>
        <p:nvSpPr>
          <p:cNvPr id="4" name="Espace réservé du numéro de diapositive 3">
            <a:extLst>
              <a:ext uri="{FF2B5EF4-FFF2-40B4-BE49-F238E27FC236}">
                <a16:creationId xmlns:a16="http://schemas.microsoft.com/office/drawing/2014/main" id="{FA406AEF-863A-48C5-ACE5-46CC436472AC}"/>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95234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A450CF-A45B-4B41-8F6D-328992D29063}"/>
              </a:ext>
            </a:extLst>
          </p:cNvPr>
          <p:cNvSpPr>
            <a:spLocks noGrp="1"/>
          </p:cNvSpPr>
          <p:nvPr>
            <p:ph type="title"/>
          </p:nvPr>
        </p:nvSpPr>
        <p:spPr>
          <a:xfrm>
            <a:off x="2592925" y="624110"/>
            <a:ext cx="5849739" cy="805195"/>
          </a:xfrm>
        </p:spPr>
        <p:txBody>
          <a:bodyPr>
            <a:normAutofit/>
          </a:bodyPr>
          <a:lstStyle/>
          <a:p>
            <a:r>
              <a:rPr lang="fr-FR" sz="2800" u="sng" dirty="0">
                <a:effectLst>
                  <a:outerShdw blurRad="38100" dist="38100" dir="2700000" algn="tl">
                    <a:srgbClr val="000000">
                      <a:alpha val="43137"/>
                    </a:srgbClr>
                  </a:outerShdw>
                </a:effectLst>
              </a:rPr>
              <a:t>Administrateur Ad Hoc </a:t>
            </a:r>
          </a:p>
        </p:txBody>
      </p:sp>
      <p:sp>
        <p:nvSpPr>
          <p:cNvPr id="3" name="Espace réservé du contenu 2">
            <a:extLst>
              <a:ext uri="{FF2B5EF4-FFF2-40B4-BE49-F238E27FC236}">
                <a16:creationId xmlns:a16="http://schemas.microsoft.com/office/drawing/2014/main" id="{DE84A474-3D33-45A8-A5F5-A35A1EC45B2C}"/>
              </a:ext>
            </a:extLst>
          </p:cNvPr>
          <p:cNvSpPr>
            <a:spLocks noGrp="1"/>
          </p:cNvSpPr>
          <p:nvPr>
            <p:ph idx="1"/>
          </p:nvPr>
        </p:nvSpPr>
        <p:spPr>
          <a:xfrm>
            <a:off x="2592925" y="1518408"/>
            <a:ext cx="9172154" cy="4883262"/>
          </a:xfrm>
        </p:spPr>
        <p:txBody>
          <a:bodyPr>
            <a:noAutofit/>
          </a:bodyPr>
          <a:lstStyle/>
          <a:p>
            <a:pPr algn="just"/>
            <a:r>
              <a:rPr lang="fr-FR" sz="1500" dirty="0"/>
              <a:t>Un administrateur ad hoc est une personne physique ou morale désignée par un magistrat afin de représenter les intérêts d’un mineur dans les cas prévus par les articles 706-50 du Code de Procédure Pénale et 388-2 alinéa 1er du Code Civil.</a:t>
            </a:r>
          </a:p>
          <a:p>
            <a:pPr lvl="1" algn="just"/>
            <a:r>
              <a:rPr lang="fr-FR" sz="1500" u="sng" dirty="0"/>
              <a:t>Procédure civile </a:t>
            </a:r>
            <a:r>
              <a:rPr lang="fr-FR" sz="1500" dirty="0"/>
              <a:t>: L’Administrateur ad hoc va représenter le mineur et défendre ses intérêts soit par-devant le Tribunal pour Enfants concernant les procédures d’assistance éducative, soit par-devant le Juge des tutelles des mineurs concernant tant les procédures de succession dont le mineur est bénéficiaire que la gestion de ses comptes lorsque ses représentants légaux ne peuvent manifestement pas le faire. L’Administrateur ad hoc intervient également auprès du Tribunal judiciaire concernant les procédures de filiation.</a:t>
            </a:r>
          </a:p>
          <a:p>
            <a:pPr lvl="1" algn="just"/>
            <a:r>
              <a:rPr lang="fr-FR" sz="1500" u="sng" dirty="0"/>
              <a:t>Procédure pénale </a:t>
            </a:r>
            <a:r>
              <a:rPr lang="fr-FR" sz="1500" dirty="0"/>
              <a:t>: L’Administrateur ad hoc va exercer au nom du mineur les droits reconnus à la partie civile. À ce titre, il va représenter le mineur au cours des phases d’enquête, d’instruction, de jugement et de recouvrement des dommages et intérêts. Les procédures sont tant de nature criminelle que délictuelle ou contraventionnelle.</a:t>
            </a:r>
          </a:p>
          <a:p>
            <a:pPr lvl="1" algn="just"/>
            <a:r>
              <a:rPr lang="fr-FR" sz="1500" u="sng" dirty="0"/>
              <a:t>Procédure administrative </a:t>
            </a:r>
            <a:r>
              <a:rPr lang="fr-FR" sz="1500" dirty="0"/>
              <a:t>: Il s’agira majoritairement soit des actions en responsabilité à l’encontre de la personne publique pour exercer les droits du mineur, soit des procédures d’asile pour les mineurs non accompagnés. Dès lors, l’Administrateur ad hoc représente notamment l’enfant auprès du Tribunal administratif, de l’Office français de protection des réfugiés et apatrides et de la Cour nationale du droit d’asile. </a:t>
            </a:r>
          </a:p>
        </p:txBody>
      </p:sp>
      <p:sp>
        <p:nvSpPr>
          <p:cNvPr id="4" name="Espace réservé du numéro de diapositive 3">
            <a:extLst>
              <a:ext uri="{FF2B5EF4-FFF2-40B4-BE49-F238E27FC236}">
                <a16:creationId xmlns:a16="http://schemas.microsoft.com/office/drawing/2014/main" id="{A0CB55E5-ED64-465E-A3E2-3E22FEBF5AA8}"/>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98776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ADB9DC-CF76-4872-BC15-195C749ACA34}"/>
              </a:ext>
            </a:extLst>
          </p:cNvPr>
          <p:cNvSpPr>
            <a:spLocks noGrp="1"/>
          </p:cNvSpPr>
          <p:nvPr>
            <p:ph type="title"/>
          </p:nvPr>
        </p:nvSpPr>
        <p:spPr/>
        <p:txBody>
          <a:bodyPr>
            <a:normAutofit fontScale="90000"/>
          </a:bodyPr>
          <a:lstStyle/>
          <a:p>
            <a:r>
              <a:rPr lang="fr-FR" sz="3100" u="sng" dirty="0">
                <a:effectLst>
                  <a:outerShdw blurRad="38100" dist="38100" dir="2700000" algn="tl">
                    <a:srgbClr val="000000">
                      <a:alpha val="43137"/>
                    </a:srgbClr>
                  </a:outerShdw>
                </a:effectLst>
              </a:rPr>
              <a:t>Enquête sociale rapide dans le cadre de la Permanence d’Orientation Pénale</a:t>
            </a:r>
            <a:br>
              <a:rPr lang="fr-FR" dirty="0"/>
            </a:br>
            <a:endParaRPr lang="fr-FR" dirty="0"/>
          </a:p>
        </p:txBody>
      </p:sp>
      <p:sp>
        <p:nvSpPr>
          <p:cNvPr id="3" name="Espace réservé du contenu 2">
            <a:extLst>
              <a:ext uri="{FF2B5EF4-FFF2-40B4-BE49-F238E27FC236}">
                <a16:creationId xmlns:a16="http://schemas.microsoft.com/office/drawing/2014/main" id="{1014D01B-9443-4A04-A61C-D27AB45E7561}"/>
              </a:ext>
            </a:extLst>
          </p:cNvPr>
          <p:cNvSpPr>
            <a:spLocks noGrp="1"/>
          </p:cNvSpPr>
          <p:nvPr>
            <p:ph idx="1"/>
          </p:nvPr>
        </p:nvSpPr>
        <p:spPr>
          <a:xfrm>
            <a:off x="2585499" y="2460770"/>
            <a:ext cx="8915400" cy="1750503"/>
          </a:xfrm>
        </p:spPr>
        <p:txBody>
          <a:bodyPr/>
          <a:lstStyle/>
          <a:p>
            <a:pPr algn="just"/>
            <a:r>
              <a:rPr lang="fr-FR" sz="1500" dirty="0"/>
              <a:t>Ce sont des enquêtes ordonnées par</a:t>
            </a:r>
            <a:r>
              <a:rPr lang="fr-FR" sz="1500" b="1" dirty="0"/>
              <a:t> </a:t>
            </a:r>
            <a:r>
              <a:rPr lang="fr-FR" sz="1500" dirty="0"/>
              <a:t>le Parquet en vue d’une comparution immédiate au tribunal correctionnel et réalisées en urgence par les intervenants socio- judiciaires de l’équipe, tous les jours sauf WE et jours fériés où le SPIP intervient.</a:t>
            </a:r>
          </a:p>
          <a:p>
            <a:pPr algn="just"/>
            <a:r>
              <a:rPr lang="fr-FR" sz="1500" dirty="0"/>
              <a:t>Elles sont destinées à renseigner au maximum la juridiction compétente sur la situation personnelle, professionnelle et sociale de la personne mise en cause et de vérifier au mieux, dans une temporalité très restreinte,  les éléments déclarés par le mis en cause.</a:t>
            </a:r>
          </a:p>
          <a:p>
            <a:endParaRPr lang="fr-FR" dirty="0"/>
          </a:p>
        </p:txBody>
      </p:sp>
      <p:sp>
        <p:nvSpPr>
          <p:cNvPr id="4" name="Espace réservé du numéro de diapositive 3">
            <a:extLst>
              <a:ext uri="{FF2B5EF4-FFF2-40B4-BE49-F238E27FC236}">
                <a16:creationId xmlns:a16="http://schemas.microsoft.com/office/drawing/2014/main" id="{75CB3E7F-12D7-4D84-A79D-0766583A55D5}"/>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111731146"/>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1781</TotalTime>
  <Words>2499</Words>
  <Application>Microsoft Office PowerPoint</Application>
  <PresentationFormat>Grand écran</PresentationFormat>
  <Paragraphs>144</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Century Gothic</vt:lpstr>
      <vt:lpstr>Wingdings</vt:lpstr>
      <vt:lpstr>Wingdings 3</vt:lpstr>
      <vt:lpstr>Brin</vt:lpstr>
      <vt:lpstr>Service MICSE</vt:lpstr>
      <vt:lpstr>Le service MICSE, de l’ Enfance Catalane,  créé en 2013 met en œuvre différentes mesures, tant civiles que pénales,  au service des différents magistrats du Tribunal Judiciaire de Perpignan. Son objectif principal  est de répondre aux attendus des différents mandats, dans une démarche éthique et déontologique et de prévention de la récidive.</vt:lpstr>
      <vt:lpstr>L’équipe Micse pôle procédures judiciaires</vt:lpstr>
      <vt:lpstr>Coordonnées</vt:lpstr>
      <vt:lpstr>Les différentes mesures mises en œuvre par le service MICSE de l’ Enfance Catalane </vt:lpstr>
      <vt:lpstr>Enquête sociale</vt:lpstr>
      <vt:lpstr>Audition d’enfant</vt:lpstr>
      <vt:lpstr>Administrateur Ad Hoc </vt:lpstr>
      <vt:lpstr>Enquête sociale rapide dans le cadre de la Permanence d’Orientation Pénale </vt:lpstr>
      <vt:lpstr>Enquête sociale rapide Renforcée ( CRPC,COPJ, CPPV) </vt:lpstr>
      <vt:lpstr>Enquête de Personnalité </vt:lpstr>
      <vt:lpstr>Contrôle judicaire socio-éducatif</vt:lpstr>
      <vt:lpstr>Stage de citoyenneté  </vt:lpstr>
      <vt:lpstr>Stage de responsabilité parentale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MICSE</dc:title>
  <dc:creator>MICSE_01</dc:creator>
  <cp:lastModifiedBy>MICSE_01</cp:lastModifiedBy>
  <cp:revision>46</cp:revision>
  <cp:lastPrinted>2023-03-22T14:26:18Z</cp:lastPrinted>
  <dcterms:created xsi:type="dcterms:W3CDTF">2022-05-31T08:55:41Z</dcterms:created>
  <dcterms:modified xsi:type="dcterms:W3CDTF">2023-03-22T14:31:47Z</dcterms:modified>
</cp:coreProperties>
</file>