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77" r:id="rId3"/>
    <p:sldId id="298" r:id="rId4"/>
    <p:sldId id="299" r:id="rId5"/>
    <p:sldId id="257" r:id="rId6"/>
    <p:sldId id="290" r:id="rId7"/>
    <p:sldId id="258" r:id="rId8"/>
    <p:sldId id="323" r:id="rId9"/>
    <p:sldId id="259" r:id="rId10"/>
    <p:sldId id="260" r:id="rId11"/>
    <p:sldId id="261" r:id="rId12"/>
    <p:sldId id="282" r:id="rId13"/>
    <p:sldId id="291" r:id="rId14"/>
    <p:sldId id="292" r:id="rId15"/>
    <p:sldId id="295" r:id="rId16"/>
    <p:sldId id="312" r:id="rId17"/>
    <p:sldId id="311" r:id="rId18"/>
    <p:sldId id="309" r:id="rId19"/>
    <p:sldId id="316" r:id="rId20"/>
    <p:sldId id="320" r:id="rId21"/>
    <p:sldId id="313" r:id="rId22"/>
    <p:sldId id="279" r:id="rId23"/>
    <p:sldId id="293" r:id="rId24"/>
    <p:sldId id="294" r:id="rId25"/>
    <p:sldId id="262" r:id="rId26"/>
    <p:sldId id="267" r:id="rId27"/>
    <p:sldId id="281" r:id="rId28"/>
    <p:sldId id="303" r:id="rId29"/>
    <p:sldId id="304" r:id="rId30"/>
    <p:sldId id="300" r:id="rId31"/>
    <p:sldId id="301" r:id="rId32"/>
    <p:sldId id="302" r:id="rId33"/>
    <p:sldId id="289" r:id="rId34"/>
    <p:sldId id="321" r:id="rId35"/>
  </p:sldIdLst>
  <p:sldSz cx="12192000" cy="6858000"/>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010BF4-D2EB-4801-A252-210416490691}" v="1" dt="2023-11-13T11:22:08.66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35" autoAdjust="0"/>
    <p:restoredTop sz="94303" autoAdjust="0"/>
  </p:normalViewPr>
  <p:slideViewPr>
    <p:cSldViewPr snapToGrid="0">
      <p:cViewPr varScale="1">
        <p:scale>
          <a:sx n="78" d="100"/>
          <a:sy n="78" d="100"/>
        </p:scale>
        <p:origin x="907" y="5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édéric BOUARD" userId="7b277033-0239-4f33-ad27-32df43732529" providerId="ADAL" clId="{66010BF4-D2EB-4801-A252-210416490691}"/>
    <pc:docChg chg="delSld modSld">
      <pc:chgData name="Frédéric BOUARD" userId="7b277033-0239-4f33-ad27-32df43732529" providerId="ADAL" clId="{66010BF4-D2EB-4801-A252-210416490691}" dt="2023-11-08T17:03:20.496" v="3" actId="2696"/>
      <pc:docMkLst>
        <pc:docMk/>
      </pc:docMkLst>
      <pc:sldChg chg="del">
        <pc:chgData name="Frédéric BOUARD" userId="7b277033-0239-4f33-ad27-32df43732529" providerId="ADAL" clId="{66010BF4-D2EB-4801-A252-210416490691}" dt="2023-11-08T16:55:30.827" v="1" actId="2696"/>
        <pc:sldMkLst>
          <pc:docMk/>
          <pc:sldMk cId="1618725457" sldId="258"/>
        </pc:sldMkLst>
      </pc:sldChg>
      <pc:sldChg chg="modSp mod">
        <pc:chgData name="Frédéric BOUARD" userId="7b277033-0239-4f33-ad27-32df43732529" providerId="ADAL" clId="{66010BF4-D2EB-4801-A252-210416490691}" dt="2023-11-08T16:55:48.147" v="2" actId="20577"/>
        <pc:sldMkLst>
          <pc:docMk/>
          <pc:sldMk cId="4225645780" sldId="282"/>
        </pc:sldMkLst>
        <pc:spChg chg="mod">
          <ac:chgData name="Frédéric BOUARD" userId="7b277033-0239-4f33-ad27-32df43732529" providerId="ADAL" clId="{66010BF4-D2EB-4801-A252-210416490691}" dt="2023-11-08T16:55:48.147" v="2" actId="20577"/>
          <ac:spMkLst>
            <pc:docMk/>
            <pc:sldMk cId="4225645780" sldId="282"/>
            <ac:spMk id="2" creationId="{00000000-0000-0000-0000-000000000000}"/>
          </ac:spMkLst>
        </pc:spChg>
      </pc:sldChg>
      <pc:sldChg chg="del">
        <pc:chgData name="Frédéric BOUARD" userId="7b277033-0239-4f33-ad27-32df43732529" providerId="ADAL" clId="{66010BF4-D2EB-4801-A252-210416490691}" dt="2023-11-08T17:03:20.496" v="3" actId="2696"/>
        <pc:sldMkLst>
          <pc:docMk/>
          <pc:sldMk cId="3714525978" sldId="318"/>
        </pc:sldMkLst>
      </pc:sldChg>
      <pc:sldChg chg="del">
        <pc:chgData name="Frédéric BOUARD" userId="7b277033-0239-4f33-ad27-32df43732529" providerId="ADAL" clId="{66010BF4-D2EB-4801-A252-210416490691}" dt="2023-11-08T16:54:54.864" v="0" actId="2696"/>
        <pc:sldMkLst>
          <pc:docMk/>
          <pc:sldMk cId="2367628879" sldId="32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52788886-164A-4850-BDF7-756F60FF52AB}" type="datetimeFigureOut">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567C50-848B-415D-B8AD-4CA2C85406D9}" type="slidenum">
              <a:rPr lang="fr-FR" smtClean="0"/>
              <a:t>‹N°›</a:t>
            </a:fld>
            <a:endParaRPr lang="fr-FR"/>
          </a:p>
        </p:txBody>
      </p:sp>
    </p:spTree>
    <p:extLst>
      <p:ext uri="{BB962C8B-B14F-4D97-AF65-F5344CB8AC3E}">
        <p14:creationId xmlns:p14="http://schemas.microsoft.com/office/powerpoint/2010/main" val="3933329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2788886-164A-4850-BDF7-756F60FF52AB}" type="datetimeFigureOut">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567C50-848B-415D-B8AD-4CA2C85406D9}" type="slidenum">
              <a:rPr lang="fr-FR" smtClean="0"/>
              <a:t>‹N°›</a:t>
            </a:fld>
            <a:endParaRPr lang="fr-FR"/>
          </a:p>
        </p:txBody>
      </p:sp>
    </p:spTree>
    <p:extLst>
      <p:ext uri="{BB962C8B-B14F-4D97-AF65-F5344CB8AC3E}">
        <p14:creationId xmlns:p14="http://schemas.microsoft.com/office/powerpoint/2010/main" val="2077248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2788886-164A-4850-BDF7-756F60FF52AB}" type="datetimeFigureOut">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567C50-848B-415D-B8AD-4CA2C85406D9}"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16074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2788886-164A-4850-BDF7-756F60FF52AB}" type="datetimeFigureOut">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567C50-848B-415D-B8AD-4CA2C85406D9}" type="slidenum">
              <a:rPr lang="fr-FR" smtClean="0"/>
              <a:t>‹N°›</a:t>
            </a:fld>
            <a:endParaRPr lang="fr-FR"/>
          </a:p>
        </p:txBody>
      </p:sp>
    </p:spTree>
    <p:extLst>
      <p:ext uri="{BB962C8B-B14F-4D97-AF65-F5344CB8AC3E}">
        <p14:creationId xmlns:p14="http://schemas.microsoft.com/office/powerpoint/2010/main" val="1675252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2788886-164A-4850-BDF7-756F60FF52AB}" type="datetimeFigureOut">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567C50-848B-415D-B8AD-4CA2C85406D9}"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5111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2788886-164A-4850-BDF7-756F60FF52AB}" type="datetimeFigureOut">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567C50-848B-415D-B8AD-4CA2C85406D9}" type="slidenum">
              <a:rPr lang="fr-FR" smtClean="0"/>
              <a:t>‹N°›</a:t>
            </a:fld>
            <a:endParaRPr lang="fr-FR"/>
          </a:p>
        </p:txBody>
      </p:sp>
    </p:spTree>
    <p:extLst>
      <p:ext uri="{BB962C8B-B14F-4D97-AF65-F5344CB8AC3E}">
        <p14:creationId xmlns:p14="http://schemas.microsoft.com/office/powerpoint/2010/main" val="2494716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788886-164A-4850-BDF7-756F60FF52AB}" type="datetimeFigureOut">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567C50-848B-415D-B8AD-4CA2C85406D9}" type="slidenum">
              <a:rPr lang="fr-FR" smtClean="0"/>
              <a:t>‹N°›</a:t>
            </a:fld>
            <a:endParaRPr lang="fr-FR"/>
          </a:p>
        </p:txBody>
      </p:sp>
    </p:spTree>
    <p:extLst>
      <p:ext uri="{BB962C8B-B14F-4D97-AF65-F5344CB8AC3E}">
        <p14:creationId xmlns:p14="http://schemas.microsoft.com/office/powerpoint/2010/main" val="3934596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788886-164A-4850-BDF7-756F60FF52AB}" type="datetimeFigureOut">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567C50-848B-415D-B8AD-4CA2C85406D9}" type="slidenum">
              <a:rPr lang="fr-FR" smtClean="0"/>
              <a:t>‹N°›</a:t>
            </a:fld>
            <a:endParaRPr lang="fr-FR"/>
          </a:p>
        </p:txBody>
      </p:sp>
    </p:spTree>
    <p:extLst>
      <p:ext uri="{BB962C8B-B14F-4D97-AF65-F5344CB8AC3E}">
        <p14:creationId xmlns:p14="http://schemas.microsoft.com/office/powerpoint/2010/main" val="3651702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788886-164A-4850-BDF7-756F60FF52AB}" type="datetimeFigureOut">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567C50-848B-415D-B8AD-4CA2C85406D9}" type="slidenum">
              <a:rPr lang="fr-FR" smtClean="0"/>
              <a:t>‹N°›</a:t>
            </a:fld>
            <a:endParaRPr lang="fr-FR"/>
          </a:p>
        </p:txBody>
      </p:sp>
    </p:spTree>
    <p:extLst>
      <p:ext uri="{BB962C8B-B14F-4D97-AF65-F5344CB8AC3E}">
        <p14:creationId xmlns:p14="http://schemas.microsoft.com/office/powerpoint/2010/main" val="1660560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2788886-164A-4850-BDF7-756F60FF52AB}" type="datetimeFigureOut">
              <a:rPr lang="fr-FR" smtClean="0"/>
              <a:t>13/11/2023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567C50-848B-415D-B8AD-4CA2C85406D9}" type="slidenum">
              <a:rPr lang="fr-FR" smtClean="0"/>
              <a:t>‹N°›</a:t>
            </a:fld>
            <a:endParaRPr lang="fr-FR"/>
          </a:p>
        </p:txBody>
      </p:sp>
    </p:spTree>
    <p:extLst>
      <p:ext uri="{BB962C8B-B14F-4D97-AF65-F5344CB8AC3E}">
        <p14:creationId xmlns:p14="http://schemas.microsoft.com/office/powerpoint/2010/main" val="789634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2788886-164A-4850-BDF7-756F60FF52AB}" type="datetimeFigureOut">
              <a:rPr lang="fr-FR" smtClean="0"/>
              <a:t>13/11/2023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567C50-848B-415D-B8AD-4CA2C85406D9}" type="slidenum">
              <a:rPr lang="fr-FR" smtClean="0"/>
              <a:t>‹N°›</a:t>
            </a:fld>
            <a:endParaRPr lang="fr-FR"/>
          </a:p>
        </p:txBody>
      </p:sp>
    </p:spTree>
    <p:extLst>
      <p:ext uri="{BB962C8B-B14F-4D97-AF65-F5344CB8AC3E}">
        <p14:creationId xmlns:p14="http://schemas.microsoft.com/office/powerpoint/2010/main" val="405829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2788886-164A-4850-BDF7-756F60FF52AB}" type="datetimeFigureOut">
              <a:rPr lang="fr-FR" smtClean="0"/>
              <a:t>13/11/2023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2567C50-848B-415D-B8AD-4CA2C85406D9}" type="slidenum">
              <a:rPr lang="fr-FR" smtClean="0"/>
              <a:t>‹N°›</a:t>
            </a:fld>
            <a:endParaRPr lang="fr-FR"/>
          </a:p>
        </p:txBody>
      </p:sp>
    </p:spTree>
    <p:extLst>
      <p:ext uri="{BB962C8B-B14F-4D97-AF65-F5344CB8AC3E}">
        <p14:creationId xmlns:p14="http://schemas.microsoft.com/office/powerpoint/2010/main" val="3799040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2788886-164A-4850-BDF7-756F60FF52AB}" type="datetimeFigureOut">
              <a:rPr lang="fr-FR" smtClean="0"/>
              <a:t>13/11/2023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2567C50-848B-415D-B8AD-4CA2C85406D9}" type="slidenum">
              <a:rPr lang="fr-FR" smtClean="0"/>
              <a:t>‹N°›</a:t>
            </a:fld>
            <a:endParaRPr lang="fr-FR"/>
          </a:p>
        </p:txBody>
      </p:sp>
    </p:spTree>
    <p:extLst>
      <p:ext uri="{BB962C8B-B14F-4D97-AF65-F5344CB8AC3E}">
        <p14:creationId xmlns:p14="http://schemas.microsoft.com/office/powerpoint/2010/main" val="983608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88886-164A-4850-BDF7-756F60FF52AB}" type="datetimeFigureOut">
              <a:rPr lang="fr-FR" smtClean="0"/>
              <a:t>13/11/2023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2567C50-848B-415D-B8AD-4CA2C85406D9}" type="slidenum">
              <a:rPr lang="fr-FR" smtClean="0"/>
              <a:t>‹N°›</a:t>
            </a:fld>
            <a:endParaRPr lang="fr-FR"/>
          </a:p>
        </p:txBody>
      </p:sp>
    </p:spTree>
    <p:extLst>
      <p:ext uri="{BB962C8B-B14F-4D97-AF65-F5344CB8AC3E}">
        <p14:creationId xmlns:p14="http://schemas.microsoft.com/office/powerpoint/2010/main" val="3459409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52788886-164A-4850-BDF7-756F60FF52AB}" type="datetimeFigureOut">
              <a:rPr lang="fr-FR" smtClean="0"/>
              <a:t>13/11/2023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567C50-848B-415D-B8AD-4CA2C85406D9}" type="slidenum">
              <a:rPr lang="fr-FR" smtClean="0"/>
              <a:t>‹N°›</a:t>
            </a:fld>
            <a:endParaRPr lang="fr-FR"/>
          </a:p>
        </p:txBody>
      </p:sp>
    </p:spTree>
    <p:extLst>
      <p:ext uri="{BB962C8B-B14F-4D97-AF65-F5344CB8AC3E}">
        <p14:creationId xmlns:p14="http://schemas.microsoft.com/office/powerpoint/2010/main" val="4247440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567C50-848B-415D-B8AD-4CA2C85406D9}" type="slidenum">
              <a:rPr lang="fr-FR" smtClean="0"/>
              <a:t>‹N°›</a:t>
            </a:fld>
            <a:endParaRPr lang="fr-FR"/>
          </a:p>
        </p:txBody>
      </p:sp>
      <p:sp>
        <p:nvSpPr>
          <p:cNvPr id="5" name="Date Placeholder 4"/>
          <p:cNvSpPr>
            <a:spLocks noGrp="1"/>
          </p:cNvSpPr>
          <p:nvPr>
            <p:ph type="dt" sz="half" idx="10"/>
          </p:nvPr>
        </p:nvSpPr>
        <p:spPr/>
        <p:txBody>
          <a:bodyPr/>
          <a:lstStyle/>
          <a:p>
            <a:fld id="{52788886-164A-4850-BDF7-756F60FF52AB}" type="datetimeFigureOut">
              <a:rPr lang="fr-FR" smtClean="0"/>
              <a:t>13/11/2023</a:t>
            </a:fld>
            <a:endParaRPr lang="fr-FR"/>
          </a:p>
        </p:txBody>
      </p:sp>
    </p:spTree>
    <p:extLst>
      <p:ext uri="{BB962C8B-B14F-4D97-AF65-F5344CB8AC3E}">
        <p14:creationId xmlns:p14="http://schemas.microsoft.com/office/powerpoint/2010/main" val="2256639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788886-164A-4850-BDF7-756F60FF52AB}" type="datetimeFigureOut">
              <a:rPr lang="fr-FR" smtClean="0"/>
              <a:t>13/11/2023</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2567C50-848B-415D-B8AD-4CA2C85406D9}" type="slidenum">
              <a:rPr lang="fr-FR" smtClean="0"/>
              <a:t>‹N°›</a:t>
            </a:fld>
            <a:endParaRPr lang="fr-FR"/>
          </a:p>
        </p:txBody>
      </p:sp>
    </p:spTree>
    <p:extLst>
      <p:ext uri="{BB962C8B-B14F-4D97-AF65-F5344CB8AC3E}">
        <p14:creationId xmlns:p14="http://schemas.microsoft.com/office/powerpoint/2010/main" val="331697962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ntact@at66.fr"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GUIDE%20qui%20fait%20quoi%202020013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contact@at66.fr"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mailto:contact@at66-asso.fr"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47552" y="2203704"/>
            <a:ext cx="7326449" cy="2039112"/>
          </a:xfrm>
        </p:spPr>
        <p:txBody>
          <a:bodyPr/>
          <a:lstStyle/>
          <a:p>
            <a:pPr algn="ctr"/>
            <a:br>
              <a:rPr lang="fr-FR" sz="2800" dirty="0">
                <a:solidFill>
                  <a:srgbClr val="0070C0"/>
                </a:solidFill>
              </a:rPr>
            </a:br>
            <a:br>
              <a:rPr lang="fr-FR" sz="2800" dirty="0">
                <a:solidFill>
                  <a:srgbClr val="0070C0"/>
                </a:solidFill>
              </a:rPr>
            </a:br>
            <a:r>
              <a:rPr lang="fr-FR" sz="2800" dirty="0">
                <a:solidFill>
                  <a:srgbClr val="0070C0"/>
                </a:solidFill>
              </a:rPr>
              <a:t>Intervention Réseau ADO66</a:t>
            </a:r>
            <a:br>
              <a:rPr lang="fr-FR" sz="2400" dirty="0">
                <a:solidFill>
                  <a:srgbClr val="0070C0"/>
                </a:solidFill>
              </a:rPr>
            </a:br>
            <a:r>
              <a:rPr lang="fr-FR" sz="3200" dirty="0">
                <a:solidFill>
                  <a:schemeClr val="tx1"/>
                </a:solidFill>
              </a:rPr>
              <a:t>Les mesures de protection juridique</a:t>
            </a:r>
            <a:br>
              <a:rPr lang="fr-FR" sz="3200" dirty="0">
                <a:solidFill>
                  <a:schemeClr val="tx1"/>
                </a:solidFill>
              </a:rPr>
            </a:br>
            <a:r>
              <a:rPr lang="fr-FR" sz="1600" dirty="0">
                <a:solidFill>
                  <a:schemeClr val="tx1"/>
                </a:solidFill>
              </a:rPr>
              <a:t>Jeudi 9 novembre 2023 à 9h00</a:t>
            </a:r>
            <a:br>
              <a:rPr lang="fr-FR" sz="2000" dirty="0">
                <a:solidFill>
                  <a:srgbClr val="0070C0"/>
                </a:solidFill>
              </a:rPr>
            </a:br>
            <a:endParaRPr lang="fr-FR" sz="2000" dirty="0">
              <a:solidFill>
                <a:srgbClr val="0070C0"/>
              </a:solidFill>
            </a:endParaRPr>
          </a:p>
        </p:txBody>
      </p:sp>
      <p:sp>
        <p:nvSpPr>
          <p:cNvPr id="3" name="Sous-titre 2"/>
          <p:cNvSpPr>
            <a:spLocks noGrp="1"/>
          </p:cNvSpPr>
          <p:nvPr>
            <p:ph type="subTitle" idx="1"/>
          </p:nvPr>
        </p:nvSpPr>
        <p:spPr>
          <a:xfrm>
            <a:off x="1507065" y="4751754"/>
            <a:ext cx="7766936" cy="976922"/>
          </a:xfrm>
        </p:spPr>
        <p:txBody>
          <a:bodyPr>
            <a:normAutofit fontScale="92500" lnSpcReduction="20000"/>
          </a:bodyPr>
          <a:lstStyle/>
          <a:p>
            <a:pPr algn="l"/>
            <a:r>
              <a:rPr lang="fr-FR" dirty="0">
                <a:solidFill>
                  <a:schemeClr val="tx1"/>
                </a:solidFill>
              </a:rPr>
              <a:t>Intervenants : </a:t>
            </a:r>
          </a:p>
          <a:p>
            <a:pPr algn="l"/>
            <a:r>
              <a:rPr lang="fr-FR" dirty="0">
                <a:solidFill>
                  <a:schemeClr val="tx1"/>
                </a:solidFill>
              </a:rPr>
              <a:t>Frédéric BOUARD, directeur</a:t>
            </a:r>
          </a:p>
          <a:p>
            <a:pPr algn="l"/>
            <a:r>
              <a:rPr lang="fr-FR" dirty="0">
                <a:solidFill>
                  <a:schemeClr val="tx1"/>
                </a:solidFill>
              </a:rPr>
              <a:t>Romain BEAUMONT, directeur-adjoint</a:t>
            </a:r>
          </a:p>
          <a:p>
            <a:pPr algn="l"/>
            <a:endParaRPr lang="fr-FR" dirty="0">
              <a:solidFill>
                <a:schemeClr val="tx1"/>
              </a:solidFill>
            </a:endParaRPr>
          </a:p>
          <a:p>
            <a:endParaRPr lang="fr-FR" dirty="0">
              <a:solidFill>
                <a:schemeClr val="tx1"/>
              </a:solidFill>
            </a:endParaRPr>
          </a:p>
          <a:p>
            <a:endParaRPr lang="fr-FR" dirty="0"/>
          </a:p>
          <a:p>
            <a:endParaRPr lang="fr-FR" dirty="0"/>
          </a:p>
          <a:p>
            <a:endParaRPr lang="fr-FR" dirty="0"/>
          </a:p>
          <a:p>
            <a:endParaRPr lang="fr-FR" dirty="0"/>
          </a:p>
          <a:p>
            <a:endParaRPr lang="fr-FR" dirty="0"/>
          </a:p>
          <a:p>
            <a:endParaRPr lang="fr-FR" dirty="0"/>
          </a:p>
          <a:p>
            <a:endParaRPr lang="fr-FR" dirty="0"/>
          </a:p>
        </p:txBody>
      </p:sp>
      <p:grpSp>
        <p:nvGrpSpPr>
          <p:cNvPr id="4" name="Groupe 2"/>
          <p:cNvGrpSpPr>
            <a:grpSpLocks/>
          </p:cNvGrpSpPr>
          <p:nvPr/>
        </p:nvGrpSpPr>
        <p:grpSpPr bwMode="auto">
          <a:xfrm>
            <a:off x="1033088" y="299196"/>
            <a:ext cx="4318841" cy="1422028"/>
            <a:chOff x="0" y="0"/>
            <a:chExt cx="4252647" cy="1371046"/>
          </a:xfrm>
        </p:grpSpPr>
        <p:pic>
          <p:nvPicPr>
            <p:cNvPr id="5" name="Image 1" descr="LOGO FINAL ARIAL PAVE"/>
            <p:cNvPicPr>
              <a:picLocks noChangeAspect="1"/>
            </p:cNvPicPr>
            <p:nvPr/>
          </p:nvPicPr>
          <p:blipFill>
            <a:blip r:embed="rId2">
              <a:extLst>
                <a:ext uri="{28A0092B-C50C-407E-A947-70E740481C1C}">
                  <a14:useLocalDpi xmlns:a14="http://schemas.microsoft.com/office/drawing/2010/main" val="0"/>
                </a:ext>
              </a:extLst>
            </a:blip>
            <a:srcRect r="65533" b="2554"/>
            <a:stretch>
              <a:fillRect/>
            </a:stretch>
          </p:blipFill>
          <p:spPr bwMode="auto">
            <a:xfrm>
              <a:off x="0" y="0"/>
              <a:ext cx="1241439" cy="1329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 de texte 3"/>
            <p:cNvSpPr txBox="1">
              <a:spLocks noChangeArrowheads="1"/>
            </p:cNvSpPr>
            <p:nvPr/>
          </p:nvSpPr>
          <p:spPr bwMode="auto">
            <a:xfrm>
              <a:off x="1362075" y="123824"/>
              <a:ext cx="2890572" cy="124722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fr-FR" altLang="fr-FR" sz="1000" b="0" i="0" u="none" strike="noStrike" cap="none" normalizeH="0" baseline="0" dirty="0">
                  <a:ln>
                    <a:noFill/>
                  </a:ln>
                  <a:solidFill>
                    <a:schemeClr val="tx1"/>
                  </a:solidFill>
                  <a:effectLst/>
                  <a:latin typeface="Arial" panose="020B0604020202020204" pitchFamily="34" charset="0"/>
                </a:rPr>
                <a:t>AT66</a:t>
              </a:r>
              <a:r>
                <a:rPr kumimoji="0" lang="fr-FR" altLang="fr-FR" sz="1000" b="0" i="0" u="none" strike="noStrike" cap="none" normalizeH="0" dirty="0">
                  <a:ln>
                    <a:noFill/>
                  </a:ln>
                  <a:solidFill>
                    <a:schemeClr val="tx1"/>
                  </a:solidFill>
                  <a:effectLst/>
                  <a:latin typeface="Arial" panose="020B0604020202020204" pitchFamily="34" charset="0"/>
                </a:rPr>
                <a:t>                                                                                     </a:t>
              </a:r>
              <a:r>
                <a:rPr kumimoji="0" lang="fr-FR" altLang="fr-FR" sz="1000" b="0" i="0" u="none" strike="noStrike" cap="none" normalizeH="0" baseline="0" dirty="0">
                  <a:ln>
                    <a:noFill/>
                  </a:ln>
                  <a:solidFill>
                    <a:schemeClr val="tx1"/>
                  </a:solidFill>
                  <a:effectLst/>
                  <a:latin typeface="Arial" panose="020B0604020202020204" pitchFamily="34" charset="0"/>
                </a:rPr>
                <a:t>460 rue Louis Mouillard – </a:t>
              </a:r>
              <a:r>
                <a:rPr lang="fr-FR" altLang="fr-FR" sz="1000" dirty="0">
                  <a:latin typeface="Arial" panose="020B0604020202020204" pitchFamily="34" charset="0"/>
                </a:rPr>
                <a:t>BP 40086</a:t>
              </a:r>
              <a:r>
                <a:rPr kumimoji="0" lang="fr-FR" altLang="fr-FR" sz="1000" b="0" i="0" u="none" strike="noStrike" cap="none" normalizeH="0" baseline="0" dirty="0">
                  <a:ln>
                    <a:noFill/>
                  </a:ln>
                  <a:solidFill>
                    <a:schemeClr val="tx1"/>
                  </a:solidFill>
                  <a:effectLst/>
                  <a:latin typeface="Arial" panose="020B0604020202020204" pitchFamily="34" charset="0"/>
                </a:rPr>
                <a:t>                                66050 PERPIGNAN </a:t>
              </a:r>
              <a:r>
                <a:rPr lang="fr-FR" altLang="fr-FR" sz="1000" dirty="0">
                  <a:latin typeface="Arial" panose="020B0604020202020204" pitchFamily="34" charset="0"/>
                </a:rPr>
                <a:t>PPDC</a:t>
              </a:r>
              <a:r>
                <a:rPr kumimoji="0" lang="fr-FR" altLang="fr-FR" sz="1000" b="0" i="0" u="none" strike="noStrike" cap="none" normalizeH="0" baseline="0" dirty="0">
                  <a:ln>
                    <a:noFill/>
                  </a:ln>
                  <a:solidFill>
                    <a:schemeClr val="tx1"/>
                  </a:solidFill>
                  <a:effectLst/>
                  <a:latin typeface="Arial" panose="020B0604020202020204" pitchFamily="34" charset="0"/>
                </a:rPr>
                <a:t>                                             Tél : 04.68.66.66.20  </a:t>
              </a:r>
              <a:endParaRPr lang="fr-FR" altLang="fr-FR" sz="1000" dirty="0">
                <a:latin typeface="Arial" panose="020B0604020202020204" pitchFamily="34" charset="0"/>
              </a:endParaRPr>
            </a:p>
            <a:p>
              <a:pPr marL="0" marR="0" lvl="0" indent="0" algn="l" defTabSz="914400" rtl="0" eaLnBrk="0" fontAlgn="base" latinLnBrk="0" hangingPunct="0">
                <a:lnSpc>
                  <a:spcPct val="100000"/>
                </a:lnSpc>
                <a:spcBef>
                  <a:spcPct val="0"/>
                </a:spcBef>
                <a:spcAft>
                  <a:spcPts val="800"/>
                </a:spcAft>
                <a:buClrTx/>
                <a:buSzTx/>
                <a:buFontTx/>
                <a:buNone/>
                <a:tabLst/>
              </a:pPr>
              <a:r>
                <a:rPr kumimoji="0" lang="fr-FR" altLang="fr-FR" sz="1000" b="0" i="0" u="none" strike="noStrike" cap="none" normalizeH="0" baseline="0" dirty="0">
                  <a:ln>
                    <a:noFill/>
                  </a:ln>
                  <a:solidFill>
                    <a:schemeClr val="tx1"/>
                  </a:solidFill>
                  <a:effectLst/>
                  <a:latin typeface="Arial" panose="020B0604020202020204" pitchFamily="34" charset="0"/>
                </a:rPr>
                <a:t> Email: </a:t>
              </a:r>
              <a:r>
                <a:rPr kumimoji="0" lang="fr-FR" altLang="fr-FR" sz="1000" b="0" i="0" u="none" strike="noStrike" cap="none" normalizeH="0" baseline="0" dirty="0">
                  <a:ln>
                    <a:noFill/>
                  </a:ln>
                  <a:solidFill>
                    <a:schemeClr val="tx1"/>
                  </a:solidFill>
                  <a:effectLst/>
                  <a:latin typeface="Arial" panose="020B0604020202020204" pitchFamily="34" charset="0"/>
                  <a:hlinkClick r:id="rId3"/>
                </a:rPr>
                <a:t>contact@at66.fr</a:t>
              </a:r>
              <a:r>
                <a:rPr kumimoji="0" lang="fr-FR" altLang="fr-FR" sz="1000" b="0" i="0" u="none" strike="noStrike" cap="none" normalizeH="0" baseline="0" dirty="0">
                  <a:ln>
                    <a:noFill/>
                  </a:ln>
                  <a:solidFill>
                    <a:schemeClr val="tx1"/>
                  </a:solidFill>
                  <a:effectLst/>
                  <a:latin typeface="Arial" panose="020B0604020202020204" pitchFamily="34" charset="0"/>
                </a:rPr>
                <a:t>                                                </a:t>
              </a:r>
              <a:r>
                <a:rPr kumimoji="0" lang="en-US" altLang="fr-FR" sz="1000" b="0" i="0" u="none" strike="noStrike" cap="none" normalizeH="0" baseline="0" dirty="0">
                  <a:ln>
                    <a:noFill/>
                  </a:ln>
                  <a:solidFill>
                    <a:schemeClr val="tx1"/>
                  </a:solidFill>
                  <a:effectLst/>
                  <a:latin typeface="Arial" panose="020B0604020202020204" pitchFamily="34" charset="0"/>
                </a:rPr>
                <a:t>Site web: www.at66.fr</a:t>
              </a:r>
              <a:endParaRPr kumimoji="0" lang="fr-FR" altLang="fr-FR" sz="10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8771671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46840"/>
          </a:xfrm>
        </p:spPr>
        <p:txBody>
          <a:bodyPr>
            <a:normAutofit/>
          </a:bodyPr>
          <a:lstStyle/>
          <a:p>
            <a:br>
              <a:rPr lang="fr-FR" sz="1800" b="1" dirty="0">
                <a:solidFill>
                  <a:srgbClr val="0070C0"/>
                </a:solidFill>
              </a:rPr>
            </a:br>
            <a:br>
              <a:rPr lang="fr-FR" sz="1800" b="1" dirty="0">
                <a:solidFill>
                  <a:srgbClr val="0070C0"/>
                </a:solidFill>
              </a:rPr>
            </a:br>
            <a:r>
              <a:rPr lang="fr-FR" sz="1800" b="1" dirty="0">
                <a:solidFill>
                  <a:srgbClr val="0070C0"/>
                </a:solidFill>
              </a:rPr>
              <a:t>3. </a:t>
            </a:r>
            <a:r>
              <a:rPr lang="fr-FR" sz="1800" b="1" u="sng" dirty="0">
                <a:solidFill>
                  <a:srgbClr val="0070C0"/>
                </a:solidFill>
              </a:rPr>
              <a:t>Qui peut être désigné ?</a:t>
            </a:r>
          </a:p>
        </p:txBody>
      </p:sp>
      <p:sp>
        <p:nvSpPr>
          <p:cNvPr id="3" name="Espace réservé du contenu 2"/>
          <p:cNvSpPr>
            <a:spLocks noGrp="1"/>
          </p:cNvSpPr>
          <p:nvPr>
            <p:ph idx="1"/>
          </p:nvPr>
        </p:nvSpPr>
        <p:spPr>
          <a:xfrm>
            <a:off x="838200" y="1497496"/>
            <a:ext cx="8770749" cy="4679467"/>
          </a:xfrm>
        </p:spPr>
        <p:txBody>
          <a:bodyPr>
            <a:noAutofit/>
          </a:bodyPr>
          <a:lstStyle/>
          <a:p>
            <a:pPr algn="just"/>
            <a:r>
              <a:rPr lang="fr-FR" dirty="0">
                <a:solidFill>
                  <a:srgbClr val="00B050"/>
                </a:solidFill>
              </a:rPr>
              <a:t>La personne choisie par la personne protégée</a:t>
            </a:r>
            <a:r>
              <a:rPr lang="fr-FR" dirty="0"/>
              <a:t>;</a:t>
            </a:r>
          </a:p>
          <a:p>
            <a:pPr algn="just"/>
            <a:r>
              <a:rPr lang="fr-FR" dirty="0">
                <a:solidFill>
                  <a:srgbClr val="00B050"/>
                </a:solidFill>
              </a:rPr>
              <a:t>Le conjoint</a:t>
            </a:r>
            <a:r>
              <a:rPr lang="fr-FR" dirty="0"/>
              <a:t>, le partenaire lié par un PACS ou le concubin, s’il y a communauté de vie;</a:t>
            </a:r>
          </a:p>
          <a:p>
            <a:pPr algn="just"/>
            <a:r>
              <a:rPr lang="fr-FR" dirty="0">
                <a:solidFill>
                  <a:srgbClr val="00B050"/>
                </a:solidFill>
              </a:rPr>
              <a:t>Un parent</a:t>
            </a:r>
            <a:r>
              <a:rPr lang="fr-FR" dirty="0"/>
              <a:t>, un allié, une personne résidant avec la personne à protéger ou entretenant avec elle des liens étroits et stables.</a:t>
            </a:r>
          </a:p>
          <a:p>
            <a:pPr algn="just"/>
            <a:endParaRPr lang="fr-FR" dirty="0"/>
          </a:p>
          <a:p>
            <a:pPr marL="0" indent="0" algn="just">
              <a:buNone/>
            </a:pPr>
            <a:r>
              <a:rPr lang="fr-FR" dirty="0"/>
              <a:t>Le Juge des Tutelles prend également en compte les souhaits exprimés par la personne à protéger, ses relations avec la personne choisie, sauf si cette désignation est contraire à ses intérêts ou si la personne désignée refuse sa mission ou est dans l’impossibilité de l’exercer.</a:t>
            </a:r>
          </a:p>
          <a:p>
            <a:pPr marL="0" indent="0" algn="just">
              <a:buNone/>
            </a:pPr>
            <a:r>
              <a:rPr lang="fr-FR" dirty="0">
                <a:solidFill>
                  <a:srgbClr val="00B050"/>
                </a:solidFill>
              </a:rPr>
              <a:t>En dernier recours</a:t>
            </a:r>
            <a:r>
              <a:rPr lang="fr-FR" dirty="0"/>
              <a:t>, lorsqu’aucun membre de l’entourage ne peut exercer la mesure, </a:t>
            </a:r>
            <a:r>
              <a:rPr lang="fr-FR" dirty="0">
                <a:solidFill>
                  <a:srgbClr val="00B050"/>
                </a:solidFill>
              </a:rPr>
              <a:t>le juge des tutelles nomme un Mandataire Judiciaire à la Protection des Majeurs (association, mandataire privé, préposé d’établissement).</a:t>
            </a:r>
          </a:p>
        </p:txBody>
      </p:sp>
      <p:pic>
        <p:nvPicPr>
          <p:cNvPr id="4"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1623667" cy="989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053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br>
              <a:rPr lang="fr-FR" sz="1800" b="1" dirty="0">
                <a:solidFill>
                  <a:srgbClr val="0070C0"/>
                </a:solidFill>
              </a:rPr>
            </a:br>
            <a:br>
              <a:rPr lang="fr-FR" sz="1800" b="1" dirty="0">
                <a:solidFill>
                  <a:srgbClr val="0070C0"/>
                </a:solidFill>
              </a:rPr>
            </a:br>
            <a:r>
              <a:rPr lang="fr-FR" sz="1800" b="1" dirty="0">
                <a:solidFill>
                  <a:srgbClr val="0070C0"/>
                </a:solidFill>
              </a:rPr>
              <a:t>4. </a:t>
            </a:r>
            <a:r>
              <a:rPr lang="fr-FR" sz="1800" b="1" u="sng" dirty="0">
                <a:solidFill>
                  <a:srgbClr val="0070C0"/>
                </a:solidFill>
              </a:rPr>
              <a:t>Les différentes mesures de protection :</a:t>
            </a:r>
          </a:p>
        </p:txBody>
      </p:sp>
      <p:sp>
        <p:nvSpPr>
          <p:cNvPr id="3" name="Espace réservé du contenu 2"/>
          <p:cNvSpPr>
            <a:spLocks noGrp="1"/>
          </p:cNvSpPr>
          <p:nvPr>
            <p:ph idx="1"/>
          </p:nvPr>
        </p:nvSpPr>
        <p:spPr>
          <a:xfrm>
            <a:off x="677334" y="1285460"/>
            <a:ext cx="8596668" cy="4738821"/>
          </a:xfrm>
        </p:spPr>
        <p:txBody>
          <a:bodyPr>
            <a:normAutofit fontScale="92500" lnSpcReduction="20000"/>
          </a:bodyPr>
          <a:lstStyle/>
          <a:p>
            <a:endParaRPr lang="fr-FR" b="1" u="sng" dirty="0"/>
          </a:p>
          <a:p>
            <a:r>
              <a:rPr lang="fr-FR" b="1" u="sng" dirty="0"/>
              <a:t>Art.415 du Code Civil :</a:t>
            </a:r>
            <a:r>
              <a:rPr lang="fr-FR" b="1" i="1" dirty="0"/>
              <a:t> </a:t>
            </a:r>
            <a:r>
              <a:rPr lang="fr-FR" i="1" dirty="0"/>
              <a:t>« Les personnes majeures reçoivent la protection de leur personne et de leurs biens que leur état ou leur situation rend nécessaire selon les modalités prévues au présent titre.</a:t>
            </a:r>
          </a:p>
          <a:p>
            <a:pPr marL="0" indent="0">
              <a:buNone/>
            </a:pPr>
            <a:r>
              <a:rPr lang="fr-FR" i="1" dirty="0"/>
              <a:t>	Cette protection est instaurée et assurée </a:t>
            </a:r>
            <a:r>
              <a:rPr lang="fr-FR" i="1" dirty="0">
                <a:solidFill>
                  <a:srgbClr val="00B050"/>
                </a:solidFill>
              </a:rPr>
              <a:t>dans le respect des libertés 	individuelles, des droits fondamentaux et de la dignité de la personne.</a:t>
            </a:r>
          </a:p>
          <a:p>
            <a:pPr marL="0" indent="0">
              <a:buNone/>
            </a:pPr>
            <a:r>
              <a:rPr lang="fr-FR" i="1" dirty="0"/>
              <a:t>	</a:t>
            </a:r>
            <a:r>
              <a:rPr lang="fr-FR" i="1" dirty="0">
                <a:solidFill>
                  <a:srgbClr val="00B050"/>
                </a:solidFill>
              </a:rPr>
              <a:t>Elle a pour finalité l’intérêt de la personne protégée. Elle favorise, dans la 	mesure du possible, l’autonomie de celle-ci.</a:t>
            </a:r>
          </a:p>
          <a:p>
            <a:pPr marL="0" indent="0">
              <a:buNone/>
            </a:pPr>
            <a:r>
              <a:rPr lang="fr-FR" i="1" dirty="0">
                <a:solidFill>
                  <a:srgbClr val="00B050"/>
                </a:solidFill>
              </a:rPr>
              <a:t>	Elle est un devoir des familles et de la collectivité publique. </a:t>
            </a:r>
            <a:r>
              <a:rPr lang="fr-FR" i="1" dirty="0"/>
              <a:t>»</a:t>
            </a:r>
            <a:endParaRPr lang="fr-FR" dirty="0"/>
          </a:p>
          <a:p>
            <a:endParaRPr lang="fr-FR" b="1" u="sng" dirty="0"/>
          </a:p>
          <a:p>
            <a:r>
              <a:rPr lang="fr-FR" b="1" u="sng" dirty="0"/>
              <a:t>Art.425 du Code Civil :</a:t>
            </a:r>
            <a:r>
              <a:rPr lang="fr-FR" b="1" dirty="0"/>
              <a:t> </a:t>
            </a:r>
            <a:r>
              <a:rPr lang="fr-FR" i="1" dirty="0"/>
              <a:t>« Toute personne dans l’impossibilité de pourvoir seule à   ses intérêts en raison d’une altération, médicalement constatée, soit de ses facultés mentales, soit de ses  facultés corporelles de nature à empêcher l’expression de sa volonté peut bénéficier d’une mesure de protection juridique prévue au présent chapitre.</a:t>
            </a:r>
          </a:p>
          <a:p>
            <a:pPr marL="0" indent="0">
              <a:buNone/>
            </a:pPr>
            <a:r>
              <a:rPr lang="fr-FR" i="1" dirty="0"/>
              <a:t>	S’il n’en est disposé autrement, la mesure est destinée à la protection tant de la 	personne que des intérêts patrimoniaux de celle-ci. Elle peut toutefois être 	limitée expressément à l’une de ces missions. »</a:t>
            </a:r>
          </a:p>
          <a:p>
            <a:endParaRPr lang="fr-FR" i="1" dirty="0"/>
          </a:p>
          <a:p>
            <a:endParaRPr lang="fr-FR" i="1" dirty="0"/>
          </a:p>
          <a:p>
            <a:endParaRPr lang="fr-FR" i="1" dirty="0"/>
          </a:p>
          <a:p>
            <a:endParaRPr lang="fr-FR" i="1" dirty="0"/>
          </a:p>
          <a:p>
            <a:endParaRPr lang="fr-FR" i="1" dirty="0"/>
          </a:p>
          <a:p>
            <a:endParaRPr lang="fr-FR" i="1" dirty="0"/>
          </a:p>
          <a:p>
            <a:pPr marL="0" indent="0">
              <a:buNone/>
            </a:pPr>
            <a:endParaRPr lang="fr-FR" i="1" dirty="0"/>
          </a:p>
          <a:p>
            <a:endParaRPr lang="fr-FR" i="1" dirty="0"/>
          </a:p>
          <a:p>
            <a:endParaRPr lang="fr-FR" i="1" dirty="0"/>
          </a:p>
          <a:p>
            <a:endParaRPr lang="fr-FR" b="1" u="sng" dirty="0"/>
          </a:p>
          <a:p>
            <a:pPr lvl="1"/>
            <a:endParaRPr lang="fr-FR" sz="1800" dirty="0"/>
          </a:p>
        </p:txBody>
      </p:sp>
      <p:pic>
        <p:nvPicPr>
          <p:cNvPr id="4"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1"/>
            <a:ext cx="1793562" cy="109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000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2032" y="656492"/>
            <a:ext cx="9358072" cy="4801314"/>
          </a:xfrm>
          <a:prstGeom prst="rect">
            <a:avLst/>
          </a:prstGeom>
        </p:spPr>
        <p:txBody>
          <a:bodyPr wrap="square">
            <a:spAutoFit/>
          </a:bodyPr>
          <a:lstStyle/>
          <a:p>
            <a:pPr marL="285750" indent="-285750">
              <a:buFont typeface="Wingdings" panose="05000000000000000000" pitchFamily="2" charset="2"/>
              <a:buChar char=""/>
            </a:pPr>
            <a:r>
              <a:rPr lang="fr-FR" b="1" u="sng" dirty="0"/>
              <a:t>La sauvegarde de justice </a:t>
            </a:r>
            <a:r>
              <a:rPr lang="fr-FR" dirty="0"/>
              <a:t>:  art. 433 alinéa 1 du Code Civil </a:t>
            </a:r>
            <a:endParaRPr lang="fr-FR" i="1" dirty="0"/>
          </a:p>
          <a:p>
            <a:pPr marL="285750" indent="-285750">
              <a:buFont typeface="Wingdings" panose="05000000000000000000" pitchFamily="2" charset="2"/>
              <a:buChar char=""/>
            </a:pPr>
            <a:endParaRPr lang="fr-FR" i="1" dirty="0"/>
          </a:p>
          <a:p>
            <a:r>
              <a:rPr lang="fr-FR" dirty="0">
                <a:solidFill>
                  <a:srgbClr val="00B050"/>
                </a:solidFill>
              </a:rPr>
              <a:t>Mesure provisoire mise en place rapidement. Durée d’un an, renouvelable une fois. La personne conserve l’exercice de ses droits.</a:t>
            </a:r>
          </a:p>
          <a:p>
            <a:r>
              <a:rPr lang="fr-FR" dirty="0"/>
              <a:t>Elle permet de contester à postériori des actes passés qui seraient préjudiciables.</a:t>
            </a:r>
          </a:p>
          <a:p>
            <a:endParaRPr lang="fr-FR" dirty="0">
              <a:cs typeface="Arial" panose="020B0604020202020204" pitchFamily="34" charset="0"/>
            </a:endParaRPr>
          </a:p>
          <a:p>
            <a:endParaRPr lang="fr-FR" dirty="0">
              <a:cs typeface="Arial" panose="020B0604020202020204" pitchFamily="34" charset="0"/>
            </a:endParaRPr>
          </a:p>
          <a:p>
            <a:r>
              <a:rPr lang="fr-FR" dirty="0">
                <a:cs typeface="Arial" panose="020B0604020202020204" pitchFamily="34" charset="0"/>
              </a:rPr>
              <a:t>►</a:t>
            </a:r>
            <a:r>
              <a:rPr lang="fr-FR" b="1" dirty="0">
                <a:solidFill>
                  <a:srgbClr val="00B050"/>
                </a:solidFill>
                <a:cs typeface="Arial" panose="020B0604020202020204" pitchFamily="34" charset="0"/>
              </a:rPr>
              <a:t>avec mandat spécial </a:t>
            </a:r>
            <a:r>
              <a:rPr lang="fr-FR" dirty="0">
                <a:cs typeface="Arial" panose="020B0604020202020204" pitchFamily="34" charset="0"/>
              </a:rPr>
              <a:t>: le mandataire spécial nommé pourra percevoir les revenus de la personne pour le règlement de ses charges, procéder à la vente d’un bien immobilier, accepter une succession…</a:t>
            </a:r>
          </a:p>
          <a:p>
            <a:r>
              <a:rPr lang="fr-FR" dirty="0">
                <a:cs typeface="Arial" panose="020B0604020202020204" pitchFamily="34" charset="0"/>
              </a:rPr>
              <a:t>La mission du mandataire est alors délimitée et clairement précisée par le Juge…</a:t>
            </a:r>
          </a:p>
          <a:p>
            <a:endParaRPr lang="fr-FR" dirty="0">
              <a:cs typeface="Arial" panose="020B0604020202020204" pitchFamily="34" charset="0"/>
            </a:endParaRPr>
          </a:p>
          <a:p>
            <a:r>
              <a:rPr lang="fr-FR" dirty="0">
                <a:solidFill>
                  <a:srgbClr val="00B050"/>
                </a:solidFill>
                <a:cs typeface="Arial" panose="020B0604020202020204" pitchFamily="34" charset="0"/>
              </a:rPr>
              <a:t>Le mandataire peut être un membre de la famille, un proche ou un MJPM professionnel.</a:t>
            </a:r>
          </a:p>
          <a:p>
            <a:endParaRPr lang="fr-FR" dirty="0"/>
          </a:p>
          <a:p>
            <a:endParaRPr lang="fr-FR" i="1" dirty="0"/>
          </a:p>
          <a:p>
            <a:endParaRPr lang="fr-FR" i="1" dirty="0"/>
          </a:p>
          <a:p>
            <a:pPr lvl="1"/>
            <a:endParaRPr lang="fr-FR" dirty="0"/>
          </a:p>
        </p:txBody>
      </p:sp>
      <p:pic>
        <p:nvPicPr>
          <p:cNvPr id="3" name="Imag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0" y="-6350"/>
            <a:ext cx="1173093" cy="714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5645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020418"/>
            <a:ext cx="8596668" cy="5009322"/>
          </a:xfrm>
        </p:spPr>
        <p:txBody>
          <a:bodyPr>
            <a:noAutofit/>
          </a:bodyPr>
          <a:lstStyle/>
          <a:p>
            <a:r>
              <a:rPr lang="fr-FR" sz="1800" b="1" dirty="0">
                <a:solidFill>
                  <a:schemeClr val="tx1"/>
                </a:solidFill>
                <a:sym typeface="Wingdings" panose="05000000000000000000" pitchFamily="2" charset="2"/>
              </a:rPr>
              <a:t> </a:t>
            </a:r>
            <a:r>
              <a:rPr lang="fr-FR" sz="1800" b="1" u="sng" dirty="0">
                <a:solidFill>
                  <a:schemeClr val="tx1"/>
                </a:solidFill>
              </a:rPr>
              <a:t>La curatelle </a:t>
            </a:r>
            <a:r>
              <a:rPr lang="fr-FR" sz="1800" dirty="0">
                <a:solidFill>
                  <a:schemeClr val="tx1"/>
                </a:solidFill>
              </a:rPr>
              <a:t>: art. 440 alinéa 1 du Code Civil</a:t>
            </a:r>
            <a:br>
              <a:rPr lang="fr-FR" sz="1800" dirty="0">
                <a:solidFill>
                  <a:schemeClr val="tx1"/>
                </a:solidFill>
              </a:rPr>
            </a:br>
            <a:br>
              <a:rPr lang="fr-FR" sz="1800" dirty="0">
                <a:solidFill>
                  <a:schemeClr val="tx1"/>
                </a:solidFill>
              </a:rPr>
            </a:br>
            <a:r>
              <a:rPr lang="fr-FR" sz="1800" dirty="0">
                <a:solidFill>
                  <a:schemeClr val="tx1"/>
                </a:solidFill>
              </a:rPr>
              <a:t>Pour une personne qui, bien que pouvant agir personnellement, </a:t>
            </a:r>
            <a:r>
              <a:rPr lang="fr-FR" sz="1800" dirty="0">
                <a:solidFill>
                  <a:srgbClr val="00B050"/>
                </a:solidFill>
              </a:rPr>
              <a:t>a besoin </a:t>
            </a:r>
            <a:r>
              <a:rPr lang="fr-FR" sz="1800" b="1" dirty="0">
                <a:solidFill>
                  <a:srgbClr val="00B050"/>
                </a:solidFill>
              </a:rPr>
              <a:t>d’être assistée </a:t>
            </a:r>
            <a:r>
              <a:rPr lang="fr-FR" sz="1800" b="1" dirty="0">
                <a:solidFill>
                  <a:schemeClr val="tx1"/>
                </a:solidFill>
              </a:rPr>
              <a:t>(matérialisée par une double signature) </a:t>
            </a:r>
            <a:r>
              <a:rPr lang="fr-FR" sz="1800" dirty="0">
                <a:solidFill>
                  <a:schemeClr val="tx1"/>
                </a:solidFill>
              </a:rPr>
              <a:t>ou </a:t>
            </a:r>
            <a:r>
              <a:rPr lang="fr-FR" sz="1800" b="1" dirty="0">
                <a:solidFill>
                  <a:schemeClr val="tx1"/>
                </a:solidFill>
              </a:rPr>
              <a:t>contrôlée </a:t>
            </a:r>
            <a:r>
              <a:rPr lang="fr-FR" sz="1800" dirty="0">
                <a:solidFill>
                  <a:schemeClr val="tx1"/>
                </a:solidFill>
              </a:rPr>
              <a:t>dans les actes importants de la vie civile.</a:t>
            </a:r>
            <a:br>
              <a:rPr lang="fr-FR" sz="1800" dirty="0">
                <a:solidFill>
                  <a:schemeClr val="tx1"/>
                </a:solidFill>
              </a:rPr>
            </a:br>
            <a:br>
              <a:rPr lang="fr-FR" sz="1800" dirty="0">
                <a:solidFill>
                  <a:schemeClr val="tx1"/>
                </a:solidFill>
              </a:rPr>
            </a:br>
            <a:r>
              <a:rPr lang="fr-FR" sz="1800" b="1" dirty="0">
                <a:solidFill>
                  <a:srgbClr val="0070C0"/>
                </a:solidFill>
              </a:rPr>
              <a:t>Le curateur ne peut se substituer à la personne protégée. Rien ne peut se faire sans l’accord de la personne.</a:t>
            </a:r>
            <a:br>
              <a:rPr lang="fr-FR" sz="1800" b="1" dirty="0">
                <a:solidFill>
                  <a:srgbClr val="0070C0"/>
                </a:solidFill>
              </a:rPr>
            </a:br>
            <a:r>
              <a:rPr lang="fr-FR" sz="1800" b="1" dirty="0">
                <a:solidFill>
                  <a:srgbClr val="0070C0"/>
                </a:solidFill>
              </a:rPr>
              <a:t>La personne peut continuer à accomplir seule certains actes.</a:t>
            </a:r>
            <a:br>
              <a:rPr lang="fr-FR" sz="1800" b="1" dirty="0">
                <a:solidFill>
                  <a:schemeClr val="tx1"/>
                </a:solidFill>
              </a:rPr>
            </a:br>
            <a:br>
              <a:rPr lang="fr-FR" sz="1800" b="1" dirty="0">
                <a:solidFill>
                  <a:schemeClr val="tx1"/>
                </a:solidFill>
              </a:rPr>
            </a:br>
            <a:r>
              <a:rPr lang="fr-FR" sz="1800" dirty="0">
                <a:solidFill>
                  <a:schemeClr val="tx1"/>
                </a:solidFill>
              </a:rPr>
              <a:t>2 types de curatelles :</a:t>
            </a:r>
            <a:br>
              <a:rPr lang="fr-FR" sz="1800" dirty="0">
                <a:solidFill>
                  <a:schemeClr val="tx1"/>
                </a:solidFill>
              </a:rPr>
            </a:br>
            <a:br>
              <a:rPr lang="fr-FR" sz="1800" dirty="0">
                <a:solidFill>
                  <a:schemeClr val="tx1"/>
                </a:solidFill>
              </a:rPr>
            </a:br>
            <a:r>
              <a:rPr lang="fr-FR" sz="1800" dirty="0">
                <a:solidFill>
                  <a:schemeClr val="tx1"/>
                </a:solidFill>
                <a:latin typeface="+mn-lt"/>
                <a:cs typeface="Arial" panose="020B0604020202020204" pitchFamily="34" charset="0"/>
              </a:rPr>
              <a:t>○ </a:t>
            </a:r>
            <a:r>
              <a:rPr lang="fr-FR" sz="1800" b="1" dirty="0">
                <a:solidFill>
                  <a:schemeClr val="tx1"/>
                </a:solidFill>
                <a:latin typeface="+mn-lt"/>
                <a:cs typeface="Arial" panose="020B0604020202020204" pitchFamily="34" charset="0"/>
              </a:rPr>
              <a:t>curatelle simple </a:t>
            </a:r>
            <a:r>
              <a:rPr lang="fr-FR" sz="1800" dirty="0">
                <a:solidFill>
                  <a:schemeClr val="tx1"/>
                </a:solidFill>
                <a:latin typeface="+mn-lt"/>
                <a:cs typeface="Arial" panose="020B0604020202020204" pitchFamily="34" charset="0"/>
              </a:rPr>
              <a:t>: </a:t>
            </a:r>
            <a:r>
              <a:rPr lang="fr-FR" sz="1800" dirty="0">
                <a:solidFill>
                  <a:srgbClr val="00B050"/>
                </a:solidFill>
                <a:latin typeface="+mn-lt"/>
                <a:cs typeface="Arial" panose="020B0604020202020204" pitchFamily="34" charset="0"/>
              </a:rPr>
              <a:t>la personne protégée accomplit seule les actes de la gestion courante. Elle perçoit ses ressources, règle ses dépenses, gère son compte courant, effectue elle-même ses démarches administratives.</a:t>
            </a:r>
            <a:br>
              <a:rPr lang="fr-FR" sz="1800" dirty="0">
                <a:solidFill>
                  <a:srgbClr val="00B050"/>
                </a:solidFill>
                <a:latin typeface="+mn-lt"/>
                <a:cs typeface="Arial" panose="020B0604020202020204" pitchFamily="34" charset="0"/>
              </a:rPr>
            </a:br>
            <a:r>
              <a:rPr lang="fr-FR" sz="1800" dirty="0">
                <a:solidFill>
                  <a:srgbClr val="00B050"/>
                </a:solidFill>
                <a:latin typeface="+mn-lt"/>
                <a:cs typeface="Arial" panose="020B0604020202020204" pitchFamily="34" charset="0"/>
              </a:rPr>
              <a:t>Elle doit être </a:t>
            </a:r>
            <a:r>
              <a:rPr lang="fr-FR" sz="1800" b="1" dirty="0">
                <a:solidFill>
                  <a:srgbClr val="00B050"/>
                </a:solidFill>
                <a:latin typeface="+mn-lt"/>
                <a:cs typeface="Arial" panose="020B0604020202020204" pitchFamily="34" charset="0"/>
              </a:rPr>
              <a:t>assistée</a:t>
            </a:r>
            <a:r>
              <a:rPr lang="fr-FR" sz="1800" dirty="0">
                <a:solidFill>
                  <a:srgbClr val="00B050"/>
                </a:solidFill>
                <a:latin typeface="+mn-lt"/>
                <a:cs typeface="Arial" panose="020B0604020202020204" pitchFamily="34" charset="0"/>
              </a:rPr>
              <a:t> du curateur (</a:t>
            </a:r>
            <a:r>
              <a:rPr lang="fr-FR" sz="1800" b="1" dirty="0">
                <a:solidFill>
                  <a:srgbClr val="00B050"/>
                </a:solidFill>
                <a:latin typeface="+mn-lt"/>
                <a:cs typeface="Arial" panose="020B0604020202020204" pitchFamily="34" charset="0"/>
              </a:rPr>
              <a:t>double signature</a:t>
            </a:r>
            <a:r>
              <a:rPr lang="fr-FR" sz="1800" dirty="0">
                <a:solidFill>
                  <a:srgbClr val="00B050"/>
                </a:solidFill>
                <a:latin typeface="+mn-lt"/>
                <a:cs typeface="Arial" panose="020B0604020202020204" pitchFamily="34" charset="0"/>
              </a:rPr>
              <a:t>) pour les actes importants ayant une incidence sur le patrimoine (emprunt, achat/vente d’un bien immobilier, utilisation de capitaux…) ;</a:t>
            </a:r>
            <a:br>
              <a:rPr lang="fr-FR" sz="1800" dirty="0">
                <a:solidFill>
                  <a:srgbClr val="00B050"/>
                </a:solidFill>
                <a:latin typeface="+mn-lt"/>
                <a:cs typeface="Arial" panose="020B0604020202020204" pitchFamily="34" charset="0"/>
              </a:rPr>
            </a:br>
            <a:br>
              <a:rPr lang="fr-FR" sz="1800" dirty="0">
                <a:solidFill>
                  <a:schemeClr val="tx1"/>
                </a:solidFill>
                <a:latin typeface="Arial" panose="020B0604020202020204" pitchFamily="34" charset="0"/>
                <a:cs typeface="Arial" panose="020B0604020202020204" pitchFamily="34" charset="0"/>
              </a:rPr>
            </a:br>
            <a:endParaRPr lang="fr-FR" sz="1800" b="1" dirty="0">
              <a:solidFill>
                <a:schemeClr val="tx1"/>
              </a:solidFill>
            </a:endParaRPr>
          </a:p>
        </p:txBody>
      </p:sp>
      <p:pic>
        <p:nvPicPr>
          <p:cNvPr id="3"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171926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7278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4325" y="1258956"/>
            <a:ext cx="8877484" cy="5022573"/>
          </a:xfrm>
        </p:spPr>
        <p:txBody>
          <a:bodyPr>
            <a:normAutofit/>
          </a:bodyPr>
          <a:lstStyle/>
          <a:p>
            <a:r>
              <a:rPr lang="fr-FR" sz="1800" b="1" dirty="0">
                <a:solidFill>
                  <a:schemeClr val="tx1"/>
                </a:solidFill>
                <a:latin typeface="+mn-lt"/>
                <a:cs typeface="Arial" panose="020B0604020202020204" pitchFamily="34" charset="0"/>
              </a:rPr>
              <a:t>○ Curatelle renforcée : </a:t>
            </a:r>
            <a:br>
              <a:rPr lang="fr-FR" sz="1800" b="1" dirty="0">
                <a:solidFill>
                  <a:schemeClr val="tx1"/>
                </a:solidFill>
                <a:latin typeface="+mn-lt"/>
                <a:cs typeface="Arial" panose="020B0604020202020204" pitchFamily="34" charset="0"/>
              </a:rPr>
            </a:br>
            <a:br>
              <a:rPr lang="fr-FR" sz="1800" b="1" dirty="0">
                <a:solidFill>
                  <a:schemeClr val="tx1"/>
                </a:solidFill>
                <a:latin typeface="+mn-lt"/>
                <a:cs typeface="Arial" panose="020B0604020202020204" pitchFamily="34" charset="0"/>
              </a:rPr>
            </a:br>
            <a:r>
              <a:rPr lang="fr-FR" sz="1800" b="1" dirty="0">
                <a:solidFill>
                  <a:schemeClr val="tx1"/>
                </a:solidFill>
                <a:latin typeface="+mn-lt"/>
                <a:cs typeface="Arial" panose="020B0604020202020204" pitchFamily="34" charset="0"/>
              </a:rPr>
              <a:t>Règles prévues pour la curatelle simple + </a:t>
            </a:r>
            <a:r>
              <a:rPr lang="fr-FR" sz="1800" b="1" dirty="0">
                <a:solidFill>
                  <a:srgbClr val="00B050"/>
                </a:solidFill>
                <a:latin typeface="+mn-lt"/>
                <a:cs typeface="Arial" panose="020B0604020202020204" pitchFamily="34" charset="0"/>
              </a:rPr>
              <a:t>le curateur perçoit seul </a:t>
            </a:r>
            <a:r>
              <a:rPr lang="fr-FR" sz="1800" dirty="0">
                <a:solidFill>
                  <a:srgbClr val="00B050"/>
                </a:solidFill>
                <a:latin typeface="+mn-lt"/>
                <a:cs typeface="Arial" panose="020B0604020202020204" pitchFamily="34" charset="0"/>
              </a:rPr>
              <a:t>les revenus de la personne protégée et règle ses dépenses à partir du </a:t>
            </a:r>
            <a:r>
              <a:rPr lang="fr-FR" sz="1800" b="1" dirty="0">
                <a:solidFill>
                  <a:srgbClr val="00B050"/>
                </a:solidFill>
                <a:latin typeface="+mn-lt"/>
                <a:cs typeface="Arial" panose="020B0604020202020204" pitchFamily="34" charset="0"/>
              </a:rPr>
              <a:t>compte ouvert au nom du majeur</a:t>
            </a:r>
            <a:r>
              <a:rPr lang="fr-FR" sz="1800" dirty="0">
                <a:solidFill>
                  <a:srgbClr val="00B050"/>
                </a:solidFill>
                <a:latin typeface="+mn-lt"/>
                <a:cs typeface="Arial" panose="020B0604020202020204" pitchFamily="34" charset="0"/>
              </a:rPr>
              <a:t>.</a:t>
            </a:r>
            <a:br>
              <a:rPr lang="fr-FR" sz="1800" dirty="0">
                <a:solidFill>
                  <a:srgbClr val="00B050"/>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Le curateur met à disposition de la personne protégée l’excédent (somme restant une fois les dépenses réglées).</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b="1" dirty="0">
                <a:solidFill>
                  <a:schemeClr val="tx1"/>
                </a:solidFill>
                <a:latin typeface="+mn-lt"/>
                <a:cs typeface="Arial" panose="020B0604020202020204" pitchFamily="34" charset="0"/>
              </a:rPr>
              <a:t>◌ La curatelle pas à pas : qui fait quoi ?</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 </a:t>
            </a:r>
            <a:r>
              <a:rPr lang="fr-FR" sz="1800" b="1" dirty="0">
                <a:solidFill>
                  <a:schemeClr val="tx1"/>
                </a:solidFill>
                <a:latin typeface="+mn-lt"/>
                <a:cs typeface="Arial" panose="020B0604020202020204" pitchFamily="34" charset="0"/>
              </a:rPr>
              <a:t>la personne protégée : </a:t>
            </a:r>
            <a:r>
              <a:rPr lang="fr-FR" sz="1800" dirty="0">
                <a:solidFill>
                  <a:srgbClr val="00B050"/>
                </a:solidFill>
                <a:latin typeface="+mn-lt"/>
                <a:cs typeface="Arial" panose="020B0604020202020204" pitchFamily="34" charset="0"/>
              </a:rPr>
              <a:t>accomplit </a:t>
            </a:r>
            <a:r>
              <a:rPr lang="fr-FR" sz="1800" b="1" dirty="0">
                <a:solidFill>
                  <a:srgbClr val="00B050"/>
                </a:solidFill>
                <a:latin typeface="+mn-lt"/>
                <a:cs typeface="Arial" panose="020B0604020202020204" pitchFamily="34" charset="0"/>
              </a:rPr>
              <a:t>seule </a:t>
            </a:r>
            <a:r>
              <a:rPr lang="fr-FR" sz="1800" dirty="0">
                <a:solidFill>
                  <a:srgbClr val="00B050"/>
                </a:solidFill>
                <a:latin typeface="+mn-lt"/>
                <a:cs typeface="Arial" panose="020B0604020202020204" pitchFamily="34" charset="0"/>
              </a:rPr>
              <a:t>tous les actes de la vie civile sauf ceux pour lesquels l’assistance ou le contrôle du curateur (apposition de la </a:t>
            </a:r>
            <a:r>
              <a:rPr lang="fr-FR" sz="1800" dirty="0" err="1">
                <a:solidFill>
                  <a:srgbClr val="00B050"/>
                </a:solidFill>
                <a:latin typeface="+mn-lt"/>
                <a:cs typeface="Arial" panose="020B0604020202020204" pitchFamily="34" charset="0"/>
              </a:rPr>
              <a:t>co-signature</a:t>
            </a:r>
            <a:r>
              <a:rPr lang="fr-FR" sz="1800" dirty="0">
                <a:solidFill>
                  <a:srgbClr val="00B050"/>
                </a:solidFill>
                <a:latin typeface="+mn-lt"/>
                <a:cs typeface="Arial" panose="020B0604020202020204" pitchFamily="34" charset="0"/>
              </a:rPr>
              <a:t> du curateur)</a:t>
            </a:r>
            <a:r>
              <a:rPr lang="fr-FR" sz="1800" dirty="0">
                <a:solidFill>
                  <a:srgbClr val="00B050"/>
                </a:solidFill>
                <a:latin typeface="+mn-lt"/>
              </a:rPr>
              <a:t> sont requis en vertu de la loi</a:t>
            </a:r>
            <a:endParaRPr lang="fr-FR" sz="1800" b="1" dirty="0">
              <a:solidFill>
                <a:srgbClr val="00B050"/>
              </a:solidFill>
              <a:latin typeface="+mn-lt"/>
            </a:endParaRPr>
          </a:p>
        </p:txBody>
      </p:sp>
      <p:pic>
        <p:nvPicPr>
          <p:cNvPr id="3"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171926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9371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4325" y="1258956"/>
            <a:ext cx="8877484" cy="5022573"/>
          </a:xfrm>
        </p:spPr>
        <p:txBody>
          <a:bodyPr>
            <a:normAutofit/>
          </a:bodyPr>
          <a:lstStyle/>
          <a:p>
            <a:br>
              <a:rPr lang="fr-FR" sz="1800" dirty="0">
                <a:solidFill>
                  <a:schemeClr val="tx1"/>
                </a:solidFill>
                <a:latin typeface="+mn-lt"/>
              </a:rPr>
            </a:br>
            <a:r>
              <a:rPr lang="fr-FR" sz="1800" dirty="0">
                <a:solidFill>
                  <a:schemeClr val="tx1"/>
                </a:solidFill>
                <a:latin typeface="+mn-lt"/>
              </a:rPr>
              <a:t>- </a:t>
            </a:r>
            <a:r>
              <a:rPr lang="fr-FR" sz="1800" b="1" dirty="0">
                <a:solidFill>
                  <a:schemeClr val="tx1"/>
                </a:solidFill>
                <a:latin typeface="+mn-lt"/>
              </a:rPr>
              <a:t>le curateur </a:t>
            </a:r>
            <a:r>
              <a:rPr lang="fr-FR" sz="1800" dirty="0">
                <a:solidFill>
                  <a:schemeClr val="tx1"/>
                </a:solidFill>
                <a:latin typeface="+mn-lt"/>
              </a:rPr>
              <a:t>: Pour tous les domaines de la vie civile, il conseille la personne protégée et l’oriente vers les professionnels adéquats. </a:t>
            </a:r>
            <a:r>
              <a:rPr lang="fr-FR" sz="1800" dirty="0">
                <a:solidFill>
                  <a:srgbClr val="00B050"/>
                </a:solidFill>
                <a:latin typeface="+mn-lt"/>
              </a:rPr>
              <a:t>L’assistance ou le contrôle du curateur est requis pour certains actes modifiant ou susceptibles de modifier le </a:t>
            </a:r>
            <a:r>
              <a:rPr lang="fr-FR" sz="1800" b="1" dirty="0">
                <a:solidFill>
                  <a:srgbClr val="00B050"/>
                </a:solidFill>
                <a:latin typeface="+mn-lt"/>
              </a:rPr>
              <a:t>patrimoine</a:t>
            </a:r>
            <a:r>
              <a:rPr lang="fr-FR" sz="1800" dirty="0">
                <a:solidFill>
                  <a:srgbClr val="00B050"/>
                </a:solidFill>
                <a:latin typeface="+mn-lt"/>
              </a:rPr>
              <a:t>, ils se matérialisent par la </a:t>
            </a:r>
            <a:r>
              <a:rPr lang="fr-FR" sz="1800" dirty="0" err="1">
                <a:solidFill>
                  <a:srgbClr val="00B050"/>
                </a:solidFill>
                <a:latin typeface="+mn-lt"/>
              </a:rPr>
              <a:t>co</a:t>
            </a:r>
            <a:r>
              <a:rPr lang="fr-FR" sz="1800" dirty="0">
                <a:solidFill>
                  <a:srgbClr val="00B050"/>
                </a:solidFill>
                <a:latin typeface="+mn-lt"/>
              </a:rPr>
              <a:t>-signature de ce dernier.</a:t>
            </a:r>
            <a:br>
              <a:rPr lang="fr-FR" sz="1800" dirty="0">
                <a:solidFill>
                  <a:srgbClr val="00B050"/>
                </a:solidFill>
                <a:latin typeface="+mn-lt"/>
              </a:rPr>
            </a:br>
            <a:br>
              <a:rPr lang="fr-FR" sz="1800" dirty="0">
                <a:solidFill>
                  <a:schemeClr val="tx1"/>
                </a:solidFill>
                <a:latin typeface="+mn-lt"/>
              </a:rPr>
            </a:br>
            <a:r>
              <a:rPr lang="fr-FR" sz="1800" dirty="0">
                <a:solidFill>
                  <a:schemeClr val="tx1"/>
                </a:solidFill>
                <a:latin typeface="+mn-lt"/>
              </a:rPr>
              <a:t>- </a:t>
            </a:r>
            <a:r>
              <a:rPr lang="fr-FR" sz="1800" b="1" dirty="0">
                <a:solidFill>
                  <a:schemeClr val="tx1"/>
                </a:solidFill>
                <a:latin typeface="+mn-lt"/>
              </a:rPr>
              <a:t>les personnes ressources </a:t>
            </a:r>
            <a:r>
              <a:rPr lang="fr-FR" sz="1800" dirty="0">
                <a:solidFill>
                  <a:schemeClr val="tx1"/>
                </a:solidFill>
                <a:latin typeface="+mn-lt"/>
              </a:rPr>
              <a:t>: Ce sont les </a:t>
            </a:r>
            <a:r>
              <a:rPr lang="fr-FR" sz="1800" b="1" dirty="0">
                <a:solidFill>
                  <a:schemeClr val="tx1"/>
                </a:solidFill>
                <a:latin typeface="+mn-lt"/>
              </a:rPr>
              <a:t>proches</a:t>
            </a:r>
            <a:r>
              <a:rPr lang="fr-FR" sz="1800" dirty="0">
                <a:solidFill>
                  <a:schemeClr val="tx1"/>
                </a:solidFill>
                <a:latin typeface="+mn-lt"/>
              </a:rPr>
              <a:t> mais aussi les </a:t>
            </a:r>
            <a:r>
              <a:rPr lang="fr-FR" sz="1800" b="1" dirty="0">
                <a:solidFill>
                  <a:schemeClr val="tx1"/>
                </a:solidFill>
                <a:latin typeface="+mn-lt"/>
              </a:rPr>
              <a:t>professionnels</a:t>
            </a:r>
            <a:r>
              <a:rPr lang="fr-FR" sz="1800" dirty="0">
                <a:solidFill>
                  <a:schemeClr val="tx1"/>
                </a:solidFill>
                <a:latin typeface="+mn-lt"/>
              </a:rPr>
              <a:t> (socio, médico et mandataire judiciaire) auxquels la personne protégée peut s’adresser.</a:t>
            </a:r>
            <a:br>
              <a:rPr lang="fr-FR" sz="1800" dirty="0">
                <a:solidFill>
                  <a:schemeClr val="tx1"/>
                </a:solidFill>
                <a:latin typeface="+mn-lt"/>
              </a:rPr>
            </a:br>
            <a:br>
              <a:rPr lang="fr-FR" sz="1800" dirty="0">
                <a:solidFill>
                  <a:schemeClr val="tx1"/>
                </a:solidFill>
                <a:latin typeface="+mn-lt"/>
              </a:rPr>
            </a:br>
            <a:r>
              <a:rPr lang="fr-FR" sz="1800" b="1" dirty="0">
                <a:solidFill>
                  <a:srgbClr val="0070C0"/>
                </a:solidFill>
                <a:latin typeface="+mn-lt"/>
              </a:rPr>
              <a:t>RIEN NE PEUT SE FAIRE SANS L’ACCORD DE LA PERSONNE PROTEGEE !</a:t>
            </a:r>
            <a:br>
              <a:rPr lang="fr-FR" sz="1800" b="1" dirty="0">
                <a:solidFill>
                  <a:schemeClr val="tx1"/>
                </a:solidFill>
                <a:latin typeface="+mn-lt"/>
              </a:rPr>
            </a:br>
            <a:br>
              <a:rPr lang="fr-FR" sz="1800" b="1" dirty="0">
                <a:solidFill>
                  <a:schemeClr val="tx1"/>
                </a:solidFill>
                <a:latin typeface="+mn-lt"/>
              </a:rPr>
            </a:br>
            <a:r>
              <a:rPr lang="fr-FR" sz="1800" dirty="0">
                <a:solidFill>
                  <a:srgbClr val="00B050"/>
                </a:solidFill>
                <a:latin typeface="+mn-lt"/>
              </a:rPr>
              <a:t>Le curateur </a:t>
            </a:r>
            <a:r>
              <a:rPr lang="fr-FR" sz="1800" b="1" dirty="0">
                <a:solidFill>
                  <a:srgbClr val="00B050"/>
                </a:solidFill>
                <a:latin typeface="+mn-lt"/>
              </a:rPr>
              <a:t>ne peut pas se substituer </a:t>
            </a:r>
            <a:r>
              <a:rPr lang="fr-FR" sz="1800" dirty="0">
                <a:solidFill>
                  <a:srgbClr val="00B050"/>
                </a:solidFill>
                <a:latin typeface="+mn-lt"/>
              </a:rPr>
              <a:t>à la personne sauf exception et sous le contrôle du Juge des tutelles </a:t>
            </a:r>
            <a:r>
              <a:rPr lang="fr-FR" sz="1800" dirty="0">
                <a:solidFill>
                  <a:schemeClr val="tx1"/>
                </a:solidFill>
                <a:latin typeface="+mn-lt"/>
              </a:rPr>
              <a:t>(art. 469 du Code Civil).</a:t>
            </a:r>
            <a:br>
              <a:rPr lang="fr-FR" sz="1800" dirty="0">
                <a:solidFill>
                  <a:schemeClr val="tx1"/>
                </a:solidFill>
                <a:latin typeface="+mn-lt"/>
              </a:rPr>
            </a:br>
            <a:br>
              <a:rPr lang="fr-FR" sz="1800" dirty="0">
                <a:solidFill>
                  <a:schemeClr val="tx1"/>
                </a:solidFill>
                <a:latin typeface="+mn-lt"/>
              </a:rPr>
            </a:br>
            <a:r>
              <a:rPr lang="fr-FR" sz="1800" dirty="0">
                <a:solidFill>
                  <a:schemeClr val="tx1"/>
                </a:solidFill>
                <a:latin typeface="+mn-lt"/>
              </a:rPr>
              <a:t>L’exercice de la mesure est individualisé et peut varier d’une personne à l’autre en fonction de son entourage, de ses capacités, de ses projets et demandes…</a:t>
            </a:r>
            <a:endParaRPr lang="fr-FR" sz="1800" b="1" dirty="0">
              <a:solidFill>
                <a:schemeClr val="tx1"/>
              </a:solidFill>
              <a:latin typeface="+mn-lt"/>
            </a:endParaRPr>
          </a:p>
        </p:txBody>
      </p:sp>
      <p:pic>
        <p:nvPicPr>
          <p:cNvPr id="3"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171926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0111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034" y="1435608"/>
            <a:ext cx="8596668" cy="494792"/>
          </a:xfrm>
        </p:spPr>
        <p:txBody>
          <a:bodyPr>
            <a:normAutofit fontScale="90000"/>
          </a:bodyPr>
          <a:lstStyle/>
          <a:p>
            <a:r>
              <a:rPr lang="fr-FR" sz="2000" b="1" dirty="0">
                <a:solidFill>
                  <a:schemeClr val="tx1"/>
                </a:solidFill>
                <a:latin typeface="+mn-lt"/>
              </a:rPr>
              <a:t>VIE QUOTIDIENNE</a:t>
            </a:r>
            <a:br>
              <a:rPr lang="fr-FR" sz="1800" b="1" dirty="0">
                <a:solidFill>
                  <a:schemeClr val="tx1"/>
                </a:solidFill>
                <a:latin typeface="+mn-lt"/>
              </a:rPr>
            </a:br>
            <a:br>
              <a:rPr lang="fr-FR" sz="1800" b="1" dirty="0">
                <a:solidFill>
                  <a:schemeClr val="tx1"/>
                </a:solidFill>
                <a:latin typeface="+mn-lt"/>
              </a:rPr>
            </a:br>
            <a:endParaRPr lang="fr-FR" sz="1800" b="1" dirty="0">
              <a:solidFill>
                <a:schemeClr val="tx1"/>
              </a:solidFill>
              <a:latin typeface="+mn-lt"/>
            </a:endParaRPr>
          </a:p>
        </p:txBody>
      </p:sp>
      <p:sp>
        <p:nvSpPr>
          <p:cNvPr id="4" name="Espace réservé du texte 3"/>
          <p:cNvSpPr>
            <a:spLocks noGrp="1"/>
          </p:cNvSpPr>
          <p:nvPr>
            <p:ph type="body" idx="1"/>
          </p:nvPr>
        </p:nvSpPr>
        <p:spPr/>
        <p:txBody>
          <a:bodyPr/>
          <a:lstStyle/>
          <a:p>
            <a:r>
              <a:rPr lang="fr-FR" dirty="0"/>
              <a:t>CASF- art. D471-8</a:t>
            </a:r>
          </a:p>
        </p:txBody>
      </p:sp>
      <p:sp>
        <p:nvSpPr>
          <p:cNvPr id="5" name="Espace réservé du contenu 4"/>
          <p:cNvSpPr>
            <a:spLocks noGrp="1"/>
          </p:cNvSpPr>
          <p:nvPr>
            <p:ph sz="half" idx="2"/>
          </p:nvPr>
        </p:nvSpPr>
        <p:spPr>
          <a:xfrm>
            <a:off x="675745" y="2737245"/>
            <a:ext cx="4185623" cy="1889619"/>
          </a:xfrm>
        </p:spPr>
        <p:txBody>
          <a:bodyPr/>
          <a:lstStyle/>
          <a:p>
            <a:pPr marL="0" indent="0">
              <a:buNone/>
            </a:pPr>
            <a:r>
              <a:rPr lang="fr-FR" dirty="0"/>
              <a:t>Le </a:t>
            </a:r>
            <a:r>
              <a:rPr lang="fr-FR" i="1" dirty="0"/>
              <a:t>curateur</a:t>
            </a:r>
            <a:r>
              <a:rPr lang="fr-FR" dirty="0"/>
              <a:t> élabore un DIPM « </a:t>
            </a:r>
            <a:r>
              <a:rPr lang="fr-FR" dirty="0">
                <a:solidFill>
                  <a:srgbClr val="00B050"/>
                </a:solidFill>
              </a:rPr>
              <a:t>Document Individuel de Protection des Majeurs</a:t>
            </a:r>
            <a:r>
              <a:rPr lang="fr-FR" dirty="0"/>
              <a:t> » qui comprend :</a:t>
            </a:r>
          </a:p>
          <a:p>
            <a:pPr marL="0" indent="0">
              <a:buNone/>
            </a:pPr>
            <a:r>
              <a:rPr lang="fr-FR" dirty="0">
                <a:latin typeface="Arial" panose="020B0604020202020204" pitchFamily="34" charset="0"/>
                <a:cs typeface="Arial" panose="020B0604020202020204" pitchFamily="34" charset="0"/>
              </a:rPr>
              <a:t>►les attentes de la personne</a:t>
            </a:r>
          </a:p>
          <a:p>
            <a:pPr marL="0" indent="0">
              <a:buNone/>
            </a:pPr>
            <a:r>
              <a:rPr lang="fr-FR" dirty="0">
                <a:latin typeface="Arial" panose="020B0604020202020204" pitchFamily="34" charset="0"/>
                <a:cs typeface="Arial" panose="020B0604020202020204" pitchFamily="34" charset="0"/>
              </a:rPr>
              <a:t>►les pistes de travail avec le MP</a:t>
            </a:r>
            <a:endParaRPr lang="fr-FR" dirty="0"/>
          </a:p>
        </p:txBody>
      </p:sp>
      <p:sp>
        <p:nvSpPr>
          <p:cNvPr id="6" name="Espace réservé du texte 5"/>
          <p:cNvSpPr>
            <a:spLocks noGrp="1"/>
          </p:cNvSpPr>
          <p:nvPr>
            <p:ph type="body" sz="quarter" idx="3"/>
          </p:nvPr>
        </p:nvSpPr>
        <p:spPr/>
        <p:txBody>
          <a:bodyPr/>
          <a:lstStyle/>
          <a:p>
            <a:r>
              <a:rPr lang="fr-FR" dirty="0"/>
              <a:t>Code Civil – art. 472</a:t>
            </a:r>
          </a:p>
        </p:txBody>
      </p:sp>
      <p:sp>
        <p:nvSpPr>
          <p:cNvPr id="7" name="Espace réservé du contenu 6"/>
          <p:cNvSpPr>
            <a:spLocks noGrp="1"/>
          </p:cNvSpPr>
          <p:nvPr>
            <p:ph sz="quarter" idx="4"/>
          </p:nvPr>
        </p:nvSpPr>
        <p:spPr>
          <a:xfrm>
            <a:off x="4974085" y="2737245"/>
            <a:ext cx="4185617" cy="1889619"/>
          </a:xfrm>
        </p:spPr>
        <p:txBody>
          <a:bodyPr/>
          <a:lstStyle/>
          <a:p>
            <a:pPr marL="0" indent="0">
              <a:buNone/>
            </a:pPr>
            <a:r>
              <a:rPr lang="fr-FR" dirty="0"/>
              <a:t>Le </a:t>
            </a:r>
            <a:r>
              <a:rPr lang="fr-FR" i="1" dirty="0"/>
              <a:t>curateur</a:t>
            </a:r>
            <a:r>
              <a:rPr lang="fr-FR" dirty="0"/>
              <a:t> assiste et conseille le MP et l’aide à :</a:t>
            </a:r>
          </a:p>
          <a:p>
            <a:pPr marL="0" indent="0">
              <a:buNone/>
            </a:pPr>
            <a:r>
              <a:rPr lang="fr-FR" dirty="0">
                <a:latin typeface="Arial" panose="020B0604020202020204" pitchFamily="34" charset="0"/>
                <a:cs typeface="Arial" panose="020B0604020202020204" pitchFamily="34" charset="0"/>
              </a:rPr>
              <a:t>►établir un budget prévisionnel</a:t>
            </a:r>
          </a:p>
          <a:p>
            <a:pPr marL="0" indent="0">
              <a:buNone/>
            </a:pPr>
            <a:r>
              <a:rPr lang="fr-FR" dirty="0">
                <a:latin typeface="Arial" panose="020B0604020202020204" pitchFamily="34" charset="0"/>
                <a:cs typeface="Arial" panose="020B0604020202020204" pitchFamily="34" charset="0"/>
              </a:rPr>
              <a:t>►respecter ses obligations</a:t>
            </a:r>
          </a:p>
          <a:p>
            <a:pPr marL="0" indent="0">
              <a:buNone/>
            </a:pPr>
            <a:r>
              <a:rPr lang="fr-FR" dirty="0">
                <a:latin typeface="Arial" panose="020B0604020202020204" pitchFamily="34" charset="0"/>
                <a:cs typeface="Arial" panose="020B0604020202020204" pitchFamily="34" charset="0"/>
              </a:rPr>
              <a:t>►…</a:t>
            </a:r>
            <a:endParaRPr lang="fr-FR" dirty="0"/>
          </a:p>
        </p:txBody>
      </p:sp>
      <p:pic>
        <p:nvPicPr>
          <p:cNvPr id="3"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171926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9284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4325" y="1258956"/>
            <a:ext cx="8877484" cy="5022573"/>
          </a:xfrm>
        </p:spPr>
        <p:txBody>
          <a:bodyPr>
            <a:normAutofit/>
          </a:bodyPr>
          <a:lstStyle/>
          <a:p>
            <a:r>
              <a:rPr lang="fr-FR" sz="1800" b="1" dirty="0">
                <a:solidFill>
                  <a:schemeClr val="tx1"/>
                </a:solidFill>
                <a:latin typeface="+mn-lt"/>
              </a:rPr>
              <a:t>LOGEMENT (</a:t>
            </a:r>
            <a:r>
              <a:rPr lang="fr-FR" sz="1800" dirty="0">
                <a:solidFill>
                  <a:schemeClr val="tx1"/>
                </a:solidFill>
                <a:latin typeface="+mn-lt"/>
              </a:rPr>
              <a:t>art. 459-2 du CC : le MP choisit le lieu de sa résidence. Il entretient librement des relations personnelles avec tout tiers, parent ou non. Il a le droit d’être visité et, le cas échéant, d’être hébergé par ceux-ci.</a:t>
            </a:r>
            <a:br>
              <a:rPr lang="fr-FR" sz="1800" dirty="0">
                <a:solidFill>
                  <a:schemeClr val="tx1"/>
                </a:solidFill>
                <a:latin typeface="+mn-lt"/>
              </a:rPr>
            </a:br>
            <a:br>
              <a:rPr lang="fr-FR" sz="1800" dirty="0">
                <a:solidFill>
                  <a:schemeClr val="tx1"/>
                </a:solidFill>
                <a:latin typeface="+mn-lt"/>
              </a:rPr>
            </a:br>
            <a:r>
              <a:rPr lang="fr-FR" sz="1800" dirty="0">
                <a:solidFill>
                  <a:schemeClr val="tx1"/>
                </a:solidFill>
                <a:latin typeface="+mn-lt"/>
              </a:rPr>
              <a:t>Code civil : articles 472, 426 et 427</a:t>
            </a:r>
            <a:br>
              <a:rPr lang="fr-FR" sz="1800" dirty="0">
                <a:solidFill>
                  <a:schemeClr val="tx1"/>
                </a:solidFill>
                <a:latin typeface="+mn-lt"/>
              </a:rPr>
            </a:br>
            <a:br>
              <a:rPr lang="fr-FR" sz="1800" dirty="0">
                <a:solidFill>
                  <a:schemeClr val="tx1"/>
                </a:solidFill>
                <a:latin typeface="+mn-lt"/>
              </a:rPr>
            </a:br>
            <a:r>
              <a:rPr lang="fr-FR" sz="1800" dirty="0">
                <a:solidFill>
                  <a:schemeClr val="tx1"/>
                </a:solidFill>
                <a:latin typeface="Arial" panose="020B0604020202020204" pitchFamily="34" charset="0"/>
                <a:cs typeface="Arial" panose="020B0604020202020204" pitchFamily="34" charset="0"/>
              </a:rPr>
              <a:t>►</a:t>
            </a:r>
            <a:r>
              <a:rPr lang="fr-FR" sz="1800" b="1" dirty="0">
                <a:solidFill>
                  <a:schemeClr val="tx1"/>
                </a:solidFill>
                <a:latin typeface="Arial" panose="020B0604020202020204" pitchFamily="34" charset="0"/>
                <a:cs typeface="Arial" panose="020B0604020202020204" pitchFamily="34" charset="0"/>
              </a:rPr>
              <a:t>Loyer</a:t>
            </a:r>
            <a:r>
              <a:rPr lang="fr-FR" sz="1800" dirty="0">
                <a:solidFill>
                  <a:schemeClr val="tx1"/>
                </a:solidFill>
                <a:latin typeface="Arial" panose="020B0604020202020204" pitchFamily="34" charset="0"/>
                <a:cs typeface="Arial" panose="020B0604020202020204" pitchFamily="34" charset="0"/>
              </a:rPr>
              <a:t> : le </a:t>
            </a:r>
            <a:r>
              <a:rPr lang="fr-FR" sz="1800" i="1" dirty="0">
                <a:solidFill>
                  <a:schemeClr val="tx1"/>
                </a:solidFill>
                <a:latin typeface="Arial" panose="020B0604020202020204" pitchFamily="34" charset="0"/>
                <a:cs typeface="Arial" panose="020B0604020202020204" pitchFamily="34" charset="0"/>
              </a:rPr>
              <a:t>curateur</a:t>
            </a:r>
            <a:r>
              <a:rPr lang="fr-FR" sz="1800" dirty="0">
                <a:solidFill>
                  <a:schemeClr val="tx1"/>
                </a:solidFill>
                <a:latin typeface="Arial" panose="020B0604020202020204" pitchFamily="34" charset="0"/>
                <a:cs typeface="Arial" panose="020B0604020202020204" pitchFamily="34" charset="0"/>
              </a:rPr>
              <a:t> se charge de payer le loyer en curatelle renforcée. En curatelle simple, c’est le MP qui s’en occupe.</a:t>
            </a:r>
            <a:br>
              <a:rPr lang="fr-FR" sz="1800" dirty="0">
                <a:solidFill>
                  <a:schemeClr val="tx1"/>
                </a:solidFill>
                <a:latin typeface="Arial" panose="020B0604020202020204" pitchFamily="34" charset="0"/>
                <a:cs typeface="Arial" panose="020B0604020202020204" pitchFamily="34" charset="0"/>
              </a:rPr>
            </a:br>
            <a:br>
              <a:rPr lang="fr-FR" sz="1800" dirty="0">
                <a:solidFill>
                  <a:schemeClr val="tx1"/>
                </a:solidFill>
                <a:latin typeface="Arial" panose="020B0604020202020204" pitchFamily="34" charset="0"/>
                <a:cs typeface="Arial" panose="020B0604020202020204" pitchFamily="34" charset="0"/>
              </a:rPr>
            </a:br>
            <a:r>
              <a:rPr lang="fr-FR" sz="1800" dirty="0">
                <a:solidFill>
                  <a:schemeClr val="tx1"/>
                </a:solidFill>
                <a:latin typeface="Arial" panose="020B0604020202020204" pitchFamily="34" charset="0"/>
                <a:cs typeface="Arial" panose="020B0604020202020204" pitchFamily="34" charset="0"/>
              </a:rPr>
              <a:t>►</a:t>
            </a:r>
            <a:r>
              <a:rPr lang="fr-FR" sz="1800" b="1" dirty="0">
                <a:solidFill>
                  <a:schemeClr val="tx1"/>
                </a:solidFill>
                <a:latin typeface="Arial" panose="020B0604020202020204" pitchFamily="34" charset="0"/>
                <a:cs typeface="Arial" panose="020B0604020202020204" pitchFamily="34" charset="0"/>
              </a:rPr>
              <a:t>Assurance</a:t>
            </a:r>
            <a:r>
              <a:rPr lang="fr-FR" sz="1800" dirty="0">
                <a:solidFill>
                  <a:schemeClr val="tx1"/>
                </a:solidFill>
                <a:latin typeface="Arial" panose="020B0604020202020204" pitchFamily="34" charset="0"/>
                <a:cs typeface="Arial" panose="020B0604020202020204" pitchFamily="34" charset="0"/>
              </a:rPr>
              <a:t> : le MP souscrit le contrat et le </a:t>
            </a:r>
            <a:r>
              <a:rPr lang="fr-FR" sz="1800" i="1" dirty="0">
                <a:solidFill>
                  <a:schemeClr val="tx1"/>
                </a:solidFill>
                <a:latin typeface="Arial" panose="020B0604020202020204" pitchFamily="34" charset="0"/>
                <a:cs typeface="Arial" panose="020B0604020202020204" pitchFamily="34" charset="0"/>
              </a:rPr>
              <a:t>curateur</a:t>
            </a:r>
            <a:r>
              <a:rPr lang="fr-FR" sz="1800" dirty="0">
                <a:solidFill>
                  <a:schemeClr val="tx1"/>
                </a:solidFill>
                <a:latin typeface="Arial" panose="020B0604020202020204" pitchFamily="34" charset="0"/>
                <a:cs typeface="Arial" panose="020B0604020202020204" pitchFamily="34" charset="0"/>
              </a:rPr>
              <a:t> contrôle que cela est fait.</a:t>
            </a:r>
            <a:br>
              <a:rPr lang="fr-FR" sz="1800" dirty="0">
                <a:solidFill>
                  <a:schemeClr val="tx1"/>
                </a:solidFill>
                <a:latin typeface="Arial" panose="020B0604020202020204" pitchFamily="34" charset="0"/>
                <a:cs typeface="Arial" panose="020B0604020202020204" pitchFamily="34" charset="0"/>
              </a:rPr>
            </a:br>
            <a:br>
              <a:rPr lang="fr-FR" sz="1800" dirty="0">
                <a:solidFill>
                  <a:schemeClr val="tx1"/>
                </a:solidFill>
                <a:latin typeface="Arial" panose="020B0604020202020204" pitchFamily="34" charset="0"/>
                <a:cs typeface="Arial" panose="020B0604020202020204" pitchFamily="34" charset="0"/>
              </a:rPr>
            </a:br>
            <a:r>
              <a:rPr lang="fr-FR" sz="1800" dirty="0">
                <a:solidFill>
                  <a:schemeClr val="tx1"/>
                </a:solidFill>
                <a:latin typeface="Arial" panose="020B0604020202020204" pitchFamily="34" charset="0"/>
                <a:cs typeface="Arial" panose="020B0604020202020204" pitchFamily="34" charset="0"/>
              </a:rPr>
              <a:t>►</a:t>
            </a:r>
            <a:r>
              <a:rPr lang="fr-FR" sz="1800" b="1" dirty="0">
                <a:solidFill>
                  <a:schemeClr val="tx1"/>
                </a:solidFill>
                <a:latin typeface="Arial" panose="020B0604020202020204" pitchFamily="34" charset="0"/>
                <a:cs typeface="Arial" panose="020B0604020202020204" pitchFamily="34" charset="0"/>
              </a:rPr>
              <a:t>Etat des lieux et bail </a:t>
            </a:r>
            <a:r>
              <a:rPr lang="fr-FR" sz="1800" dirty="0">
                <a:solidFill>
                  <a:schemeClr val="tx1"/>
                </a:solidFill>
                <a:latin typeface="Arial" panose="020B0604020202020204" pitchFamily="34" charset="0"/>
                <a:cs typeface="Arial" panose="020B0604020202020204" pitchFamily="34" charset="0"/>
              </a:rPr>
              <a:t>: le MP peut résilier son bail avec l’accord du Juge.</a:t>
            </a:r>
            <a:br>
              <a:rPr lang="fr-FR" sz="1800" dirty="0">
                <a:solidFill>
                  <a:schemeClr val="tx1"/>
                </a:solidFill>
                <a:latin typeface="Arial" panose="020B0604020202020204" pitchFamily="34" charset="0"/>
                <a:cs typeface="Arial" panose="020B0604020202020204" pitchFamily="34" charset="0"/>
              </a:rPr>
            </a:br>
            <a:br>
              <a:rPr lang="fr-FR" sz="1800" dirty="0">
                <a:solidFill>
                  <a:schemeClr val="tx1"/>
                </a:solidFill>
                <a:latin typeface="Arial" panose="020B0604020202020204" pitchFamily="34" charset="0"/>
                <a:cs typeface="Arial" panose="020B0604020202020204" pitchFamily="34" charset="0"/>
              </a:rPr>
            </a:br>
            <a:r>
              <a:rPr lang="fr-FR" sz="1800" dirty="0">
                <a:solidFill>
                  <a:schemeClr val="tx1"/>
                </a:solidFill>
                <a:latin typeface="Arial" panose="020B0604020202020204" pitchFamily="34" charset="0"/>
                <a:cs typeface="Arial" panose="020B0604020202020204" pitchFamily="34" charset="0"/>
              </a:rPr>
              <a:t>►</a:t>
            </a:r>
            <a:r>
              <a:rPr lang="fr-FR" sz="1800" b="1" dirty="0">
                <a:solidFill>
                  <a:schemeClr val="tx1"/>
                </a:solidFill>
                <a:latin typeface="Arial" panose="020B0604020202020204" pitchFamily="34" charset="0"/>
                <a:cs typeface="Arial" panose="020B0604020202020204" pitchFamily="34" charset="0"/>
              </a:rPr>
              <a:t>Achat/vente et emprunt bancaire </a:t>
            </a:r>
            <a:r>
              <a:rPr lang="fr-FR" sz="1800" dirty="0">
                <a:solidFill>
                  <a:schemeClr val="tx1"/>
                </a:solidFill>
                <a:latin typeface="Arial" panose="020B0604020202020204" pitchFamily="34" charset="0"/>
                <a:cs typeface="Arial" panose="020B0604020202020204" pitchFamily="34" charset="0"/>
              </a:rPr>
              <a:t>: le MP peut vendre son logement avec l’accord du juge. Il peut acheter un bien et faire un emprunt mais la </a:t>
            </a:r>
            <a:r>
              <a:rPr lang="fr-FR" sz="1800" dirty="0" err="1">
                <a:solidFill>
                  <a:schemeClr val="tx1"/>
                </a:solidFill>
                <a:latin typeface="Arial" panose="020B0604020202020204" pitchFamily="34" charset="0"/>
                <a:cs typeface="Arial" panose="020B0604020202020204" pitchFamily="34" charset="0"/>
              </a:rPr>
              <a:t>co</a:t>
            </a:r>
            <a:r>
              <a:rPr lang="fr-FR" sz="1800" dirty="0">
                <a:solidFill>
                  <a:schemeClr val="tx1"/>
                </a:solidFill>
                <a:latin typeface="Arial" panose="020B0604020202020204" pitchFamily="34" charset="0"/>
                <a:cs typeface="Arial" panose="020B0604020202020204" pitchFamily="34" charset="0"/>
              </a:rPr>
              <a:t>-signature du </a:t>
            </a:r>
            <a:r>
              <a:rPr lang="fr-FR" sz="1800" i="1" dirty="0">
                <a:solidFill>
                  <a:schemeClr val="tx1"/>
                </a:solidFill>
                <a:latin typeface="Arial" panose="020B0604020202020204" pitchFamily="34" charset="0"/>
                <a:cs typeface="Arial" panose="020B0604020202020204" pitchFamily="34" charset="0"/>
              </a:rPr>
              <a:t>curateur </a:t>
            </a:r>
            <a:r>
              <a:rPr lang="fr-FR" sz="1800" dirty="0">
                <a:solidFill>
                  <a:schemeClr val="tx1"/>
                </a:solidFill>
                <a:latin typeface="Arial" panose="020B0604020202020204" pitchFamily="34" charset="0"/>
                <a:cs typeface="Arial" panose="020B0604020202020204" pitchFamily="34" charset="0"/>
              </a:rPr>
              <a:t>est nécessaire.</a:t>
            </a:r>
            <a:endParaRPr lang="fr-FR" sz="1800" b="1" dirty="0">
              <a:solidFill>
                <a:schemeClr val="tx1"/>
              </a:solidFill>
              <a:latin typeface="+mn-lt"/>
            </a:endParaRPr>
          </a:p>
        </p:txBody>
      </p:sp>
      <p:pic>
        <p:nvPicPr>
          <p:cNvPr id="3"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171926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9973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4325" y="1258956"/>
            <a:ext cx="8877484" cy="5022573"/>
          </a:xfrm>
        </p:spPr>
        <p:txBody>
          <a:bodyPr>
            <a:normAutofit/>
          </a:bodyPr>
          <a:lstStyle/>
          <a:p>
            <a:r>
              <a:rPr lang="fr-FR" sz="1800" b="1" dirty="0">
                <a:solidFill>
                  <a:schemeClr val="tx1"/>
                </a:solidFill>
                <a:latin typeface="+mn-lt"/>
              </a:rPr>
              <a:t>SANTE (</a:t>
            </a:r>
            <a:r>
              <a:rPr lang="fr-FR" sz="1800" dirty="0">
                <a:solidFill>
                  <a:schemeClr val="tx1"/>
                </a:solidFill>
                <a:latin typeface="+mn-lt"/>
              </a:rPr>
              <a:t>Code de la Santé Publique, Code de la Sécurité Sociale)</a:t>
            </a:r>
            <a:br>
              <a:rPr lang="fr-FR" sz="1800" b="1" dirty="0">
                <a:solidFill>
                  <a:schemeClr val="tx1"/>
                </a:solidFill>
                <a:latin typeface="+mn-lt"/>
              </a:rPr>
            </a:br>
            <a:br>
              <a:rPr lang="fr-FR" sz="1800" b="1" dirty="0">
                <a:solidFill>
                  <a:schemeClr val="tx1"/>
                </a:solidFill>
                <a:latin typeface="+mn-lt"/>
              </a:rPr>
            </a:br>
            <a:r>
              <a:rPr lang="fr-FR" sz="1800" dirty="0">
                <a:solidFill>
                  <a:schemeClr val="tx1"/>
                </a:solidFill>
                <a:latin typeface="+mn-lt"/>
              </a:rPr>
              <a:t>A la demande du MP, le </a:t>
            </a:r>
            <a:r>
              <a:rPr lang="fr-FR" sz="1800" i="1" dirty="0">
                <a:solidFill>
                  <a:schemeClr val="tx1"/>
                </a:solidFill>
                <a:latin typeface="+mn-lt"/>
              </a:rPr>
              <a:t>curateur</a:t>
            </a:r>
            <a:r>
              <a:rPr lang="fr-FR" sz="1800" dirty="0">
                <a:solidFill>
                  <a:schemeClr val="tx1"/>
                </a:solidFill>
                <a:latin typeface="+mn-lt"/>
              </a:rPr>
              <a:t> peut informer et conseiller.</a:t>
            </a:r>
            <a:br>
              <a:rPr lang="fr-FR" sz="1800" dirty="0">
                <a:solidFill>
                  <a:schemeClr val="tx1"/>
                </a:solidFill>
                <a:latin typeface="+mn-lt"/>
              </a:rPr>
            </a:br>
            <a:br>
              <a:rPr lang="fr-FR" sz="1800" dirty="0">
                <a:solidFill>
                  <a:schemeClr val="tx1"/>
                </a:solidFill>
                <a:latin typeface="+mn-lt"/>
              </a:rPr>
            </a:br>
            <a:r>
              <a:rPr lang="fr-FR" sz="1800" dirty="0">
                <a:solidFill>
                  <a:schemeClr val="tx1"/>
                </a:solidFill>
                <a:latin typeface="+mn-lt"/>
                <a:cs typeface="Arial" panose="020B0604020202020204" pitchFamily="34" charset="0"/>
              </a:rPr>
              <a:t>►</a:t>
            </a:r>
            <a:r>
              <a:rPr lang="fr-FR" sz="1800" b="1" dirty="0">
                <a:solidFill>
                  <a:schemeClr val="tx1"/>
                </a:solidFill>
                <a:latin typeface="+mn-lt"/>
                <a:cs typeface="Arial" panose="020B0604020202020204" pitchFamily="34" charset="0"/>
              </a:rPr>
              <a:t>Accès aux informations médicales </a:t>
            </a:r>
            <a:r>
              <a:rPr lang="fr-FR" sz="1800" dirty="0">
                <a:solidFill>
                  <a:schemeClr val="tx1"/>
                </a:solidFill>
                <a:latin typeface="+mn-lt"/>
                <a:cs typeface="Arial" panose="020B0604020202020204" pitchFamily="34" charset="0"/>
              </a:rPr>
              <a:t>: le MP reçoit lui-même l’information et consent seul aux actes médicaux. Le </a:t>
            </a:r>
            <a:r>
              <a:rPr lang="fr-FR" sz="1800" i="1" dirty="0">
                <a:solidFill>
                  <a:schemeClr val="tx1"/>
                </a:solidFill>
                <a:latin typeface="+mn-lt"/>
                <a:cs typeface="Arial" panose="020B0604020202020204" pitchFamily="34" charset="0"/>
              </a:rPr>
              <a:t>curateur</a:t>
            </a:r>
            <a:r>
              <a:rPr lang="fr-FR" sz="1800" dirty="0">
                <a:solidFill>
                  <a:schemeClr val="tx1"/>
                </a:solidFill>
                <a:latin typeface="+mn-lt"/>
                <a:cs typeface="Arial" panose="020B0604020202020204" pitchFamily="34" charset="0"/>
              </a:rPr>
              <a:t> n’a pas à intervenir mais peut le conseiller.</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a:t>
            </a:r>
            <a:r>
              <a:rPr lang="fr-FR" sz="1800" b="1" dirty="0">
                <a:solidFill>
                  <a:schemeClr val="tx1"/>
                </a:solidFill>
                <a:latin typeface="+mn-lt"/>
                <a:cs typeface="Arial" panose="020B0604020202020204" pitchFamily="34" charset="0"/>
              </a:rPr>
              <a:t>Consultation du dossier médical </a:t>
            </a:r>
            <a:r>
              <a:rPr lang="fr-FR" sz="1800" dirty="0">
                <a:solidFill>
                  <a:schemeClr val="tx1"/>
                </a:solidFill>
                <a:latin typeface="+mn-lt"/>
                <a:cs typeface="Arial" panose="020B0604020202020204" pitchFamily="34" charset="0"/>
              </a:rPr>
              <a:t>: le MP accède à son dossier. Si la mesure prévoit une assistance aux décisions personnelles (rare), le </a:t>
            </a:r>
            <a:r>
              <a:rPr lang="fr-FR" sz="1800" i="1" dirty="0">
                <a:solidFill>
                  <a:schemeClr val="tx1"/>
                </a:solidFill>
                <a:latin typeface="+mn-lt"/>
                <a:cs typeface="Arial" panose="020B0604020202020204" pitchFamily="34" charset="0"/>
              </a:rPr>
              <a:t>curateur</a:t>
            </a:r>
            <a:r>
              <a:rPr lang="fr-FR" sz="1800" dirty="0">
                <a:solidFill>
                  <a:schemeClr val="tx1"/>
                </a:solidFill>
                <a:latin typeface="+mn-lt"/>
                <a:cs typeface="Arial" panose="020B0604020202020204" pitchFamily="34" charset="0"/>
              </a:rPr>
              <a:t> doit </a:t>
            </a:r>
            <a:r>
              <a:rPr lang="fr-FR" sz="1800" dirty="0" err="1">
                <a:solidFill>
                  <a:schemeClr val="tx1"/>
                </a:solidFill>
                <a:latin typeface="+mn-lt"/>
                <a:cs typeface="Arial" panose="020B0604020202020204" pitchFamily="34" charset="0"/>
              </a:rPr>
              <a:t>co-signer</a:t>
            </a:r>
            <a:r>
              <a:rPr lang="fr-FR" sz="1800" dirty="0">
                <a:solidFill>
                  <a:schemeClr val="tx1"/>
                </a:solidFill>
                <a:latin typeface="+mn-lt"/>
                <a:cs typeface="Arial" panose="020B0604020202020204" pitchFamily="34" charset="0"/>
              </a:rPr>
              <a:t> la demande d’accès du MP.</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a:t>
            </a:r>
            <a:r>
              <a:rPr lang="fr-FR" sz="1800" b="1" dirty="0">
                <a:solidFill>
                  <a:schemeClr val="tx1"/>
                </a:solidFill>
                <a:latin typeface="+mn-lt"/>
                <a:cs typeface="Arial" panose="020B0604020202020204" pitchFamily="34" charset="0"/>
              </a:rPr>
              <a:t>Intervention médicale </a:t>
            </a:r>
            <a:r>
              <a:rPr lang="fr-FR" sz="1800" dirty="0">
                <a:solidFill>
                  <a:schemeClr val="tx1"/>
                </a:solidFill>
                <a:latin typeface="+mn-lt"/>
                <a:cs typeface="Arial" panose="020B0604020202020204" pitchFamily="34" charset="0"/>
              </a:rPr>
              <a:t>: le MP prend seul les décisions relatives à sa personne.</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a:t>
            </a:r>
            <a:r>
              <a:rPr lang="fr-FR" sz="1800" b="1" dirty="0">
                <a:solidFill>
                  <a:schemeClr val="tx1"/>
                </a:solidFill>
                <a:latin typeface="+mn-lt"/>
                <a:cs typeface="Arial" panose="020B0604020202020204" pitchFamily="34" charset="0"/>
              </a:rPr>
              <a:t>Choix d’une personne de confiance </a:t>
            </a:r>
            <a:r>
              <a:rPr lang="fr-FR" sz="1800" dirty="0">
                <a:solidFill>
                  <a:schemeClr val="tx1"/>
                </a:solidFill>
                <a:latin typeface="+mn-lt"/>
                <a:cs typeface="Arial" panose="020B0604020202020204" pitchFamily="34" charset="0"/>
              </a:rPr>
              <a:t>: c’est le MP qui la désigne. Le </a:t>
            </a:r>
            <a:r>
              <a:rPr lang="fr-FR" sz="1800" i="1" dirty="0">
                <a:solidFill>
                  <a:schemeClr val="tx1"/>
                </a:solidFill>
                <a:latin typeface="+mn-lt"/>
                <a:cs typeface="Arial" panose="020B0604020202020204" pitchFamily="34" charset="0"/>
              </a:rPr>
              <a:t>curateur</a:t>
            </a:r>
            <a:r>
              <a:rPr lang="fr-FR" sz="1800" dirty="0">
                <a:solidFill>
                  <a:schemeClr val="tx1"/>
                </a:solidFill>
                <a:latin typeface="+mn-lt"/>
                <a:cs typeface="Arial" panose="020B0604020202020204" pitchFamily="34" charset="0"/>
              </a:rPr>
              <a:t> ne peut pas être cette personne (sauf en cas de mesure familiale).</a:t>
            </a:r>
            <a:endParaRPr lang="fr-FR" sz="1800" b="1" dirty="0">
              <a:solidFill>
                <a:schemeClr val="tx1"/>
              </a:solidFill>
              <a:latin typeface="+mn-lt"/>
            </a:endParaRPr>
          </a:p>
        </p:txBody>
      </p:sp>
      <p:pic>
        <p:nvPicPr>
          <p:cNvPr id="3"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171926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8185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4325" y="1258956"/>
            <a:ext cx="8877484" cy="5022573"/>
          </a:xfrm>
        </p:spPr>
        <p:txBody>
          <a:bodyPr>
            <a:normAutofit fontScale="90000"/>
          </a:bodyPr>
          <a:lstStyle/>
          <a:p>
            <a:r>
              <a:rPr lang="fr-FR" sz="1800" b="1" dirty="0">
                <a:solidFill>
                  <a:schemeClr val="tx1"/>
                </a:solidFill>
                <a:latin typeface="+mn-lt"/>
              </a:rPr>
              <a:t>VIE PROFESSIONNELLE (</a:t>
            </a:r>
            <a:r>
              <a:rPr lang="fr-FR" sz="1800" dirty="0">
                <a:solidFill>
                  <a:schemeClr val="tx1"/>
                </a:solidFill>
                <a:latin typeface="+mn-lt"/>
              </a:rPr>
              <a:t>articles 467 et 472)</a:t>
            </a:r>
            <a:br>
              <a:rPr lang="fr-FR" sz="1800" dirty="0">
                <a:solidFill>
                  <a:schemeClr val="tx1"/>
                </a:solidFill>
                <a:latin typeface="+mn-lt"/>
              </a:rPr>
            </a:br>
            <a:br>
              <a:rPr lang="fr-FR" sz="1800" dirty="0">
                <a:solidFill>
                  <a:schemeClr val="tx1"/>
                </a:solidFill>
                <a:latin typeface="+mn-lt"/>
              </a:rPr>
            </a:br>
            <a:r>
              <a:rPr lang="fr-FR" sz="1800" dirty="0">
                <a:solidFill>
                  <a:schemeClr val="tx1"/>
                </a:solidFill>
                <a:latin typeface="+mn-lt"/>
                <a:cs typeface="Arial" panose="020B0604020202020204" pitchFamily="34" charset="0"/>
              </a:rPr>
              <a:t>►</a:t>
            </a:r>
            <a:r>
              <a:rPr lang="fr-FR" sz="1800" i="1" dirty="0">
                <a:solidFill>
                  <a:schemeClr val="tx1"/>
                </a:solidFill>
                <a:latin typeface="+mn-lt"/>
                <a:cs typeface="Arial" panose="020B0604020202020204" pitchFamily="34" charset="0"/>
              </a:rPr>
              <a:t>PERSONNE PROTEGEE SALARIEE</a:t>
            </a: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 </a:t>
            </a:r>
            <a:r>
              <a:rPr lang="fr-FR" sz="1800" b="1" dirty="0">
                <a:solidFill>
                  <a:schemeClr val="tx1"/>
                </a:solidFill>
                <a:latin typeface="+mn-lt"/>
                <a:cs typeface="Arial" panose="020B0604020202020204" pitchFamily="34" charset="0"/>
              </a:rPr>
              <a:t>Recherche d’emploi </a:t>
            </a:r>
            <a:r>
              <a:rPr lang="fr-FR" sz="1800" dirty="0">
                <a:solidFill>
                  <a:schemeClr val="tx1"/>
                </a:solidFill>
                <a:latin typeface="+mn-lt"/>
                <a:cs typeface="Arial" panose="020B0604020202020204" pitchFamily="34" charset="0"/>
              </a:rPr>
              <a:t>: le MP effectue ses recherches, procède à l’actualisation de sa situation auprès de Pôle Emploi.</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 </a:t>
            </a:r>
            <a:r>
              <a:rPr lang="fr-FR" sz="1800" b="1" dirty="0">
                <a:solidFill>
                  <a:schemeClr val="tx1"/>
                </a:solidFill>
                <a:latin typeface="+mn-lt"/>
                <a:cs typeface="Arial" panose="020B0604020202020204" pitchFamily="34" charset="0"/>
              </a:rPr>
              <a:t>Contrat de travail </a:t>
            </a:r>
            <a:r>
              <a:rPr lang="fr-FR" sz="1800" dirty="0">
                <a:solidFill>
                  <a:schemeClr val="tx1"/>
                </a:solidFill>
                <a:latin typeface="+mn-lt"/>
                <a:cs typeface="Arial" panose="020B0604020202020204" pitchFamily="34" charset="0"/>
              </a:rPr>
              <a:t>: le MP signe son contrat, reçoit ses fiches de paie.</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 </a:t>
            </a:r>
            <a:r>
              <a:rPr lang="fr-FR" sz="1800" b="1" dirty="0">
                <a:solidFill>
                  <a:schemeClr val="tx1"/>
                </a:solidFill>
                <a:latin typeface="+mn-lt"/>
                <a:cs typeface="Arial" panose="020B0604020202020204" pitchFamily="34" charset="0"/>
              </a:rPr>
              <a:t>Contentieux avec l’employeur, rupture de contrat </a:t>
            </a:r>
            <a:r>
              <a:rPr lang="fr-FR" sz="1800" dirty="0">
                <a:solidFill>
                  <a:schemeClr val="tx1"/>
                </a:solidFill>
                <a:latin typeface="+mn-lt"/>
                <a:cs typeface="Arial" panose="020B0604020202020204" pitchFamily="34" charset="0"/>
              </a:rPr>
              <a:t>: le MP effectue ses démarches et le curateur veille à ce qu’il bénéficie bien de l’aide et du conseil dont il a besoin pour défendre ses intérêts.</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a:t>
            </a:r>
            <a:r>
              <a:rPr lang="fr-FR" sz="1800" i="1" dirty="0">
                <a:solidFill>
                  <a:schemeClr val="tx1"/>
                </a:solidFill>
                <a:latin typeface="+mn-lt"/>
                <a:cs typeface="Arial" panose="020B0604020202020204" pitchFamily="34" charset="0"/>
              </a:rPr>
              <a:t>PERSONNE PROTEGEE EMPLOYEUR</a:t>
            </a: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 </a:t>
            </a:r>
            <a:r>
              <a:rPr lang="fr-FR" sz="1800" b="1" dirty="0">
                <a:solidFill>
                  <a:schemeClr val="tx1"/>
                </a:solidFill>
                <a:latin typeface="+mn-lt"/>
                <a:cs typeface="Arial" panose="020B0604020202020204" pitchFamily="34" charset="0"/>
              </a:rPr>
              <a:t>Contrat de travail </a:t>
            </a:r>
            <a:r>
              <a:rPr lang="fr-FR" sz="1800" dirty="0">
                <a:solidFill>
                  <a:schemeClr val="tx1"/>
                </a:solidFill>
                <a:latin typeface="+mn-lt"/>
                <a:cs typeface="Arial" panose="020B0604020202020204" pitchFamily="34" charset="0"/>
              </a:rPr>
              <a:t>: le MP signe et rompt les contrats de travail. L’assistance du </a:t>
            </a:r>
            <a:r>
              <a:rPr lang="fr-FR" sz="1800" i="1" dirty="0">
                <a:solidFill>
                  <a:schemeClr val="tx1"/>
                </a:solidFill>
                <a:latin typeface="+mn-lt"/>
                <a:cs typeface="Arial" panose="020B0604020202020204" pitchFamily="34" charset="0"/>
              </a:rPr>
              <a:t>curateur</a:t>
            </a:r>
            <a:r>
              <a:rPr lang="fr-FR" sz="1800" dirty="0">
                <a:solidFill>
                  <a:schemeClr val="tx1"/>
                </a:solidFill>
                <a:latin typeface="+mn-lt"/>
                <a:cs typeface="Arial" panose="020B0604020202020204" pitchFamily="34" charset="0"/>
              </a:rPr>
              <a:t> est toutefois nécessaire car ces actes peuvent avoir un impact sur son patrimoine.</a:t>
            </a: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En curatelle renforcée, c’est le </a:t>
            </a:r>
            <a:r>
              <a:rPr lang="fr-FR" sz="1800" i="1" dirty="0">
                <a:solidFill>
                  <a:schemeClr val="tx1"/>
                </a:solidFill>
                <a:latin typeface="+mn-lt"/>
                <a:cs typeface="Arial" panose="020B0604020202020204" pitchFamily="34" charset="0"/>
              </a:rPr>
              <a:t>curateur</a:t>
            </a:r>
            <a:r>
              <a:rPr lang="fr-FR" sz="1800" dirty="0">
                <a:solidFill>
                  <a:schemeClr val="tx1"/>
                </a:solidFill>
                <a:latin typeface="+mn-lt"/>
                <a:cs typeface="Arial" panose="020B0604020202020204" pitchFamily="34" charset="0"/>
              </a:rPr>
              <a:t> qui gère le paiement des salaires, des charges ainsi que la déclaration à l’URSSAF/CESU.</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endParaRPr lang="fr-FR" sz="1800" b="1" dirty="0">
              <a:solidFill>
                <a:schemeClr val="tx1"/>
              </a:solidFill>
              <a:latin typeface="+mn-lt"/>
            </a:endParaRPr>
          </a:p>
        </p:txBody>
      </p:sp>
      <p:pic>
        <p:nvPicPr>
          <p:cNvPr id="3"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171926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2957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u="sng" dirty="0">
                <a:solidFill>
                  <a:srgbClr val="0070C0"/>
                </a:solidFill>
              </a:rPr>
              <a:t>SOMMAIRE</a:t>
            </a:r>
          </a:p>
        </p:txBody>
      </p:sp>
      <p:sp>
        <p:nvSpPr>
          <p:cNvPr id="3" name="Espace réservé du contenu 2"/>
          <p:cNvSpPr>
            <a:spLocks noGrp="1"/>
          </p:cNvSpPr>
          <p:nvPr>
            <p:ph idx="1"/>
          </p:nvPr>
        </p:nvSpPr>
        <p:spPr>
          <a:xfrm>
            <a:off x="677334" y="1432168"/>
            <a:ext cx="8009466" cy="4588923"/>
          </a:xfrm>
        </p:spPr>
        <p:txBody>
          <a:bodyPr>
            <a:normAutofit fontScale="85000" lnSpcReduction="20000"/>
          </a:bodyPr>
          <a:lstStyle/>
          <a:p>
            <a:r>
              <a:rPr lang="fr-FR" sz="2000" u="sng" dirty="0">
                <a:solidFill>
                  <a:srgbClr val="0070C0"/>
                </a:solidFill>
              </a:rPr>
              <a:t>Première partie: Contenu de l’intervention</a:t>
            </a:r>
          </a:p>
          <a:p>
            <a:pPr lvl="1"/>
            <a:r>
              <a:rPr lang="fr-FR" sz="1800" b="1" dirty="0">
                <a:solidFill>
                  <a:schemeClr val="tx1"/>
                </a:solidFill>
              </a:rPr>
              <a:t>1. Qui peut demander une mesure de protection et comment ?</a:t>
            </a:r>
          </a:p>
          <a:p>
            <a:pPr lvl="1"/>
            <a:r>
              <a:rPr lang="fr-FR" sz="1800" b="1" dirty="0">
                <a:solidFill>
                  <a:schemeClr val="tx1"/>
                </a:solidFill>
              </a:rPr>
              <a:t>2. Les conditions de mise sous protection ?</a:t>
            </a:r>
          </a:p>
          <a:p>
            <a:pPr lvl="1"/>
            <a:r>
              <a:rPr lang="fr-FR" sz="1800" b="1" dirty="0">
                <a:solidFill>
                  <a:schemeClr val="tx1"/>
                </a:solidFill>
              </a:rPr>
              <a:t>3. Qui peut être désigné ?</a:t>
            </a:r>
          </a:p>
          <a:p>
            <a:pPr lvl="1"/>
            <a:r>
              <a:rPr lang="fr-FR" sz="1800" b="1" dirty="0">
                <a:solidFill>
                  <a:schemeClr val="tx1"/>
                </a:solidFill>
              </a:rPr>
              <a:t>4. Les différentes mesures de protection</a:t>
            </a:r>
            <a:endParaRPr lang="fr-FR" b="1" dirty="0">
              <a:solidFill>
                <a:schemeClr val="tx1"/>
              </a:solidFill>
            </a:endParaRPr>
          </a:p>
          <a:p>
            <a:pPr marL="914400" lvl="2" indent="0">
              <a:buNone/>
            </a:pPr>
            <a:r>
              <a:rPr lang="fr-FR" b="1" dirty="0">
                <a:solidFill>
                  <a:schemeClr val="tx1"/>
                </a:solidFill>
                <a:latin typeface="Arial" panose="020B0604020202020204" pitchFamily="34" charset="0"/>
                <a:cs typeface="Arial" panose="020B0604020202020204" pitchFamily="34" charset="0"/>
              </a:rPr>
              <a:t>►</a:t>
            </a:r>
            <a:r>
              <a:rPr lang="fr-FR" b="1" dirty="0">
                <a:solidFill>
                  <a:schemeClr val="tx1"/>
                </a:solidFill>
              </a:rPr>
              <a:t>Guide juridique : qui fait quoi ?</a:t>
            </a:r>
          </a:p>
          <a:p>
            <a:pPr lvl="1"/>
            <a:r>
              <a:rPr lang="fr-FR" sz="1800" b="1" dirty="0">
                <a:solidFill>
                  <a:schemeClr val="tx1"/>
                </a:solidFill>
              </a:rPr>
              <a:t>5. Déroulement de la mesure de protection</a:t>
            </a:r>
          </a:p>
          <a:p>
            <a:pPr lvl="1"/>
            <a:r>
              <a:rPr lang="fr-FR" sz="1800" b="1" dirty="0">
                <a:solidFill>
                  <a:schemeClr val="tx1"/>
                </a:solidFill>
              </a:rPr>
              <a:t>6. Droits et libertés de la personne protégée</a:t>
            </a:r>
          </a:p>
          <a:p>
            <a:pPr marL="457200" lvl="1" indent="0">
              <a:buNone/>
            </a:pPr>
            <a:r>
              <a:rPr lang="fr-FR" sz="1800" b="1" dirty="0">
                <a:solidFill>
                  <a:schemeClr val="tx1"/>
                </a:solidFill>
              </a:rPr>
              <a:t>	</a:t>
            </a:r>
            <a:r>
              <a:rPr lang="fr-FR" sz="1400" b="1" dirty="0">
                <a:solidFill>
                  <a:schemeClr val="tx1"/>
                </a:solidFill>
                <a:latin typeface="+mj-lt"/>
                <a:cs typeface="Arial" panose="020B0604020202020204" pitchFamily="34" charset="0"/>
              </a:rPr>
              <a:t>►Charte des droits et libertés de la personne protégée</a:t>
            </a:r>
            <a:endParaRPr lang="fr-FR" sz="1400" b="1" dirty="0">
              <a:solidFill>
                <a:schemeClr val="tx1"/>
              </a:solidFill>
              <a:latin typeface="+mj-lt"/>
            </a:endParaRPr>
          </a:p>
          <a:p>
            <a:pPr lvl="1"/>
            <a:r>
              <a:rPr lang="fr-FR" sz="1800" b="1" dirty="0">
                <a:solidFill>
                  <a:schemeClr val="tx1"/>
                </a:solidFill>
              </a:rPr>
              <a:t>7. Démarche Qualité – Relations AT66/ESSMS</a:t>
            </a:r>
          </a:p>
          <a:p>
            <a:pPr lvl="1"/>
            <a:r>
              <a:rPr lang="fr-FR" sz="1800" b="1" dirty="0">
                <a:solidFill>
                  <a:schemeClr val="tx1"/>
                </a:solidFill>
              </a:rPr>
              <a:t>8. Définition de l’accompagnement juridique</a:t>
            </a:r>
          </a:p>
          <a:p>
            <a:pPr lvl="1"/>
            <a:r>
              <a:rPr lang="fr-FR" sz="1800" b="1" dirty="0">
                <a:solidFill>
                  <a:schemeClr val="tx1"/>
                </a:solidFill>
              </a:rPr>
              <a:t>9. Brève présentation de l’AT66</a:t>
            </a:r>
          </a:p>
          <a:p>
            <a:pPr lvl="1"/>
            <a:endParaRPr lang="fr-FR" dirty="0"/>
          </a:p>
          <a:p>
            <a:r>
              <a:rPr lang="fr-FR" sz="2000" u="sng" dirty="0">
                <a:solidFill>
                  <a:srgbClr val="0070C0"/>
                </a:solidFill>
              </a:rPr>
              <a:t>Deuxième partie: Echanges avec les participants</a:t>
            </a:r>
          </a:p>
        </p:txBody>
      </p:sp>
      <p:pic>
        <p:nvPicPr>
          <p:cNvPr id="4"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513"/>
            <a:ext cx="1719263" cy="105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8406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4325" y="1258956"/>
            <a:ext cx="8877484" cy="5022573"/>
          </a:xfrm>
        </p:spPr>
        <p:txBody>
          <a:bodyPr>
            <a:normAutofit fontScale="90000"/>
          </a:bodyPr>
          <a:lstStyle/>
          <a:p>
            <a:r>
              <a:rPr lang="fr-FR" sz="1800" b="1" dirty="0">
                <a:solidFill>
                  <a:schemeClr val="tx1"/>
                </a:solidFill>
                <a:latin typeface="+mn-lt"/>
              </a:rPr>
              <a:t>INFRACTIONS PENALES (Code de Procédure Pénale – Articles 706-112 à 706-118)</a:t>
            </a:r>
            <a:br>
              <a:rPr lang="fr-FR" sz="1800" b="1" dirty="0">
                <a:solidFill>
                  <a:schemeClr val="tx1"/>
                </a:solidFill>
                <a:latin typeface="+mn-lt"/>
              </a:rPr>
            </a:br>
            <a:br>
              <a:rPr lang="fr-FR" sz="1800" b="1" dirty="0">
                <a:solidFill>
                  <a:schemeClr val="tx1"/>
                </a:solidFill>
                <a:latin typeface="+mn-lt"/>
              </a:rPr>
            </a:br>
            <a:r>
              <a:rPr lang="fr-FR" sz="1800" b="1" dirty="0">
                <a:solidFill>
                  <a:schemeClr val="tx1"/>
                </a:solidFill>
                <a:latin typeface="+mn-lt"/>
              </a:rPr>
              <a:t>PERSONNE PROTEGEE AUTEUR OU VICTIME DE FAITS </a:t>
            </a:r>
            <a:br>
              <a:rPr lang="fr-FR" sz="1800" b="1" dirty="0">
                <a:solidFill>
                  <a:schemeClr val="tx1"/>
                </a:solidFill>
                <a:latin typeface="+mn-lt"/>
              </a:rPr>
            </a:br>
            <a:r>
              <a:rPr lang="fr-FR" sz="1800" b="1" dirty="0">
                <a:solidFill>
                  <a:schemeClr val="tx1"/>
                </a:solidFill>
                <a:latin typeface="+mn-lt"/>
                <a:cs typeface="Arial" panose="020B0604020202020204" pitchFamily="34" charset="0"/>
              </a:rPr>
              <a:t>►</a:t>
            </a:r>
            <a:r>
              <a:rPr lang="fr-FR" sz="1800" dirty="0">
                <a:solidFill>
                  <a:schemeClr val="tx1"/>
                </a:solidFill>
                <a:latin typeface="+mn-lt"/>
                <a:cs typeface="Arial" panose="020B0604020202020204" pitchFamily="34" charset="0"/>
              </a:rPr>
              <a:t>Accès au dossier pénal : le</a:t>
            </a:r>
            <a:r>
              <a:rPr lang="fr-FR" sz="1800" i="1" dirty="0">
                <a:solidFill>
                  <a:schemeClr val="tx1"/>
                </a:solidFill>
                <a:latin typeface="+mn-lt"/>
                <a:cs typeface="Arial" panose="020B0604020202020204" pitchFamily="34" charset="0"/>
              </a:rPr>
              <a:t> curateur </a:t>
            </a:r>
            <a:r>
              <a:rPr lang="fr-FR" sz="1800" dirty="0">
                <a:solidFill>
                  <a:schemeClr val="tx1"/>
                </a:solidFill>
                <a:latin typeface="+mn-lt"/>
                <a:cs typeface="Arial" panose="020B0604020202020204" pitchFamily="34" charset="0"/>
              </a:rPr>
              <a:t>peut consulter le dossier</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►Dépôt de plainte : si le MP refuse de porter plainte, le </a:t>
            </a:r>
            <a:r>
              <a:rPr lang="fr-FR" sz="1800" i="1" dirty="0">
                <a:solidFill>
                  <a:schemeClr val="tx1"/>
                </a:solidFill>
                <a:latin typeface="+mn-lt"/>
                <a:cs typeface="Arial" panose="020B0604020202020204" pitchFamily="34" charset="0"/>
              </a:rPr>
              <a:t>curateur</a:t>
            </a:r>
            <a:r>
              <a:rPr lang="fr-FR" sz="1800" dirty="0">
                <a:solidFill>
                  <a:schemeClr val="tx1"/>
                </a:solidFill>
                <a:latin typeface="+mn-lt"/>
                <a:cs typeface="Arial" panose="020B0604020202020204" pitchFamily="34" charset="0"/>
              </a:rPr>
              <a:t> informe le juge des tutelles et/ou le signale au Procureur.</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►Choix d’un avocat : le MP qui est poursuivi doit être assisté d’un avocat. Le </a:t>
            </a:r>
            <a:r>
              <a:rPr lang="fr-FR" sz="1800" i="1" dirty="0">
                <a:solidFill>
                  <a:schemeClr val="tx1"/>
                </a:solidFill>
                <a:latin typeface="+mn-lt"/>
                <a:cs typeface="Arial" panose="020B0604020202020204" pitchFamily="34" charset="0"/>
              </a:rPr>
              <a:t>curateur</a:t>
            </a:r>
            <a:r>
              <a:rPr lang="fr-FR" sz="1800" dirty="0">
                <a:solidFill>
                  <a:schemeClr val="tx1"/>
                </a:solidFill>
                <a:latin typeface="+mn-lt"/>
                <a:cs typeface="Arial" panose="020B0604020202020204" pitchFamily="34" charset="0"/>
              </a:rPr>
              <a:t> doit y veiller.</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►Comparution : le </a:t>
            </a:r>
            <a:r>
              <a:rPr lang="fr-FR" sz="1800" i="1" dirty="0">
                <a:solidFill>
                  <a:schemeClr val="tx1"/>
                </a:solidFill>
                <a:latin typeface="+mn-lt"/>
                <a:cs typeface="Arial" panose="020B0604020202020204" pitchFamily="34" charset="0"/>
              </a:rPr>
              <a:t>curateur</a:t>
            </a:r>
            <a:r>
              <a:rPr lang="fr-FR" sz="1800" dirty="0">
                <a:solidFill>
                  <a:schemeClr val="tx1"/>
                </a:solidFill>
                <a:latin typeface="+mn-lt"/>
                <a:cs typeface="Arial" panose="020B0604020202020204" pitchFamily="34" charset="0"/>
              </a:rPr>
              <a:t> doit être avisé et doit recevoir le mandat de comparution et être informé des PV d’audition.</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►Avis des décisions rendues : le </a:t>
            </a:r>
            <a:r>
              <a:rPr lang="fr-FR" sz="1800" i="1" dirty="0">
                <a:solidFill>
                  <a:schemeClr val="tx1"/>
                </a:solidFill>
                <a:latin typeface="+mn-lt"/>
                <a:cs typeface="Arial" panose="020B0604020202020204" pitchFamily="34" charset="0"/>
              </a:rPr>
              <a:t>curateur</a:t>
            </a:r>
            <a:r>
              <a:rPr lang="fr-FR" sz="1800" dirty="0">
                <a:solidFill>
                  <a:schemeClr val="tx1"/>
                </a:solidFill>
                <a:latin typeface="+mn-lt"/>
                <a:cs typeface="Arial" panose="020B0604020202020204" pitchFamily="34" charset="0"/>
              </a:rPr>
              <a:t> doit les recevoir</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►Perception/paiement des dommages et intérêts : si le MP en obtient, l’assistance du </a:t>
            </a:r>
            <a:r>
              <a:rPr lang="fr-FR" sz="1800" i="1" dirty="0">
                <a:solidFill>
                  <a:schemeClr val="tx1"/>
                </a:solidFill>
                <a:latin typeface="+mn-lt"/>
                <a:cs typeface="Arial" panose="020B0604020202020204" pitchFamily="34" charset="0"/>
              </a:rPr>
              <a:t>curateur </a:t>
            </a:r>
            <a:r>
              <a:rPr lang="fr-FR" sz="1800" dirty="0">
                <a:solidFill>
                  <a:schemeClr val="tx1"/>
                </a:solidFill>
                <a:latin typeface="+mn-lt"/>
                <a:cs typeface="Arial" panose="020B0604020202020204" pitchFamily="34" charset="0"/>
              </a:rPr>
              <a:t>est nécessaire. Le MP ou son </a:t>
            </a:r>
            <a:r>
              <a:rPr lang="fr-FR" sz="1800" i="1" dirty="0">
                <a:solidFill>
                  <a:schemeClr val="tx1"/>
                </a:solidFill>
                <a:latin typeface="+mn-lt"/>
                <a:cs typeface="Arial" panose="020B0604020202020204" pitchFamily="34" charset="0"/>
              </a:rPr>
              <a:t>curateur</a:t>
            </a:r>
            <a:r>
              <a:rPr lang="fr-FR" sz="1800" dirty="0">
                <a:solidFill>
                  <a:schemeClr val="tx1"/>
                </a:solidFill>
                <a:latin typeface="+mn-lt"/>
                <a:cs typeface="Arial" panose="020B0604020202020204" pitchFamily="34" charset="0"/>
              </a:rPr>
              <a:t> en curatelle renforcée procède au paiement des dommages et intérêts </a:t>
            </a:r>
            <a:r>
              <a:rPr lang="fr-FR" sz="1800" dirty="0" err="1">
                <a:solidFill>
                  <a:schemeClr val="tx1"/>
                </a:solidFill>
                <a:latin typeface="+mn-lt"/>
                <a:cs typeface="Arial" panose="020B0604020202020204" pitchFamily="34" charset="0"/>
              </a:rPr>
              <a:t>dûs</a:t>
            </a:r>
            <a:r>
              <a:rPr lang="fr-FR" sz="1800" dirty="0">
                <a:solidFill>
                  <a:schemeClr val="tx1"/>
                </a:solidFill>
                <a:latin typeface="+mn-lt"/>
                <a:cs typeface="Arial" panose="020B0604020202020204" pitchFamily="34" charset="0"/>
              </a:rPr>
              <a:t>.</a:t>
            </a:r>
            <a:endParaRPr lang="fr-FR" sz="1800" b="1" dirty="0">
              <a:solidFill>
                <a:schemeClr val="tx1"/>
              </a:solidFill>
              <a:latin typeface="+mn-lt"/>
            </a:endParaRPr>
          </a:p>
        </p:txBody>
      </p:sp>
      <p:pic>
        <p:nvPicPr>
          <p:cNvPr id="3"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171926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9892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4325" y="1258956"/>
            <a:ext cx="8877484" cy="5022573"/>
          </a:xfrm>
        </p:spPr>
        <p:txBody>
          <a:bodyPr>
            <a:normAutofit fontScale="90000"/>
          </a:bodyPr>
          <a:lstStyle/>
          <a:p>
            <a:r>
              <a:rPr lang="fr-FR" sz="1800" b="1" dirty="0">
                <a:solidFill>
                  <a:schemeClr val="tx1"/>
                </a:solidFill>
                <a:latin typeface="+mn-lt"/>
              </a:rPr>
              <a:t>FIN DE LA MESURE (</a:t>
            </a:r>
            <a:r>
              <a:rPr lang="fr-FR" sz="1800" dirty="0">
                <a:solidFill>
                  <a:schemeClr val="tx1"/>
                </a:solidFill>
                <a:latin typeface="+mn-lt"/>
              </a:rPr>
              <a:t>art. 443 du Code Civil)</a:t>
            </a:r>
            <a:br>
              <a:rPr lang="fr-FR" sz="1800" dirty="0">
                <a:solidFill>
                  <a:schemeClr val="tx1"/>
                </a:solidFill>
                <a:latin typeface="+mn-lt"/>
              </a:rPr>
            </a:br>
            <a:br>
              <a:rPr lang="fr-FR" sz="1800" dirty="0">
                <a:solidFill>
                  <a:schemeClr val="tx1"/>
                </a:solidFill>
                <a:latin typeface="+mn-lt"/>
              </a:rPr>
            </a:br>
            <a:r>
              <a:rPr lang="fr-FR" sz="1800" dirty="0">
                <a:solidFill>
                  <a:srgbClr val="00B050"/>
                </a:solidFill>
                <a:latin typeface="+mn-lt"/>
              </a:rPr>
              <a:t>La mesure prend fin suite à une main levée, à la caducité de la mesure ou au décès du MP.</a:t>
            </a:r>
            <a:br>
              <a:rPr lang="fr-FR" sz="1800" dirty="0">
                <a:solidFill>
                  <a:srgbClr val="00B050"/>
                </a:solidFill>
                <a:latin typeface="+mn-lt"/>
              </a:rPr>
            </a:br>
            <a:br>
              <a:rPr lang="fr-FR" sz="1800" dirty="0">
                <a:solidFill>
                  <a:srgbClr val="00B050"/>
                </a:solidFill>
                <a:latin typeface="+mn-lt"/>
              </a:rPr>
            </a:br>
            <a:r>
              <a:rPr lang="fr-FR" sz="1800" dirty="0">
                <a:solidFill>
                  <a:schemeClr val="tx1"/>
                </a:solidFill>
                <a:latin typeface="+mn-lt"/>
                <a:cs typeface="Arial" panose="020B0604020202020204" pitchFamily="34" charset="0"/>
              </a:rPr>
              <a:t>►</a:t>
            </a:r>
            <a:r>
              <a:rPr lang="fr-FR" sz="1800" b="1" dirty="0">
                <a:solidFill>
                  <a:schemeClr val="tx1"/>
                </a:solidFill>
                <a:latin typeface="+mn-lt"/>
                <a:cs typeface="Arial" panose="020B0604020202020204" pitchFamily="34" charset="0"/>
              </a:rPr>
              <a:t>Clôture du dossier </a:t>
            </a:r>
            <a:r>
              <a:rPr lang="fr-FR" sz="1800" dirty="0">
                <a:solidFill>
                  <a:schemeClr val="tx1"/>
                </a:solidFill>
                <a:latin typeface="+mn-lt"/>
                <a:cs typeface="Arial" panose="020B0604020202020204" pitchFamily="34" charset="0"/>
              </a:rPr>
              <a:t>: le curateur prépare et envoie le dossier avec les comptes rendus de Gestion (CRG) des 5 dernières années au MP en cas de mainlevée ou de caducité de la mesure, aux héritiers ou au notaire en cas de décès.</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b="1" i="1" dirty="0">
                <a:solidFill>
                  <a:schemeClr val="tx1"/>
                </a:solidFill>
                <a:latin typeface="+mn-lt"/>
                <a:cs typeface="Arial" panose="020B0604020202020204" pitchFamily="34" charset="0"/>
              </a:rPr>
              <a:t>En cas de transfert, </a:t>
            </a:r>
            <a:r>
              <a:rPr lang="fr-FR" sz="1800" dirty="0">
                <a:solidFill>
                  <a:schemeClr val="tx1"/>
                </a:solidFill>
                <a:latin typeface="+mn-lt"/>
                <a:cs typeface="Arial" panose="020B0604020202020204" pitchFamily="34" charset="0"/>
              </a:rPr>
              <a:t>le dossier est transmis au nouveau curateur.</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a:t>
            </a:r>
            <a:r>
              <a:rPr lang="fr-FR" sz="1800" b="1" dirty="0">
                <a:solidFill>
                  <a:schemeClr val="tx1"/>
                </a:solidFill>
                <a:latin typeface="+mn-lt"/>
                <a:cs typeface="Arial" panose="020B0604020202020204" pitchFamily="34" charset="0"/>
              </a:rPr>
              <a:t>Gestion du dossier </a:t>
            </a:r>
            <a:r>
              <a:rPr lang="fr-FR" sz="1800" dirty="0">
                <a:solidFill>
                  <a:schemeClr val="tx1"/>
                </a:solidFill>
                <a:latin typeface="+mn-lt"/>
                <a:cs typeface="Arial" panose="020B0604020202020204" pitchFamily="34" charset="0"/>
              </a:rPr>
              <a:t>: le curateur rend compte de sa gestion au Juge.</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a:t>
            </a:r>
            <a:r>
              <a:rPr lang="fr-FR" sz="1800" b="1" dirty="0">
                <a:solidFill>
                  <a:schemeClr val="tx1"/>
                </a:solidFill>
                <a:latin typeface="+mn-lt"/>
                <a:cs typeface="Arial" panose="020B0604020202020204" pitchFamily="34" charset="0"/>
              </a:rPr>
              <a:t>Obsèques</a:t>
            </a:r>
            <a:r>
              <a:rPr lang="fr-FR" sz="1800" dirty="0">
                <a:solidFill>
                  <a:schemeClr val="tx1"/>
                </a:solidFill>
                <a:latin typeface="+mn-lt"/>
                <a:cs typeface="Arial" panose="020B0604020202020204" pitchFamily="34" charset="0"/>
              </a:rPr>
              <a:t> : le </a:t>
            </a:r>
            <a:r>
              <a:rPr lang="fr-FR" sz="1800" i="1" dirty="0">
                <a:solidFill>
                  <a:schemeClr val="tx1"/>
                </a:solidFill>
                <a:latin typeface="+mn-lt"/>
                <a:cs typeface="Arial" panose="020B0604020202020204" pitchFamily="34" charset="0"/>
              </a:rPr>
              <a:t>curateur</a:t>
            </a:r>
            <a:r>
              <a:rPr lang="fr-FR" sz="1800" dirty="0">
                <a:solidFill>
                  <a:schemeClr val="tx1"/>
                </a:solidFill>
                <a:latin typeface="+mn-lt"/>
                <a:cs typeface="Arial" panose="020B0604020202020204" pitchFamily="34" charset="0"/>
              </a:rPr>
              <a:t> entre en contact avec la famille pour lui donner des informations dont elle a besoin au moment du décès. En l’absence de famille, le </a:t>
            </a:r>
            <a:r>
              <a:rPr lang="fr-FR" sz="1800" i="1" dirty="0">
                <a:solidFill>
                  <a:schemeClr val="tx1"/>
                </a:solidFill>
                <a:latin typeface="+mn-lt"/>
                <a:cs typeface="Arial" panose="020B0604020202020204" pitchFamily="34" charset="0"/>
              </a:rPr>
              <a:t>curateur</a:t>
            </a:r>
            <a:r>
              <a:rPr lang="fr-FR" sz="1800" dirty="0">
                <a:solidFill>
                  <a:schemeClr val="tx1"/>
                </a:solidFill>
                <a:latin typeface="+mn-lt"/>
                <a:cs typeface="Arial" panose="020B0604020202020204" pitchFamily="34" charset="0"/>
              </a:rPr>
              <a:t> peut pallier en fonction des informations recueillies sur les dernières volontés, et du solde des comptes, dans le cadre d’une « gestion d’affaires » (art. 1372 du Code Civil).</a:t>
            </a:r>
            <a:endParaRPr lang="fr-FR" sz="1800" b="1" i="1" dirty="0">
              <a:solidFill>
                <a:schemeClr val="tx1"/>
              </a:solidFill>
              <a:latin typeface="+mn-lt"/>
            </a:endParaRPr>
          </a:p>
        </p:txBody>
      </p:sp>
      <p:pic>
        <p:nvPicPr>
          <p:cNvPr id="3"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171926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3672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6017" y="1192695"/>
            <a:ext cx="8627166" cy="5102087"/>
          </a:xfrm>
        </p:spPr>
        <p:txBody>
          <a:bodyPr>
            <a:normAutofit fontScale="25000" lnSpcReduction="20000"/>
          </a:bodyPr>
          <a:lstStyle/>
          <a:p>
            <a:pPr marL="0" indent="0">
              <a:buNone/>
            </a:pPr>
            <a:r>
              <a:rPr lang="fr-FR" b="1" dirty="0">
                <a:sym typeface="Wingdings" panose="05000000000000000000" pitchFamily="2" charset="2"/>
              </a:rPr>
              <a:t>	</a:t>
            </a:r>
            <a:r>
              <a:rPr lang="fr-FR" sz="7200" b="1" dirty="0">
                <a:sym typeface="Wingdings" panose="05000000000000000000" pitchFamily="2" charset="2"/>
              </a:rPr>
              <a:t> </a:t>
            </a:r>
            <a:r>
              <a:rPr lang="fr-FR" sz="7200" b="1" u="sng" dirty="0"/>
              <a:t>La tutelle </a:t>
            </a:r>
            <a:r>
              <a:rPr lang="fr-FR" sz="7200" dirty="0"/>
              <a:t>: art. 440 alinéa 3 du Code Civil</a:t>
            </a:r>
          </a:p>
          <a:p>
            <a:pPr marL="400050" lvl="1" indent="0">
              <a:buNone/>
            </a:pPr>
            <a:r>
              <a:rPr lang="fr-FR" sz="7200" i="1" dirty="0"/>
              <a:t>	</a:t>
            </a:r>
            <a:r>
              <a:rPr lang="fr-FR" sz="7200" dirty="0">
                <a:solidFill>
                  <a:srgbClr val="00B050"/>
                </a:solidFill>
              </a:rPr>
              <a:t>Représentation continue dans tous les actes de la vie civile.</a:t>
            </a:r>
          </a:p>
          <a:p>
            <a:pPr marL="400050" lvl="1" indent="0">
              <a:buNone/>
            </a:pPr>
            <a:r>
              <a:rPr lang="fr-FR" sz="7200" dirty="0">
                <a:solidFill>
                  <a:srgbClr val="00B050"/>
                </a:solidFill>
              </a:rPr>
              <a:t>	</a:t>
            </a:r>
            <a:r>
              <a:rPr lang="fr-FR" sz="7200" b="1" dirty="0">
                <a:solidFill>
                  <a:srgbClr val="00B050"/>
                </a:solidFill>
              </a:rPr>
              <a:t>La personne protégée décide seule des actes relatifs à sa personne </a:t>
            </a:r>
            <a:r>
              <a:rPr lang="fr-FR" sz="7200" dirty="0">
                <a:solidFill>
                  <a:srgbClr val="00B050"/>
                </a:solidFill>
              </a:rPr>
              <a:t>(choix 	du 	domicile, santé, hospitalisation, relations personnelles…) </a:t>
            </a:r>
            <a:r>
              <a:rPr lang="fr-FR" sz="7200" b="1" dirty="0">
                <a:solidFill>
                  <a:srgbClr val="00B050"/>
                </a:solidFill>
              </a:rPr>
              <a:t>dans la       mesure où son état le permet.</a:t>
            </a:r>
          </a:p>
          <a:p>
            <a:pPr marL="400050" lvl="1" indent="0">
              <a:buNone/>
            </a:pPr>
            <a:r>
              <a:rPr lang="fr-FR" sz="7200" dirty="0"/>
              <a:t>	Le tuteur accomplit seul les actes de gestion courante, perçoit les revenus 	et règle 	les dépenses, </a:t>
            </a:r>
            <a:r>
              <a:rPr lang="fr-FR" sz="7200" b="1" dirty="0"/>
              <a:t>en associant la personne protégée en fonction  de 	ses 	capacités.</a:t>
            </a:r>
          </a:p>
          <a:p>
            <a:pPr marL="400050" lvl="1" indent="0">
              <a:buNone/>
            </a:pPr>
            <a:r>
              <a:rPr lang="fr-FR" sz="7200" b="1" dirty="0"/>
              <a:t>	</a:t>
            </a:r>
            <a:r>
              <a:rPr lang="fr-FR" sz="7200" dirty="0">
                <a:solidFill>
                  <a:srgbClr val="00B050"/>
                </a:solidFill>
              </a:rPr>
              <a:t>Pour les actes importants ayant une incidence sur le patrimoine, </a:t>
            </a:r>
            <a:r>
              <a:rPr lang="fr-FR" sz="7200" b="1" dirty="0">
                <a:solidFill>
                  <a:srgbClr val="00B050"/>
                </a:solidFill>
              </a:rPr>
              <a:t>l’autorisation préalable </a:t>
            </a:r>
            <a:r>
              <a:rPr lang="fr-FR" sz="7200" dirty="0">
                <a:solidFill>
                  <a:srgbClr val="00B050"/>
                </a:solidFill>
              </a:rPr>
              <a:t>du Juge est indispensable.</a:t>
            </a:r>
          </a:p>
          <a:p>
            <a:pPr marL="400050" lvl="1" indent="0">
              <a:buNone/>
            </a:pPr>
            <a:r>
              <a:rPr lang="fr-FR" sz="7200" dirty="0">
                <a:solidFill>
                  <a:srgbClr val="00B050"/>
                </a:solidFill>
              </a:rPr>
              <a:t>Depuis la loi de réforme de la justice du 23/03/2019, les personnes bénéficiant d’une mesure de tutelle conservent le droit de vote qui ne peut plus faire l’objet d’une suppression par décision expresse du Juge du Contentieux et de la Protection.</a:t>
            </a:r>
          </a:p>
          <a:p>
            <a:pPr marL="400050" lvl="1" indent="0">
              <a:buNone/>
            </a:pPr>
            <a:r>
              <a:rPr lang="fr-FR" sz="7200" dirty="0"/>
              <a:t>Il est nécessaire toutefois de faire une distinction entre droit de vote et exercice de ce droit. La personne doit donc être en capacité d’exercer son droit de vote elle-même ou en donnant procuration à toute personne de son choix qui ne peut être en aucun cas le mandataire professionnel chargé de la mesure de tutelle.</a:t>
            </a:r>
          </a:p>
          <a:p>
            <a:pPr marL="0" indent="0">
              <a:buNone/>
            </a:pPr>
            <a:endParaRPr lang="fr-FR" sz="3800" dirty="0"/>
          </a:p>
          <a:p>
            <a:pPr marL="0" indent="0">
              <a:buNone/>
            </a:pPr>
            <a:endParaRPr lang="fr-FR" sz="3800" i="1" dirty="0"/>
          </a:p>
          <a:p>
            <a:pPr marL="0" indent="0">
              <a:buNone/>
            </a:pPr>
            <a:endParaRPr lang="fr-FR" i="1" dirty="0"/>
          </a:p>
          <a:p>
            <a:pPr marL="0" indent="0">
              <a:buNone/>
            </a:pPr>
            <a:endParaRPr lang="fr-FR" i="1" dirty="0"/>
          </a:p>
          <a:p>
            <a:pPr marL="0" indent="0">
              <a:buNone/>
            </a:pPr>
            <a:endParaRPr lang="fr-FR" i="1" dirty="0"/>
          </a:p>
          <a:p>
            <a:pPr marL="0" indent="0">
              <a:buNone/>
            </a:pPr>
            <a:endParaRPr lang="fr-FR" i="1" dirty="0"/>
          </a:p>
          <a:p>
            <a:pPr marL="0" indent="0">
              <a:buNone/>
            </a:pPr>
            <a:endParaRPr lang="fr-FR" i="1" dirty="0"/>
          </a:p>
          <a:p>
            <a:pPr marL="0" indent="0">
              <a:buNone/>
            </a:pPr>
            <a:endParaRPr lang="fr-FR" i="1" dirty="0"/>
          </a:p>
          <a:p>
            <a:pPr marL="0" indent="0">
              <a:buNone/>
            </a:pPr>
            <a:r>
              <a:rPr lang="fr-FR" b="1" dirty="0"/>
              <a:t>	</a:t>
            </a:r>
            <a:endParaRPr lang="fr-FR" dirty="0"/>
          </a:p>
        </p:txBody>
      </p:sp>
      <p:pic>
        <p:nvPicPr>
          <p:cNvPr id="4"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171926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7526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113183"/>
            <a:ext cx="8596668" cy="5552793"/>
          </a:xfrm>
        </p:spPr>
        <p:txBody>
          <a:bodyPr>
            <a:noAutofit/>
          </a:bodyPr>
          <a:lstStyle/>
          <a:p>
            <a:r>
              <a:rPr lang="fr-FR" sz="1800" b="1" dirty="0">
                <a:solidFill>
                  <a:schemeClr val="tx1"/>
                </a:solidFill>
                <a:sym typeface="Wingdings" panose="05000000000000000000" pitchFamily="2" charset="2"/>
              </a:rPr>
              <a:t> </a:t>
            </a:r>
            <a:r>
              <a:rPr lang="fr-FR" sz="1800" b="1" u="sng" dirty="0">
                <a:solidFill>
                  <a:schemeClr val="tx1"/>
                </a:solidFill>
              </a:rPr>
              <a:t>L’habilitation familiale </a:t>
            </a:r>
            <a:r>
              <a:rPr lang="fr-FR" sz="1800" dirty="0">
                <a:solidFill>
                  <a:schemeClr val="tx1"/>
                </a:solidFill>
              </a:rPr>
              <a:t>: ordonnance du 15/10/2015, entrée en vigueur au 01/01/2016 article 494-1 à 494-12 du Code Civil modifiée par la loi de programmation de la justice 2018-2022 du 23 mars 2019 :</a:t>
            </a:r>
            <a:br>
              <a:rPr lang="fr-FR" sz="1800" dirty="0">
                <a:solidFill>
                  <a:schemeClr val="tx1"/>
                </a:solidFill>
              </a:rPr>
            </a:br>
            <a:br>
              <a:rPr lang="fr-FR" sz="1800" dirty="0">
                <a:solidFill>
                  <a:schemeClr val="tx1"/>
                </a:solidFill>
              </a:rPr>
            </a:br>
            <a:r>
              <a:rPr lang="fr-FR" sz="1800" dirty="0">
                <a:solidFill>
                  <a:schemeClr val="tx1"/>
                </a:solidFill>
              </a:rPr>
              <a:t>Désormais, </a:t>
            </a:r>
            <a:r>
              <a:rPr lang="fr-FR" sz="1800" dirty="0">
                <a:solidFill>
                  <a:srgbClr val="00B050"/>
                </a:solidFill>
              </a:rPr>
              <a:t>l’habilitation familiale concerne toute personne majeure qui doit être </a:t>
            </a:r>
            <a:r>
              <a:rPr lang="fr-FR" sz="1800" b="1" dirty="0">
                <a:solidFill>
                  <a:srgbClr val="00B050"/>
                </a:solidFill>
              </a:rPr>
              <a:t>assistée ou représentée </a:t>
            </a:r>
            <a:r>
              <a:rPr lang="fr-FR" sz="1800" dirty="0">
                <a:solidFill>
                  <a:srgbClr val="00B050"/>
                </a:solidFill>
              </a:rPr>
              <a:t>dans la gestion des actes de la vie courante du fait d’une altération de ses facultés mentales ou corporelles.</a:t>
            </a:r>
            <a:br>
              <a:rPr lang="fr-FR" sz="1800" dirty="0">
                <a:solidFill>
                  <a:srgbClr val="00B050"/>
                </a:solidFill>
              </a:rPr>
            </a:br>
            <a:r>
              <a:rPr lang="fr-FR" sz="1800" dirty="0">
                <a:solidFill>
                  <a:schemeClr val="tx1"/>
                </a:solidFill>
              </a:rPr>
              <a:t>Elle permet à une ou plusieurs personnes choisies parmi ses ascendant, descendant, frère ou une sœur, partenaire d’un PACS ou concubin, d’être nommées par le Juge du Contentieux et de Proximité « </a:t>
            </a:r>
            <a:r>
              <a:rPr lang="fr-FR" sz="1800" b="1" dirty="0">
                <a:solidFill>
                  <a:schemeClr val="tx1"/>
                </a:solidFill>
              </a:rPr>
              <a:t>personne habilitée</a:t>
            </a:r>
            <a:r>
              <a:rPr lang="fr-FR" sz="1800" dirty="0">
                <a:solidFill>
                  <a:schemeClr val="tx1"/>
                </a:solidFill>
              </a:rPr>
              <a:t> » à la </a:t>
            </a:r>
            <a:r>
              <a:rPr lang="fr-FR" sz="1800" dirty="0">
                <a:solidFill>
                  <a:srgbClr val="00B050"/>
                </a:solidFill>
              </a:rPr>
              <a:t>représenter ou à l’assister de façon générale (habilitation générale) ou pour la réalisation de certains actes relatifs à sa personne ou son patrimoine (habilitation spéciale).</a:t>
            </a:r>
            <a:br>
              <a:rPr lang="fr-FR" sz="1800" dirty="0">
                <a:solidFill>
                  <a:srgbClr val="00B050"/>
                </a:solidFill>
              </a:rPr>
            </a:br>
            <a:br>
              <a:rPr lang="fr-FR" sz="1800" dirty="0">
                <a:solidFill>
                  <a:srgbClr val="00B050"/>
                </a:solidFill>
              </a:rPr>
            </a:br>
            <a:r>
              <a:rPr lang="fr-FR" sz="1800" b="1" dirty="0">
                <a:solidFill>
                  <a:srgbClr val="00B050"/>
                </a:solidFill>
              </a:rPr>
              <a:t>L’habilitation familiale est réservée aux situations familiales non conflictuelles</a:t>
            </a:r>
            <a:r>
              <a:rPr lang="fr-FR" sz="1800" dirty="0">
                <a:solidFill>
                  <a:schemeClr val="tx1"/>
                </a:solidFill>
              </a:rPr>
              <a:t>, le Juge s’assurant de l’adhésion ou de l’absence d’opposition des proches de la personne à protéger lors de l’audition ou par le biais d’attestations jointes à la requête initiale.</a:t>
            </a:r>
            <a:br>
              <a:rPr lang="fr-FR" sz="1800" dirty="0">
                <a:solidFill>
                  <a:schemeClr val="tx1"/>
                </a:solidFill>
              </a:rPr>
            </a:br>
            <a:r>
              <a:rPr lang="fr-FR" sz="1800" dirty="0">
                <a:solidFill>
                  <a:schemeClr val="tx1"/>
                </a:solidFill>
              </a:rPr>
              <a:t>L’habilitation familiale générale est prise pour 10 ans. L’habilitation spéciale se termine dès la réalisation des actes pour lesquels elle a été ordonnée.</a:t>
            </a:r>
          </a:p>
        </p:txBody>
      </p:sp>
      <p:pic>
        <p:nvPicPr>
          <p:cNvPr id="3"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171926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3463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073426"/>
            <a:ext cx="8596668" cy="5115338"/>
          </a:xfrm>
        </p:spPr>
        <p:txBody>
          <a:bodyPr>
            <a:normAutofit/>
          </a:bodyPr>
          <a:lstStyle/>
          <a:p>
            <a:r>
              <a:rPr lang="fr-FR" sz="1800" dirty="0">
                <a:solidFill>
                  <a:srgbClr val="00B050"/>
                </a:solidFill>
              </a:rPr>
              <a:t>La ou les personnes habilitées ne sont pas soumises aux obligations d’inventaire, de compte-rendu annuel de gestion et de demande d’autorisation du Juge telles que prévues pour les mandataires professionnels.</a:t>
            </a:r>
            <a:br>
              <a:rPr lang="fr-FR" sz="1800" dirty="0">
                <a:solidFill>
                  <a:srgbClr val="00B050"/>
                </a:solidFill>
              </a:rPr>
            </a:br>
            <a:br>
              <a:rPr lang="fr-FR" sz="1800" dirty="0">
                <a:solidFill>
                  <a:schemeClr val="tx1"/>
                </a:solidFill>
              </a:rPr>
            </a:br>
            <a:r>
              <a:rPr lang="fr-FR" sz="1800" dirty="0">
                <a:solidFill>
                  <a:srgbClr val="00B050"/>
                </a:solidFill>
              </a:rPr>
              <a:t>L’intervention du Juge reste très limitée pendant la mesure</a:t>
            </a:r>
            <a:r>
              <a:rPr lang="fr-FR" sz="1800" dirty="0">
                <a:solidFill>
                  <a:schemeClr val="tx1"/>
                </a:solidFill>
              </a:rPr>
              <a:t>. Son autorisation ne sera nécessaire que dans des situations de conflit d’intérêt entre la personne habilitée et la personne protégée ainsi que pour la vente ou la location de la résidence principale ou secondaire.</a:t>
            </a:r>
            <a:br>
              <a:rPr lang="fr-FR" sz="1800" dirty="0">
                <a:solidFill>
                  <a:schemeClr val="tx1"/>
                </a:solidFill>
              </a:rPr>
            </a:br>
            <a:br>
              <a:rPr lang="fr-FR" sz="1800" dirty="0">
                <a:solidFill>
                  <a:schemeClr val="tx1"/>
                </a:solidFill>
              </a:rPr>
            </a:br>
            <a:r>
              <a:rPr lang="fr-FR" sz="1800" dirty="0">
                <a:solidFill>
                  <a:schemeClr val="tx1"/>
                </a:solidFill>
              </a:rPr>
              <a:t>Désormais, la loi instaure une passerelle permettant au Juge saisi d’une mesure de protection d’ordonner une habilitation familiale.</a:t>
            </a:r>
            <a:br>
              <a:rPr lang="fr-FR" sz="1800" dirty="0">
                <a:solidFill>
                  <a:schemeClr val="tx1"/>
                </a:solidFill>
              </a:rPr>
            </a:br>
            <a:r>
              <a:rPr lang="fr-FR" sz="1800" dirty="0">
                <a:solidFill>
                  <a:schemeClr val="tx1"/>
                </a:solidFill>
              </a:rPr>
              <a:t>A contrario, s’il estime que l’habilitation familiale demandée ne permet pas de garantir suffisamment l’intérêt de la personne à protéger, il pourra prononcer une mesure de protection.</a:t>
            </a:r>
          </a:p>
        </p:txBody>
      </p:sp>
      <p:pic>
        <p:nvPicPr>
          <p:cNvPr id="3"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171926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8559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br>
              <a:rPr lang="fr-FR" sz="1800" b="1" dirty="0">
                <a:solidFill>
                  <a:srgbClr val="0070C0"/>
                </a:solidFill>
              </a:rPr>
            </a:br>
            <a:r>
              <a:rPr lang="fr-FR" sz="1800" b="1" dirty="0">
                <a:solidFill>
                  <a:srgbClr val="0070C0"/>
                </a:solidFill>
              </a:rPr>
              <a:t>5. </a:t>
            </a:r>
            <a:r>
              <a:rPr lang="fr-FR" sz="1800" b="1" u="sng" dirty="0">
                <a:solidFill>
                  <a:srgbClr val="0070C0"/>
                </a:solidFill>
              </a:rPr>
              <a:t>Déroulement de la mesure de protection </a:t>
            </a:r>
            <a:r>
              <a:rPr lang="fr-FR" sz="1800" b="1" dirty="0">
                <a:solidFill>
                  <a:srgbClr val="0070C0"/>
                </a:solidFill>
              </a:rPr>
              <a:t>:</a:t>
            </a:r>
          </a:p>
        </p:txBody>
      </p:sp>
      <p:sp>
        <p:nvSpPr>
          <p:cNvPr id="3" name="Espace réservé du contenu 2"/>
          <p:cNvSpPr>
            <a:spLocks noGrp="1"/>
          </p:cNvSpPr>
          <p:nvPr>
            <p:ph idx="1"/>
          </p:nvPr>
        </p:nvSpPr>
        <p:spPr>
          <a:xfrm>
            <a:off x="677334" y="1206392"/>
            <a:ext cx="8596668" cy="5651607"/>
          </a:xfrm>
        </p:spPr>
        <p:txBody>
          <a:bodyPr>
            <a:noAutofit/>
          </a:bodyPr>
          <a:lstStyle/>
          <a:p>
            <a:pPr algn="ctr"/>
            <a:endParaRPr lang="fr-FR" dirty="0"/>
          </a:p>
          <a:p>
            <a:pPr algn="ctr"/>
            <a:r>
              <a:rPr lang="fr-FR" dirty="0"/>
              <a:t>Information de la personne protégée</a:t>
            </a:r>
          </a:p>
          <a:p>
            <a:pPr marL="0" indent="0" algn="ctr">
              <a:buNone/>
            </a:pPr>
            <a:r>
              <a:rPr lang="fr-FR" dirty="0">
                <a:sym typeface="Wingdings" panose="05000000000000000000" pitchFamily="2" charset="2"/>
              </a:rPr>
              <a:t></a:t>
            </a:r>
            <a:endParaRPr lang="fr-FR" dirty="0"/>
          </a:p>
          <a:p>
            <a:pPr algn="ctr"/>
            <a:r>
              <a:rPr lang="fr-FR" dirty="0"/>
              <a:t>Information des tiers</a:t>
            </a:r>
          </a:p>
          <a:p>
            <a:pPr marL="0" indent="0" algn="ctr">
              <a:buNone/>
            </a:pPr>
            <a:r>
              <a:rPr lang="fr-FR" dirty="0">
                <a:sym typeface="Wingdings" panose="05000000000000000000" pitchFamily="2" charset="2"/>
              </a:rPr>
              <a:t></a:t>
            </a:r>
            <a:endParaRPr lang="fr-FR" dirty="0"/>
          </a:p>
          <a:p>
            <a:pPr algn="ctr"/>
            <a:r>
              <a:rPr lang="fr-FR" dirty="0"/>
              <a:t>Vérifications et mise en place des droits + requêtes au Juge des Tutelles si nécessaire</a:t>
            </a:r>
          </a:p>
          <a:p>
            <a:pPr marL="0" indent="0" algn="ctr">
              <a:buNone/>
            </a:pPr>
            <a:r>
              <a:rPr lang="fr-FR" dirty="0">
                <a:sym typeface="Wingdings" panose="05000000000000000000" pitchFamily="2" charset="2"/>
              </a:rPr>
              <a:t></a:t>
            </a:r>
            <a:endParaRPr lang="fr-FR" dirty="0"/>
          </a:p>
          <a:p>
            <a:pPr algn="ctr"/>
            <a:r>
              <a:rPr lang="fr-FR" dirty="0"/>
              <a:t>Inventaire + DIPM</a:t>
            </a:r>
          </a:p>
          <a:p>
            <a:pPr marL="0" indent="0" algn="ctr">
              <a:buNone/>
            </a:pPr>
            <a:r>
              <a:rPr lang="fr-FR" dirty="0">
                <a:sym typeface="Wingdings" panose="05000000000000000000" pitchFamily="2" charset="2"/>
              </a:rPr>
              <a:t></a:t>
            </a:r>
            <a:endParaRPr lang="fr-FR" dirty="0"/>
          </a:p>
          <a:p>
            <a:pPr algn="ctr"/>
            <a:r>
              <a:rPr lang="fr-FR" dirty="0"/>
              <a:t>Exercice de la protection des biens (encaissement des revenus, paiement des charges, gestion du patrimoine, établissement du budget prévisionnel) et de la personne (logement, vie privée, santé)</a:t>
            </a:r>
          </a:p>
          <a:p>
            <a:pPr marL="0" indent="0" algn="ctr">
              <a:buNone/>
            </a:pPr>
            <a:r>
              <a:rPr lang="fr-FR" dirty="0">
                <a:sym typeface="Wingdings" panose="05000000000000000000" pitchFamily="2" charset="2"/>
              </a:rPr>
              <a:t></a:t>
            </a:r>
            <a:endParaRPr lang="fr-FR" dirty="0"/>
          </a:p>
          <a:p>
            <a:pPr algn="ctr"/>
            <a:r>
              <a:rPr lang="fr-FR" dirty="0"/>
              <a:t>CR de gestion annuel + CR de diligences annuel</a:t>
            </a:r>
          </a:p>
        </p:txBody>
      </p:sp>
      <p:pic>
        <p:nvPicPr>
          <p:cNvPr id="4"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1570659" cy="9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6581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br>
              <a:rPr lang="fr-FR" sz="1800" b="1" dirty="0">
                <a:solidFill>
                  <a:srgbClr val="0070C0"/>
                </a:solidFill>
              </a:rPr>
            </a:br>
            <a:r>
              <a:rPr lang="fr-FR" sz="1800" b="1" dirty="0">
                <a:solidFill>
                  <a:srgbClr val="0070C0"/>
                </a:solidFill>
              </a:rPr>
              <a:t>6. </a:t>
            </a:r>
            <a:r>
              <a:rPr lang="fr-FR" sz="1800" b="1" u="sng" dirty="0">
                <a:solidFill>
                  <a:srgbClr val="0070C0"/>
                </a:solidFill>
              </a:rPr>
              <a:t>Droits et libertés de la personne protégée : (</a:t>
            </a:r>
            <a:r>
              <a:rPr lang="fr-FR" sz="1800" b="1" dirty="0">
                <a:solidFill>
                  <a:srgbClr val="0070C0"/>
                </a:solidFill>
              </a:rPr>
              <a:t>Cf. Charte)</a:t>
            </a:r>
          </a:p>
        </p:txBody>
      </p:sp>
      <p:sp>
        <p:nvSpPr>
          <p:cNvPr id="3" name="Espace réservé du contenu 2"/>
          <p:cNvSpPr>
            <a:spLocks noGrp="1"/>
          </p:cNvSpPr>
          <p:nvPr>
            <p:ph idx="1"/>
          </p:nvPr>
        </p:nvSpPr>
        <p:spPr>
          <a:xfrm>
            <a:off x="677334" y="1398902"/>
            <a:ext cx="8596668" cy="4493898"/>
          </a:xfrm>
        </p:spPr>
        <p:txBody>
          <a:bodyPr>
            <a:noAutofit/>
          </a:bodyPr>
          <a:lstStyle/>
          <a:p>
            <a:pPr algn="just"/>
            <a:r>
              <a:rPr lang="fr-FR" dirty="0"/>
              <a:t>La protection a pour finalité </a:t>
            </a:r>
            <a:r>
              <a:rPr lang="fr-FR" b="1" dirty="0"/>
              <a:t>l’intérêt de la personne </a:t>
            </a:r>
            <a:r>
              <a:rPr lang="fr-FR" dirty="0"/>
              <a:t>, elle doit favoriser </a:t>
            </a:r>
            <a:r>
              <a:rPr lang="fr-FR" b="1" dirty="0"/>
              <a:t>son autonomie</a:t>
            </a:r>
            <a:r>
              <a:rPr lang="fr-FR" dirty="0"/>
              <a:t>, dans la mesure du possible. Elle est assurée dans </a:t>
            </a:r>
            <a:r>
              <a:rPr lang="fr-FR" b="1" dirty="0"/>
              <a:t>le respect </a:t>
            </a:r>
            <a:r>
              <a:rPr lang="fr-FR" dirty="0"/>
              <a:t>de la « </a:t>
            </a:r>
            <a:r>
              <a:rPr lang="fr-FR" dirty="0">
                <a:solidFill>
                  <a:srgbClr val="00B050"/>
                </a:solidFill>
              </a:rPr>
              <a:t>Charte des droits et libertés de la personne protégée ».</a:t>
            </a:r>
          </a:p>
          <a:p>
            <a:pPr algn="just"/>
            <a:endParaRPr lang="fr-FR" dirty="0">
              <a:solidFill>
                <a:srgbClr val="00B050"/>
              </a:solidFill>
            </a:endParaRPr>
          </a:p>
          <a:p>
            <a:pPr algn="just"/>
            <a:r>
              <a:rPr lang="fr-FR" dirty="0"/>
              <a:t>Le curateur ou tuteur doit exercer la mesure de protection dans le </a:t>
            </a:r>
            <a:r>
              <a:rPr lang="fr-FR" b="1" dirty="0"/>
              <a:t>respect de la dignité </a:t>
            </a:r>
            <a:r>
              <a:rPr lang="fr-FR" dirty="0"/>
              <a:t>de la personne protégée et prendre en compte </a:t>
            </a:r>
            <a:r>
              <a:rPr lang="fr-FR" b="1" dirty="0"/>
              <a:t>ses besoins et sa volonté.</a:t>
            </a:r>
          </a:p>
          <a:p>
            <a:pPr algn="just"/>
            <a:endParaRPr lang="fr-FR" b="1" dirty="0"/>
          </a:p>
          <a:p>
            <a:pPr algn="just"/>
            <a:r>
              <a:rPr lang="fr-FR" dirty="0"/>
              <a:t>Certains actes sont appelés </a:t>
            </a:r>
            <a:r>
              <a:rPr lang="fr-FR" b="1" dirty="0"/>
              <a:t>« </a:t>
            </a:r>
            <a:r>
              <a:rPr lang="fr-FR" b="1" dirty="0">
                <a:solidFill>
                  <a:srgbClr val="00B050"/>
                </a:solidFill>
              </a:rPr>
              <a:t>actes strictement personnels</a:t>
            </a:r>
            <a:r>
              <a:rPr lang="fr-FR" b="1" dirty="0"/>
              <a:t> », </a:t>
            </a:r>
            <a:r>
              <a:rPr lang="fr-FR" dirty="0"/>
              <a:t>ils ne peuvent être accomplis que par la personne protégée : déclaration de naissance d’un enfant, sa reconnaissance, les actes de l’autorité parentale relatifs à la personne de l’enfant, la déclaration du choix ou du changement du nom d’un enfant et le consentement donné à sa propre adoption ou à celle de son enfant.</a:t>
            </a:r>
          </a:p>
        </p:txBody>
      </p:sp>
      <p:pic>
        <p:nvPicPr>
          <p:cNvPr id="4"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1510867"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3565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br>
              <a:rPr lang="fr-FR" sz="1800" b="1" dirty="0">
                <a:solidFill>
                  <a:schemeClr val="accent2"/>
                </a:solidFill>
              </a:rPr>
            </a:br>
            <a:r>
              <a:rPr lang="fr-FR" sz="1800" b="1" dirty="0">
                <a:solidFill>
                  <a:schemeClr val="accent2"/>
                </a:solidFill>
              </a:rPr>
              <a:t>7. </a:t>
            </a:r>
            <a:r>
              <a:rPr lang="fr-FR" sz="1800" b="1" u="sng" dirty="0">
                <a:solidFill>
                  <a:schemeClr val="accent2"/>
                </a:solidFill>
              </a:rPr>
              <a:t>Démarche Qualité – Relations AT66/ESSMS :</a:t>
            </a:r>
          </a:p>
        </p:txBody>
      </p:sp>
      <p:sp>
        <p:nvSpPr>
          <p:cNvPr id="3" name="Espace réservé du contenu 2"/>
          <p:cNvSpPr>
            <a:spLocks noGrp="1"/>
          </p:cNvSpPr>
          <p:nvPr>
            <p:ph idx="1"/>
          </p:nvPr>
        </p:nvSpPr>
        <p:spPr>
          <a:xfrm>
            <a:off x="677334" y="1440181"/>
            <a:ext cx="8596668" cy="4601182"/>
          </a:xfrm>
        </p:spPr>
        <p:txBody>
          <a:bodyPr/>
          <a:lstStyle/>
          <a:p>
            <a:r>
              <a:rPr lang="fr-FR" dirty="0"/>
              <a:t>Une communication nécessaire</a:t>
            </a:r>
          </a:p>
          <a:p>
            <a:endParaRPr lang="fr-FR" dirty="0"/>
          </a:p>
          <a:p>
            <a:pPr marL="0" indent="0">
              <a:buNone/>
            </a:pPr>
            <a:r>
              <a:rPr lang="fr-FR" dirty="0">
                <a:solidFill>
                  <a:schemeClr val="accent1"/>
                </a:solidFill>
                <a:latin typeface="Arial" panose="020B0604020202020204" pitchFamily="34" charset="0"/>
                <a:cs typeface="Arial" panose="020B0604020202020204" pitchFamily="34" charset="0"/>
              </a:rPr>
              <a:t>►</a:t>
            </a:r>
            <a:r>
              <a:rPr lang="fr-FR" dirty="0">
                <a:latin typeface="Arial" panose="020B0604020202020204" pitchFamily="34" charset="0"/>
                <a:cs typeface="Arial" panose="020B0604020202020204" pitchFamily="34" charset="0"/>
              </a:rPr>
              <a:t>  </a:t>
            </a:r>
            <a:r>
              <a:rPr lang="fr-FR" dirty="0">
                <a:cs typeface="Arial" panose="020B0604020202020204" pitchFamily="34" charset="0"/>
              </a:rPr>
              <a:t>Qui fait quoi? </a:t>
            </a:r>
          </a:p>
          <a:p>
            <a:pPr marL="0" indent="0">
              <a:buNone/>
            </a:pPr>
            <a:r>
              <a:rPr lang="fr-FR" dirty="0">
                <a:cs typeface="Arial" panose="020B0604020202020204" pitchFamily="34" charset="0"/>
              </a:rPr>
              <a:t>	</a:t>
            </a:r>
            <a:r>
              <a:rPr lang="fr-FR" b="1" dirty="0">
                <a:cs typeface="Arial" panose="020B0604020202020204" pitchFamily="34" charset="0"/>
              </a:rPr>
              <a:t> </a:t>
            </a:r>
            <a:r>
              <a:rPr lang="fr-FR" b="1" dirty="0">
                <a:solidFill>
                  <a:srgbClr val="00B050"/>
                </a:solidFill>
                <a:cs typeface="Arial" panose="020B0604020202020204" pitchFamily="34" charset="0"/>
              </a:rPr>
              <a:t>Mise à disposition d’un guide juridique </a:t>
            </a:r>
            <a:endParaRPr lang="fr-FR" b="1" dirty="0">
              <a:solidFill>
                <a:srgbClr val="00B050"/>
              </a:solidFill>
            </a:endParaRPr>
          </a:p>
          <a:p>
            <a:pPr marL="0" indent="0">
              <a:buNone/>
            </a:pPr>
            <a:endParaRPr lang="fr-FR" b="1" dirty="0">
              <a:solidFill>
                <a:srgbClr val="00B050"/>
              </a:solidFill>
            </a:endParaRPr>
          </a:p>
          <a:p>
            <a:r>
              <a:rPr lang="fr-FR" dirty="0"/>
              <a:t>Confidentialité/Secret professionnel</a:t>
            </a:r>
          </a:p>
          <a:p>
            <a:pPr marL="0" indent="0">
              <a:buNone/>
            </a:pPr>
            <a:endParaRPr lang="fr-FR" dirty="0"/>
          </a:p>
          <a:p>
            <a:r>
              <a:rPr lang="fr-FR" dirty="0"/>
              <a:t>Participation au Projet d’Accompagnement Personnalisé</a:t>
            </a:r>
          </a:p>
        </p:txBody>
      </p:sp>
      <p:pic>
        <p:nvPicPr>
          <p:cNvPr id="4"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1" y="-6350"/>
            <a:ext cx="1597850" cy="973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4791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br>
              <a:rPr lang="fr-FR" sz="1800" b="1" dirty="0">
                <a:solidFill>
                  <a:schemeClr val="accent2"/>
                </a:solidFill>
              </a:rPr>
            </a:br>
            <a:r>
              <a:rPr lang="fr-FR" sz="1800" b="1" dirty="0">
                <a:solidFill>
                  <a:schemeClr val="accent2"/>
                </a:solidFill>
              </a:rPr>
              <a:t>8. </a:t>
            </a:r>
            <a:r>
              <a:rPr lang="fr-FR" sz="1800" b="1" u="sng" dirty="0">
                <a:solidFill>
                  <a:schemeClr val="accent2"/>
                </a:solidFill>
              </a:rPr>
              <a:t>Les missions du Mandataire Judiciaire à la Protection des Majeurs :</a:t>
            </a:r>
          </a:p>
        </p:txBody>
      </p:sp>
      <p:sp>
        <p:nvSpPr>
          <p:cNvPr id="3" name="Espace réservé du contenu 2"/>
          <p:cNvSpPr>
            <a:spLocks noGrp="1"/>
          </p:cNvSpPr>
          <p:nvPr>
            <p:ph idx="1"/>
          </p:nvPr>
        </p:nvSpPr>
        <p:spPr>
          <a:xfrm>
            <a:off x="677334" y="1440181"/>
            <a:ext cx="8596668" cy="4601182"/>
          </a:xfrm>
        </p:spPr>
        <p:txBody>
          <a:bodyPr/>
          <a:lstStyle/>
          <a:p>
            <a:r>
              <a:rPr lang="fr-FR" b="1" dirty="0">
                <a:solidFill>
                  <a:srgbClr val="00B050"/>
                </a:solidFill>
              </a:rPr>
              <a:t>Définition de l’accompagnement dans le cadre de l’activité tutélaire </a:t>
            </a:r>
            <a:r>
              <a:rPr lang="fr-FR" b="1" dirty="0"/>
              <a:t>:</a:t>
            </a:r>
          </a:p>
          <a:p>
            <a:pPr marL="0" indent="0">
              <a:buNone/>
            </a:pPr>
            <a:endParaRPr lang="fr-FR" altLang="fr-FR" sz="2400" b="1" i="1" dirty="0">
              <a:latin typeface="Calibri" panose="020F0502020204030204" pitchFamily="34" charset="0"/>
              <a:cs typeface="Calibri" panose="020F0502020204030204" pitchFamily="34" charset="0"/>
            </a:endParaRPr>
          </a:p>
          <a:p>
            <a:pPr marL="0" indent="0">
              <a:buNone/>
            </a:pPr>
            <a:r>
              <a:rPr lang="fr-FR" altLang="fr-FR" sz="2400" b="1" i="1" dirty="0">
                <a:latin typeface="Calibri" panose="020F0502020204030204" pitchFamily="34" charset="0"/>
                <a:cs typeface="Calibri" panose="020F0502020204030204" pitchFamily="34" charset="0"/>
              </a:rPr>
              <a:t>« L’accompagnement de la personne dans le cadre de la protection juridique vise principalement à consolider certains actes juridiques, à vérifier l’existence d’un consentement et la manifestation de ce dernier, à aider la personne à faire valoir ses droits fondamentaux.»</a:t>
            </a:r>
          </a:p>
          <a:p>
            <a:pPr marL="0" indent="0">
              <a:buNone/>
            </a:pPr>
            <a:endParaRPr lang="fr-FR" altLang="fr-FR" dirty="0">
              <a:solidFill>
                <a:srgbClr val="0070C0"/>
              </a:solidFill>
              <a:latin typeface="Calibri" panose="020F0502020204030204" pitchFamily="34" charset="0"/>
              <a:cs typeface="Calibri" panose="020F0502020204030204" pitchFamily="34" charset="0"/>
            </a:endParaRPr>
          </a:p>
          <a:p>
            <a:pPr>
              <a:buFontTx/>
              <a:buChar char="-"/>
            </a:pPr>
            <a:endParaRPr lang="fr-FR" altLang="fr-FR" dirty="0">
              <a:solidFill>
                <a:srgbClr val="0070C0"/>
              </a:solidFill>
              <a:latin typeface="Calibri" panose="020F0502020204030204" pitchFamily="34" charset="0"/>
              <a:cs typeface="Calibri" panose="020F0502020204030204" pitchFamily="34" charset="0"/>
            </a:endParaRPr>
          </a:p>
        </p:txBody>
      </p:sp>
      <p:pic>
        <p:nvPicPr>
          <p:cNvPr id="4"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1" y="-6350"/>
            <a:ext cx="1597850" cy="973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0945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1165412"/>
            <a:ext cx="8596668" cy="4875951"/>
          </a:xfrm>
        </p:spPr>
        <p:txBody>
          <a:bodyPr/>
          <a:lstStyle/>
          <a:p>
            <a:pPr marL="0" indent="0">
              <a:buNone/>
            </a:pPr>
            <a:r>
              <a:rPr lang="fr-FR" altLang="fr-FR" b="1" dirty="0">
                <a:solidFill>
                  <a:srgbClr val="0070C0"/>
                </a:solidFill>
                <a:cs typeface="Calibri" panose="020F0502020204030204" pitchFamily="34" charset="0"/>
              </a:rPr>
              <a:t>► </a:t>
            </a:r>
            <a:r>
              <a:rPr lang="fr-FR" altLang="fr-FR" b="1" dirty="0">
                <a:solidFill>
                  <a:schemeClr val="tx1"/>
                </a:solidFill>
                <a:cs typeface="Calibri" panose="020F0502020204030204" pitchFamily="34" charset="0"/>
              </a:rPr>
              <a:t>Les conditions d’exercice de la profession :</a:t>
            </a:r>
          </a:p>
          <a:p>
            <a:pPr>
              <a:buFontTx/>
              <a:buChar char="-"/>
            </a:pPr>
            <a:r>
              <a:rPr lang="fr-FR" altLang="fr-FR" dirty="0">
                <a:solidFill>
                  <a:schemeClr val="tx1"/>
                </a:solidFill>
                <a:cs typeface="Calibri" panose="020F0502020204030204" pitchFamily="34" charset="0"/>
              </a:rPr>
              <a:t>Satisfaire à des conditions d’âge, de moralité, de formation et d’expérience professionnelle</a:t>
            </a:r>
          </a:p>
          <a:p>
            <a:pPr>
              <a:buFontTx/>
              <a:buChar char="-"/>
            </a:pPr>
            <a:r>
              <a:rPr lang="fr-FR" altLang="fr-FR" dirty="0">
                <a:solidFill>
                  <a:schemeClr val="tx1"/>
                </a:solidFill>
                <a:cs typeface="Calibri" panose="020F0502020204030204" pitchFamily="34" charset="0"/>
              </a:rPr>
              <a:t>Etre inscrit sur une liste départementale</a:t>
            </a:r>
          </a:p>
          <a:p>
            <a:pPr>
              <a:buFontTx/>
              <a:buChar char="-"/>
            </a:pPr>
            <a:r>
              <a:rPr lang="fr-FR" altLang="fr-FR" dirty="0">
                <a:solidFill>
                  <a:schemeClr val="tx1"/>
                </a:solidFill>
                <a:cs typeface="Calibri" panose="020F0502020204030204" pitchFamily="34" charset="0"/>
              </a:rPr>
              <a:t>Prêter serment</a:t>
            </a:r>
          </a:p>
          <a:p>
            <a:pPr>
              <a:buFontTx/>
              <a:buChar char="-"/>
            </a:pPr>
            <a:endParaRPr lang="fr-FR" altLang="fr-FR" dirty="0">
              <a:solidFill>
                <a:schemeClr val="tx1"/>
              </a:solidFill>
              <a:cs typeface="Calibri" panose="020F0502020204030204" pitchFamily="34" charset="0"/>
            </a:endParaRPr>
          </a:p>
          <a:p>
            <a:pPr marL="0" indent="0">
              <a:buNone/>
            </a:pPr>
            <a:r>
              <a:rPr lang="fr-FR" altLang="fr-FR" b="1" dirty="0">
                <a:solidFill>
                  <a:srgbClr val="0070C0"/>
                </a:solidFill>
                <a:cs typeface="Calibri" panose="020F0502020204030204" pitchFamily="34" charset="0"/>
              </a:rPr>
              <a:t>►</a:t>
            </a:r>
            <a:r>
              <a:rPr lang="fr-FR" altLang="fr-FR" b="1" dirty="0">
                <a:solidFill>
                  <a:schemeClr val="tx1"/>
                </a:solidFill>
                <a:cs typeface="Calibri" panose="020F0502020204030204" pitchFamily="34" charset="0"/>
              </a:rPr>
              <a:t> Les contours de l’action du MJPM :</a:t>
            </a:r>
          </a:p>
          <a:p>
            <a:pPr marL="0" indent="0">
              <a:buNone/>
            </a:pPr>
            <a:r>
              <a:rPr lang="fr-FR" altLang="fr-FR" dirty="0">
                <a:solidFill>
                  <a:schemeClr val="tx1"/>
                </a:solidFill>
                <a:cs typeface="Calibri" panose="020F0502020204030204" pitchFamily="34" charset="0"/>
              </a:rPr>
              <a:t>		Qui fait quoi?</a:t>
            </a:r>
          </a:p>
          <a:p>
            <a:pPr marL="0" indent="0">
              <a:buNone/>
            </a:pPr>
            <a:r>
              <a:rPr lang="fr-FR" altLang="fr-FR" dirty="0">
                <a:solidFill>
                  <a:schemeClr val="tx1"/>
                </a:solidFill>
                <a:latin typeface="Calibri" panose="020F0502020204030204" pitchFamily="34" charset="0"/>
                <a:cs typeface="Calibri" panose="020F0502020204030204" pitchFamily="34" charset="0"/>
              </a:rPr>
              <a:t>	</a:t>
            </a:r>
            <a:r>
              <a:rPr lang="fr-FR" altLang="fr-FR" u="sng" dirty="0">
                <a:solidFill>
                  <a:srgbClr val="0070C0"/>
                </a:solidFill>
                <a:latin typeface="Calibri" panose="020F0502020204030204" pitchFamily="34" charset="0"/>
                <a:cs typeface="Calibri" panose="020F0502020204030204" pitchFamily="34" charset="0"/>
                <a:hlinkClick r:id="rId2" action="ppaction://hlinkfile"/>
              </a:rPr>
              <a:t>Cf. GUIDE</a:t>
            </a:r>
            <a:r>
              <a:rPr lang="fr-FR" altLang="fr-FR" u="sng" dirty="0">
                <a:solidFill>
                  <a:srgbClr val="0070C0"/>
                </a:solidFill>
                <a:latin typeface="Calibri" panose="020F0502020204030204" pitchFamily="34" charset="0"/>
                <a:cs typeface="Calibri" panose="020F0502020204030204" pitchFamily="34" charset="0"/>
              </a:rPr>
              <a:t> </a:t>
            </a:r>
            <a:r>
              <a:rPr lang="fr-FR" altLang="fr-FR" u="sng" dirty="0">
                <a:solidFill>
                  <a:srgbClr val="0070C0"/>
                </a:solidFill>
                <a:cs typeface="Calibri" panose="020F0502020204030204" pitchFamily="34" charset="0"/>
              </a:rPr>
              <a:t>JURIDIQUE.</a:t>
            </a:r>
          </a:p>
          <a:p>
            <a:pPr marL="0" indent="0">
              <a:buNone/>
            </a:pPr>
            <a:endParaRPr lang="fr-FR" altLang="fr-FR" sz="2400" b="1" dirty="0">
              <a:solidFill>
                <a:schemeClr val="tx1"/>
              </a:solidFill>
              <a:cs typeface="Arial" panose="020B0604020202020204" pitchFamily="34" charset="0"/>
            </a:endParaRPr>
          </a:p>
          <a:p>
            <a:pPr marL="0" indent="0">
              <a:buNone/>
            </a:pPr>
            <a:endParaRPr lang="fr-FR" altLang="fr-FR" dirty="0">
              <a:solidFill>
                <a:schemeClr val="tx1"/>
              </a:solidFill>
              <a:latin typeface="Calibri" panose="020F0502020204030204" pitchFamily="34" charset="0"/>
              <a:cs typeface="Calibri" panose="020F0502020204030204" pitchFamily="34" charset="0"/>
            </a:endParaRPr>
          </a:p>
          <a:p>
            <a:pPr marL="0" indent="0">
              <a:buNone/>
            </a:pPr>
            <a:endParaRPr lang="fr-FR" altLang="fr-FR" dirty="0">
              <a:solidFill>
                <a:schemeClr val="tx1"/>
              </a:solidFill>
              <a:latin typeface="Calibri" panose="020F0502020204030204" pitchFamily="34" charset="0"/>
              <a:cs typeface="Calibri" panose="020F0502020204030204" pitchFamily="34" charset="0"/>
            </a:endParaRPr>
          </a:p>
          <a:p>
            <a:pPr marL="0" indent="0">
              <a:buNone/>
            </a:pPr>
            <a:endParaRPr lang="fr-FR" altLang="fr-FR" dirty="0">
              <a:solidFill>
                <a:schemeClr val="tx1"/>
              </a:solidFill>
              <a:latin typeface="Calibri" panose="020F0502020204030204" pitchFamily="34" charset="0"/>
              <a:cs typeface="Calibri" panose="020F0502020204030204" pitchFamily="34" charset="0"/>
            </a:endParaRPr>
          </a:p>
          <a:p>
            <a:pPr>
              <a:buFontTx/>
              <a:buChar char="-"/>
            </a:pPr>
            <a:endParaRPr lang="fr-FR" altLang="fr-FR" dirty="0">
              <a:solidFill>
                <a:schemeClr val="tx1"/>
              </a:solidFill>
              <a:latin typeface="Calibri" panose="020F0502020204030204" pitchFamily="34" charset="0"/>
              <a:cs typeface="Calibri" panose="020F0502020204030204" pitchFamily="34" charset="0"/>
            </a:endParaRPr>
          </a:p>
          <a:p>
            <a:pPr>
              <a:buFontTx/>
              <a:buChar char="-"/>
            </a:pPr>
            <a:endParaRPr lang="fr-FR" altLang="fr-FR" dirty="0">
              <a:solidFill>
                <a:srgbClr val="0070C0"/>
              </a:solidFill>
              <a:latin typeface="Calibri" panose="020F0502020204030204" pitchFamily="34" charset="0"/>
              <a:cs typeface="Calibri" panose="020F0502020204030204" pitchFamily="34" charset="0"/>
            </a:endParaRPr>
          </a:p>
          <a:p>
            <a:pPr>
              <a:buFontTx/>
              <a:buChar char="-"/>
            </a:pPr>
            <a:endParaRPr lang="fr-FR" altLang="fr-FR" dirty="0">
              <a:solidFill>
                <a:srgbClr val="0070C0"/>
              </a:solidFill>
              <a:latin typeface="Calibri" panose="020F0502020204030204" pitchFamily="34" charset="0"/>
              <a:cs typeface="Calibri" panose="020F0502020204030204" pitchFamily="34" charset="0"/>
            </a:endParaRPr>
          </a:p>
        </p:txBody>
      </p:sp>
      <p:pic>
        <p:nvPicPr>
          <p:cNvPr id="4" name="Imag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1" y="-6350"/>
            <a:ext cx="1597850" cy="973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2384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496" y="1810512"/>
            <a:ext cx="9125712" cy="4210580"/>
          </a:xfrm>
        </p:spPr>
        <p:txBody>
          <a:bodyPr>
            <a:normAutofit/>
          </a:bodyPr>
          <a:lstStyle/>
          <a:p>
            <a:pPr marL="0" indent="0">
              <a:buNone/>
            </a:pPr>
            <a:r>
              <a:rPr lang="fr-FR" sz="2000" u="sng" dirty="0">
                <a:solidFill>
                  <a:srgbClr val="0070C0"/>
                </a:solidFill>
              </a:rPr>
              <a:t>Co</a:t>
            </a:r>
            <a:r>
              <a:rPr lang="fr-FR" sz="2000" b="1" u="sng" dirty="0">
                <a:solidFill>
                  <a:srgbClr val="0070C0"/>
                </a:solidFill>
              </a:rPr>
              <a:t>ntexte du secteur de la Protection des personnes majeures vulnérables </a:t>
            </a:r>
          </a:p>
          <a:p>
            <a:pPr>
              <a:buFontTx/>
              <a:buChar char="-"/>
            </a:pPr>
            <a:r>
              <a:rPr lang="fr-FR" dirty="0">
                <a:solidFill>
                  <a:schemeClr val="tx1"/>
                </a:solidFill>
              </a:rPr>
              <a:t>800 000 personnes : soit + de 1% de la population française</a:t>
            </a:r>
          </a:p>
          <a:p>
            <a:pPr>
              <a:buFontTx/>
              <a:buChar char="-"/>
            </a:pPr>
            <a:r>
              <a:rPr lang="fr-FR" dirty="0">
                <a:solidFill>
                  <a:schemeClr val="tx1"/>
                </a:solidFill>
              </a:rPr>
              <a:t>Dont 335 000 mesures familiales</a:t>
            </a:r>
          </a:p>
          <a:p>
            <a:pPr>
              <a:buFontTx/>
              <a:buChar char="-"/>
            </a:pPr>
            <a:r>
              <a:rPr lang="fr-FR" dirty="0">
                <a:solidFill>
                  <a:schemeClr val="tx1"/>
                </a:solidFill>
              </a:rPr>
              <a:t>Et 465 000 mesures professionnelles</a:t>
            </a:r>
          </a:p>
          <a:p>
            <a:pPr>
              <a:buFontTx/>
              <a:buChar char="-"/>
            </a:pPr>
            <a:r>
              <a:rPr lang="fr-FR" dirty="0">
                <a:solidFill>
                  <a:schemeClr val="tx1"/>
                </a:solidFill>
              </a:rPr>
              <a:t>3 formes d’exercice du métier :</a:t>
            </a:r>
          </a:p>
          <a:p>
            <a:pPr>
              <a:buFontTx/>
              <a:buChar char="-"/>
            </a:pPr>
            <a:r>
              <a:rPr lang="fr-FR" dirty="0">
                <a:solidFill>
                  <a:schemeClr val="tx1"/>
                </a:solidFill>
                <a:cs typeface="Arial" panose="020B0604020202020204" pitchFamily="34" charset="0"/>
              </a:rPr>
              <a:t>◦ préposés d’établissements</a:t>
            </a:r>
          </a:p>
          <a:p>
            <a:pPr>
              <a:buFontTx/>
              <a:buChar char="-"/>
            </a:pPr>
            <a:r>
              <a:rPr lang="fr-FR" dirty="0">
                <a:solidFill>
                  <a:schemeClr val="tx1"/>
                </a:solidFill>
                <a:cs typeface="Arial" panose="020B0604020202020204" pitchFamily="34" charset="0"/>
              </a:rPr>
              <a:t>◦ mandataires individuels</a:t>
            </a:r>
          </a:p>
          <a:p>
            <a:pPr>
              <a:buFontTx/>
              <a:buChar char="-"/>
            </a:pPr>
            <a:r>
              <a:rPr lang="fr-FR" dirty="0">
                <a:solidFill>
                  <a:schemeClr val="tx1"/>
                </a:solidFill>
                <a:cs typeface="Arial" panose="020B0604020202020204" pitchFamily="34" charset="0"/>
              </a:rPr>
              <a:t>◦ associations : services mandataires judiciaires à la protection des majeurs, personnes morales qui délèguent en interne à des mandataires judiciaires à la protection des majeurs, personnes physiques.</a:t>
            </a:r>
            <a:endParaRPr lang="fr-FR" dirty="0">
              <a:solidFill>
                <a:schemeClr val="tx1"/>
              </a:solidFill>
            </a:endParaRPr>
          </a:p>
          <a:p>
            <a:pPr>
              <a:buFontTx/>
              <a:buChar char="-"/>
            </a:pPr>
            <a:endParaRPr lang="fr-FR" sz="1600" dirty="0">
              <a:solidFill>
                <a:srgbClr val="0070C0"/>
              </a:solidFill>
            </a:endParaRPr>
          </a:p>
        </p:txBody>
      </p:sp>
      <p:pic>
        <p:nvPicPr>
          <p:cNvPr id="4"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513"/>
            <a:ext cx="1719263" cy="105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8092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496" y="1810512"/>
            <a:ext cx="9125712" cy="4210580"/>
          </a:xfrm>
        </p:spPr>
        <p:txBody>
          <a:bodyPr>
            <a:normAutofit/>
          </a:bodyPr>
          <a:lstStyle/>
          <a:p>
            <a:pPr marL="0" indent="0">
              <a:buNone/>
            </a:pPr>
            <a:r>
              <a:rPr lang="fr-FR" b="1" u="sng" dirty="0">
                <a:solidFill>
                  <a:srgbClr val="0070C0"/>
                </a:solidFill>
              </a:rPr>
              <a:t>9- Fiche signalétique de l’AT66 :</a:t>
            </a:r>
          </a:p>
          <a:p>
            <a:pPr marL="0" indent="0">
              <a:buFont typeface="Wingdings 2" panose="05020102010507070707" pitchFamily="18" charset="2"/>
              <a:buNone/>
              <a:defRPr/>
            </a:pPr>
            <a:r>
              <a:rPr lang="fr-FR" i="1" dirty="0">
                <a:sym typeface="Wingdings 3" panose="05040102010807070707" pitchFamily="18" charset="2"/>
              </a:rPr>
              <a:t></a:t>
            </a:r>
            <a:r>
              <a:rPr lang="fr-FR" i="1" dirty="0"/>
              <a:t> </a:t>
            </a:r>
            <a:r>
              <a:rPr lang="fr-FR" b="1" i="1" dirty="0"/>
              <a:t>Adresse</a:t>
            </a:r>
            <a:r>
              <a:rPr lang="fr-FR" i="1" dirty="0"/>
              <a:t> : 460, rue Louis Mouillard BP 40086 66050 PERPIGNAN PPDC</a:t>
            </a:r>
            <a:endParaRPr lang="fr-FR" dirty="0"/>
          </a:p>
          <a:p>
            <a:pPr marL="0" indent="0">
              <a:buFont typeface="Wingdings 2" panose="05020102010507070707" pitchFamily="18" charset="2"/>
              <a:buNone/>
              <a:defRPr/>
            </a:pPr>
            <a:r>
              <a:rPr lang="fr-FR" i="1" dirty="0">
                <a:sym typeface="Wingdings 3" panose="05040102010807070707" pitchFamily="18" charset="2"/>
              </a:rPr>
              <a:t></a:t>
            </a:r>
            <a:r>
              <a:rPr lang="fr-FR" i="1" dirty="0"/>
              <a:t> </a:t>
            </a:r>
            <a:r>
              <a:rPr lang="fr-FR" b="1" i="1" dirty="0"/>
              <a:t>Tél.</a:t>
            </a:r>
            <a:r>
              <a:rPr lang="fr-FR" i="1" dirty="0"/>
              <a:t> : 04.68.66.66.20  </a:t>
            </a:r>
            <a:r>
              <a:rPr lang="fr-FR" b="1" i="1" dirty="0"/>
              <a:t>Fax </a:t>
            </a:r>
            <a:r>
              <a:rPr lang="fr-FR" i="1" dirty="0"/>
              <a:t>: 04.68.50.32.52	 </a:t>
            </a:r>
            <a:endParaRPr lang="fr-FR" dirty="0"/>
          </a:p>
          <a:p>
            <a:pPr marL="0" indent="0">
              <a:buFont typeface="Wingdings 2" panose="05020102010507070707" pitchFamily="18" charset="2"/>
              <a:buNone/>
              <a:defRPr/>
            </a:pPr>
            <a:r>
              <a:rPr lang="fr-FR" i="1" dirty="0">
                <a:sym typeface="Wingdings 3" panose="05040102010807070707" pitchFamily="18" charset="2"/>
              </a:rPr>
              <a:t></a:t>
            </a:r>
            <a:r>
              <a:rPr lang="fr-FR" i="1" dirty="0"/>
              <a:t> </a:t>
            </a:r>
            <a:r>
              <a:rPr lang="fr-FR" b="1" i="1" dirty="0"/>
              <a:t>E mail</a:t>
            </a:r>
            <a:r>
              <a:rPr lang="fr-FR" i="1" dirty="0"/>
              <a:t> : </a:t>
            </a:r>
            <a:r>
              <a:rPr lang="fr-FR" i="1" u="sng" dirty="0"/>
              <a:t>contact@at66.fr</a:t>
            </a:r>
            <a:endParaRPr lang="fr-FR" dirty="0"/>
          </a:p>
          <a:p>
            <a:pPr marL="0" indent="0">
              <a:buFont typeface="Wingdings 2" panose="05020102010507070707" pitchFamily="18" charset="2"/>
              <a:buNone/>
              <a:defRPr/>
            </a:pPr>
            <a:r>
              <a:rPr lang="fr-FR" i="1" dirty="0">
                <a:sym typeface="Wingdings 3" panose="05040102010807070707" pitchFamily="18" charset="2"/>
              </a:rPr>
              <a:t></a:t>
            </a:r>
            <a:r>
              <a:rPr lang="fr-FR" i="1" dirty="0"/>
              <a:t> </a:t>
            </a:r>
            <a:r>
              <a:rPr lang="fr-FR" b="1" i="1" dirty="0"/>
              <a:t>Site internet</a:t>
            </a:r>
            <a:r>
              <a:rPr lang="fr-FR" i="1" dirty="0"/>
              <a:t> : www.at66.fr</a:t>
            </a:r>
            <a:endParaRPr lang="fr-FR" dirty="0"/>
          </a:p>
          <a:p>
            <a:pPr marL="0" indent="0">
              <a:buFont typeface="Wingdings 2" panose="05020102010507070707" pitchFamily="18" charset="2"/>
              <a:buNone/>
              <a:defRPr/>
            </a:pPr>
            <a:r>
              <a:rPr lang="fr-FR" i="1" dirty="0">
                <a:sym typeface="Wingdings 3" panose="05040102010807070707" pitchFamily="18" charset="2"/>
              </a:rPr>
              <a:t></a:t>
            </a:r>
            <a:r>
              <a:rPr lang="fr-FR" i="1" dirty="0"/>
              <a:t> </a:t>
            </a:r>
            <a:r>
              <a:rPr lang="fr-FR" b="1" i="1" dirty="0"/>
              <a:t>Présidente du Conseil d'Administration</a:t>
            </a:r>
            <a:r>
              <a:rPr lang="fr-FR" i="1" dirty="0"/>
              <a:t> : Madame Christiane BERNE</a:t>
            </a:r>
            <a:endParaRPr lang="fr-FR" dirty="0"/>
          </a:p>
          <a:p>
            <a:pPr marL="0" indent="0">
              <a:buFont typeface="Wingdings 2" panose="05020102010507070707" pitchFamily="18" charset="2"/>
              <a:buNone/>
              <a:defRPr/>
            </a:pPr>
            <a:r>
              <a:rPr lang="fr-FR" i="1" dirty="0">
                <a:sym typeface="Wingdings 3" panose="05040102010807070707" pitchFamily="18" charset="2"/>
              </a:rPr>
              <a:t></a:t>
            </a:r>
            <a:r>
              <a:rPr lang="fr-FR" i="1" dirty="0"/>
              <a:t> </a:t>
            </a:r>
            <a:r>
              <a:rPr lang="fr-FR" b="1" i="1" dirty="0"/>
              <a:t>Personne ayant qualité pour représenter le service</a:t>
            </a:r>
            <a:r>
              <a:rPr lang="fr-FR" i="1" dirty="0"/>
              <a:t> : Monsieur Frédéric BOUARD</a:t>
            </a:r>
            <a:endParaRPr lang="fr-FR" dirty="0"/>
          </a:p>
          <a:p>
            <a:pPr>
              <a:buFontTx/>
              <a:buChar char="-"/>
            </a:pPr>
            <a:endParaRPr lang="fr-FR" sz="1600" dirty="0">
              <a:solidFill>
                <a:srgbClr val="0070C0"/>
              </a:solidFill>
            </a:endParaRPr>
          </a:p>
        </p:txBody>
      </p:sp>
      <p:pic>
        <p:nvPicPr>
          <p:cNvPr id="4"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513"/>
            <a:ext cx="1719263" cy="105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4747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496" y="1810512"/>
            <a:ext cx="9125712" cy="4210580"/>
          </a:xfrm>
        </p:spPr>
        <p:txBody>
          <a:bodyPr>
            <a:normAutofit/>
          </a:bodyPr>
          <a:lstStyle/>
          <a:p>
            <a:pPr marL="0" indent="0">
              <a:buFont typeface="Wingdings 2" panose="05020102010507070707" pitchFamily="18" charset="2"/>
              <a:buNone/>
              <a:defRPr/>
            </a:pPr>
            <a:r>
              <a:rPr lang="fr-FR" sz="2000" i="1" dirty="0">
                <a:sym typeface="Wingdings 3" panose="05040102010807070707" pitchFamily="18" charset="2"/>
              </a:rPr>
              <a:t></a:t>
            </a:r>
            <a:r>
              <a:rPr lang="fr-FR" sz="2000" i="1" dirty="0"/>
              <a:t> </a:t>
            </a:r>
            <a:r>
              <a:rPr lang="fr-FR" sz="2000" b="1" i="1" dirty="0"/>
              <a:t>Services gérés par l'organisme gestionnaire</a:t>
            </a:r>
            <a:r>
              <a:rPr lang="fr-FR" sz="2000" i="1" dirty="0"/>
              <a:t> à travers deux Pôles distincts :</a:t>
            </a:r>
          </a:p>
          <a:p>
            <a:pPr marL="0" indent="0">
              <a:buFont typeface="Wingdings 2" panose="05020102010507070707" pitchFamily="18" charset="2"/>
              <a:buNone/>
              <a:defRPr/>
            </a:pPr>
            <a:endParaRPr lang="fr-FR" sz="2000" dirty="0"/>
          </a:p>
          <a:p>
            <a:pPr marL="0" indent="0">
              <a:buFont typeface="Wingdings 2" panose="05020102010507070707" pitchFamily="18" charset="2"/>
              <a:buNone/>
              <a:defRPr/>
            </a:pPr>
            <a:r>
              <a:rPr lang="fr-FR" sz="2000" i="1" dirty="0"/>
              <a:t>- </a:t>
            </a:r>
            <a:r>
              <a:rPr lang="fr-FR" sz="2000" b="1" i="1" dirty="0"/>
              <a:t>Un Pôle Mandataire Judiciaire à la Protection des Majeurs</a:t>
            </a:r>
            <a:r>
              <a:rPr lang="fr-FR" sz="2000" i="1" dirty="0"/>
              <a:t> (</a:t>
            </a:r>
            <a:r>
              <a:rPr lang="fr-FR" sz="2000" b="1" i="1" dirty="0"/>
              <a:t>MJPM) </a:t>
            </a:r>
            <a:r>
              <a:rPr lang="fr-FR" sz="2000" i="1" dirty="0"/>
              <a:t>comprenant :</a:t>
            </a:r>
            <a:endParaRPr lang="fr-FR" sz="2000" dirty="0"/>
          </a:p>
          <a:p>
            <a:pPr marL="0" indent="0">
              <a:buFont typeface="Wingdings 2" panose="05020102010507070707" pitchFamily="18" charset="2"/>
              <a:buNone/>
              <a:defRPr/>
            </a:pPr>
            <a:r>
              <a:rPr lang="fr-FR" sz="2000" i="1" dirty="0"/>
              <a:t>• Un Service MJPM qui exerce des mesures de type curatelle, tutelle, sauvegarde de justice avec mandat spécial mais également des mesures ad hoc et des mandats de protection future</a:t>
            </a:r>
            <a:endParaRPr lang="fr-FR" sz="2000" dirty="0"/>
          </a:p>
          <a:p>
            <a:pPr marL="0" indent="0">
              <a:buFont typeface="Wingdings 2" panose="05020102010507070707" pitchFamily="18" charset="2"/>
              <a:buNone/>
              <a:defRPr/>
            </a:pPr>
            <a:r>
              <a:rPr lang="fr-FR" sz="2000" i="1" dirty="0"/>
              <a:t>• Un service SISTF (Service d’Information et de Soutien aux Tuteurs Familiaux)</a:t>
            </a:r>
            <a:endParaRPr lang="fr-FR" sz="2000" dirty="0"/>
          </a:p>
          <a:p>
            <a:pPr marL="0" indent="0">
              <a:buFont typeface="Wingdings 2" panose="05020102010507070707" pitchFamily="18" charset="2"/>
              <a:buNone/>
              <a:defRPr/>
            </a:pPr>
            <a:endParaRPr lang="fr-FR" sz="2000" dirty="0">
              <a:solidFill>
                <a:srgbClr val="0070C0"/>
              </a:solidFill>
            </a:endParaRPr>
          </a:p>
          <a:p>
            <a:pPr>
              <a:buFontTx/>
              <a:buChar char="-"/>
            </a:pPr>
            <a:endParaRPr lang="fr-FR" sz="1600" dirty="0">
              <a:solidFill>
                <a:srgbClr val="0070C0"/>
              </a:solidFill>
            </a:endParaRPr>
          </a:p>
        </p:txBody>
      </p:sp>
      <p:pic>
        <p:nvPicPr>
          <p:cNvPr id="4"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513"/>
            <a:ext cx="1719263" cy="105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39545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496" y="1810512"/>
            <a:ext cx="9125712" cy="4210580"/>
          </a:xfrm>
        </p:spPr>
        <p:txBody>
          <a:bodyPr>
            <a:normAutofit fontScale="85000" lnSpcReduction="10000"/>
          </a:bodyPr>
          <a:lstStyle/>
          <a:p>
            <a:pPr marL="0" indent="0">
              <a:buFont typeface="Wingdings 2" panose="05020102010507070707" pitchFamily="18" charset="2"/>
              <a:buNone/>
              <a:defRPr/>
            </a:pPr>
            <a:r>
              <a:rPr lang="fr-FR" sz="2000" b="1" i="1" dirty="0"/>
              <a:t>-Un Pôle ASEB (Accompagnement Social Educatif Budgétaire) </a:t>
            </a:r>
            <a:r>
              <a:rPr lang="fr-FR" sz="2000" i="1" dirty="0"/>
              <a:t>comprenant :</a:t>
            </a:r>
            <a:endParaRPr lang="fr-FR" sz="2000" dirty="0"/>
          </a:p>
          <a:p>
            <a:pPr marL="0" indent="0">
              <a:buFont typeface="Wingdings 2" panose="05020102010507070707" pitchFamily="18" charset="2"/>
              <a:buNone/>
              <a:defRPr/>
            </a:pPr>
            <a:r>
              <a:rPr lang="fr-FR" sz="2000" i="1" dirty="0"/>
              <a:t>• Un Service MASP (Mesures d’Accompagnement Social Personnalisé) dans le cadre d’un GCSMS MASP 66 avec l’APAM 11, qui gère également des mesures MAJ (Mesures d’Accompagnement Judiciaire)</a:t>
            </a:r>
            <a:endParaRPr lang="fr-FR" sz="2000" dirty="0"/>
          </a:p>
          <a:p>
            <a:pPr marL="0" indent="0">
              <a:buFont typeface="Wingdings 2" panose="05020102010507070707" pitchFamily="18" charset="2"/>
              <a:buNone/>
              <a:defRPr/>
            </a:pPr>
            <a:r>
              <a:rPr lang="fr-FR" sz="2000" i="1" dirty="0"/>
              <a:t>• Deux labels PCB (Point Conseil Budget)</a:t>
            </a:r>
            <a:endParaRPr lang="fr-FR" sz="2000" dirty="0"/>
          </a:p>
          <a:p>
            <a:pPr marL="0" indent="0">
              <a:buFont typeface="Wingdings 2" panose="05020102010507070707" pitchFamily="18" charset="2"/>
              <a:buNone/>
              <a:defRPr/>
            </a:pPr>
            <a:r>
              <a:rPr lang="fr-FR" sz="2000" i="1" dirty="0"/>
              <a:t>• des Enquêtes Sociales/Auditions des mineurs par substitution du JAF</a:t>
            </a:r>
            <a:endParaRPr lang="fr-FR" sz="2000" dirty="0"/>
          </a:p>
          <a:p>
            <a:pPr marL="0" indent="0">
              <a:buFont typeface="Wingdings 2" panose="05020102010507070707" pitchFamily="18" charset="2"/>
              <a:buNone/>
              <a:defRPr/>
            </a:pPr>
            <a:r>
              <a:rPr lang="fr-FR" sz="2000" i="1" dirty="0"/>
              <a:t>• des Ateliers de prévention à la perte d’autonomie</a:t>
            </a:r>
          </a:p>
          <a:p>
            <a:pPr marL="0" indent="0">
              <a:buFont typeface="Wingdings 2" panose="05020102010507070707" pitchFamily="18" charset="2"/>
              <a:buNone/>
              <a:defRPr/>
            </a:pPr>
            <a:r>
              <a:rPr lang="fr-FR" sz="2000" i="1" dirty="0"/>
              <a:t>Dont la formation des aidants.</a:t>
            </a:r>
          </a:p>
          <a:p>
            <a:pPr marL="0" indent="0">
              <a:buFont typeface="Wingdings 2" panose="05020102010507070707" pitchFamily="18" charset="2"/>
              <a:buNone/>
              <a:defRPr/>
            </a:pPr>
            <a:endParaRPr lang="fr-FR" sz="2000" i="1" dirty="0"/>
          </a:p>
          <a:p>
            <a:pPr marL="0" indent="0">
              <a:buFont typeface="Wingdings 2" panose="05020102010507070707" pitchFamily="18" charset="2"/>
              <a:buNone/>
              <a:defRPr/>
            </a:pPr>
            <a:r>
              <a:rPr lang="fr-FR" sz="2000" b="1" i="1" dirty="0"/>
              <a:t>-Un Pôle Formation (Form’AT66)</a:t>
            </a:r>
          </a:p>
          <a:p>
            <a:pPr marL="0" indent="0">
              <a:buFont typeface="Wingdings 2" panose="05020102010507070707" pitchFamily="18" charset="2"/>
              <a:buNone/>
              <a:defRPr/>
            </a:pPr>
            <a:endParaRPr lang="fr-FR" sz="2000" dirty="0">
              <a:solidFill>
                <a:srgbClr val="FF0000"/>
              </a:solidFill>
            </a:endParaRPr>
          </a:p>
          <a:p>
            <a:pPr marL="0" indent="0">
              <a:buFont typeface="Wingdings 2" panose="05020102010507070707" pitchFamily="18" charset="2"/>
              <a:buNone/>
              <a:defRPr/>
            </a:pPr>
            <a:r>
              <a:rPr lang="fr-FR" sz="2000" i="1" dirty="0">
                <a:sym typeface="Wingdings 3" panose="05040102010807070707" pitchFamily="18" charset="2"/>
              </a:rPr>
              <a:t></a:t>
            </a:r>
            <a:r>
              <a:rPr lang="fr-FR" sz="2000" i="1" dirty="0"/>
              <a:t> Conformité de l’Association obtenue suite à la visite effectuée le 12 juillet 2010.</a:t>
            </a:r>
            <a:endParaRPr lang="fr-FR" sz="2000" dirty="0"/>
          </a:p>
          <a:p>
            <a:pPr marL="0" indent="0">
              <a:buNone/>
            </a:pPr>
            <a:endParaRPr lang="fr-FR" sz="2000" dirty="0">
              <a:solidFill>
                <a:srgbClr val="0070C0"/>
              </a:solidFill>
            </a:endParaRPr>
          </a:p>
          <a:p>
            <a:pPr>
              <a:buFontTx/>
              <a:buChar char="-"/>
            </a:pPr>
            <a:endParaRPr lang="fr-FR" sz="1600" dirty="0">
              <a:solidFill>
                <a:srgbClr val="0070C0"/>
              </a:solidFill>
            </a:endParaRPr>
          </a:p>
        </p:txBody>
      </p:sp>
      <p:pic>
        <p:nvPicPr>
          <p:cNvPr id="4"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513"/>
            <a:ext cx="1719263" cy="105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57108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33088" y="1801368"/>
            <a:ext cx="8240914" cy="3493008"/>
          </a:xfrm>
        </p:spPr>
        <p:txBody>
          <a:bodyPr/>
          <a:lstStyle/>
          <a:p>
            <a:br>
              <a:rPr lang="fr-FR" dirty="0"/>
            </a:br>
            <a:r>
              <a:rPr lang="fr-FR" u="sng" dirty="0">
                <a:solidFill>
                  <a:srgbClr val="0070C0"/>
                </a:solidFill>
              </a:rPr>
              <a:t>Deuxième partie: Questions/réponses avec les participants</a:t>
            </a:r>
            <a:br>
              <a:rPr lang="fr-FR" u="sng" dirty="0">
                <a:solidFill>
                  <a:srgbClr val="0070C0"/>
                </a:solidFill>
              </a:rPr>
            </a:br>
            <a:endParaRPr lang="fr-FR" dirty="0"/>
          </a:p>
        </p:txBody>
      </p:sp>
      <p:grpSp>
        <p:nvGrpSpPr>
          <p:cNvPr id="3" name="Groupe 2"/>
          <p:cNvGrpSpPr>
            <a:grpSpLocks/>
          </p:cNvGrpSpPr>
          <p:nvPr/>
        </p:nvGrpSpPr>
        <p:grpSpPr bwMode="auto">
          <a:xfrm>
            <a:off x="1033088" y="299196"/>
            <a:ext cx="4318841" cy="1422028"/>
            <a:chOff x="0" y="0"/>
            <a:chExt cx="4252647" cy="1371046"/>
          </a:xfrm>
        </p:grpSpPr>
        <p:pic>
          <p:nvPicPr>
            <p:cNvPr id="4" name="Image 1" descr="LOGO FINAL ARIAL PAVE"/>
            <p:cNvPicPr>
              <a:picLocks noChangeAspect="1"/>
            </p:cNvPicPr>
            <p:nvPr/>
          </p:nvPicPr>
          <p:blipFill>
            <a:blip r:embed="rId2">
              <a:extLst>
                <a:ext uri="{28A0092B-C50C-407E-A947-70E740481C1C}">
                  <a14:useLocalDpi xmlns:a14="http://schemas.microsoft.com/office/drawing/2010/main" val="0"/>
                </a:ext>
              </a:extLst>
            </a:blip>
            <a:srcRect r="65533" b="2554"/>
            <a:stretch>
              <a:fillRect/>
            </a:stretch>
          </p:blipFill>
          <p:spPr bwMode="auto">
            <a:xfrm>
              <a:off x="0" y="0"/>
              <a:ext cx="1241439" cy="1329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 de texte 3"/>
            <p:cNvSpPr txBox="1">
              <a:spLocks noChangeArrowheads="1"/>
            </p:cNvSpPr>
            <p:nvPr/>
          </p:nvSpPr>
          <p:spPr bwMode="auto">
            <a:xfrm>
              <a:off x="1362075" y="123824"/>
              <a:ext cx="2890572" cy="124722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fr-FR" altLang="fr-FR" sz="1000" b="0" i="0" u="none" strike="noStrike" cap="none" normalizeH="0" baseline="0" dirty="0">
                  <a:ln>
                    <a:noFill/>
                  </a:ln>
                  <a:solidFill>
                    <a:schemeClr val="tx1"/>
                  </a:solidFill>
                  <a:effectLst/>
                  <a:latin typeface="Arial" panose="020B0604020202020204" pitchFamily="34" charset="0"/>
                </a:rPr>
                <a:t>AT66</a:t>
              </a:r>
              <a:r>
                <a:rPr kumimoji="0" lang="fr-FR" altLang="fr-FR" sz="1000" b="0" i="0" u="none" strike="noStrike" cap="none" normalizeH="0" dirty="0">
                  <a:ln>
                    <a:noFill/>
                  </a:ln>
                  <a:solidFill>
                    <a:schemeClr val="tx1"/>
                  </a:solidFill>
                  <a:effectLst/>
                  <a:latin typeface="Arial" panose="020B0604020202020204" pitchFamily="34" charset="0"/>
                </a:rPr>
                <a:t>                                                                                     </a:t>
              </a:r>
              <a:r>
                <a:rPr kumimoji="0" lang="fr-FR" altLang="fr-FR" sz="1000" b="0" i="0" u="none" strike="noStrike" cap="none" normalizeH="0" baseline="0" dirty="0">
                  <a:ln>
                    <a:noFill/>
                  </a:ln>
                  <a:solidFill>
                    <a:schemeClr val="tx1"/>
                  </a:solidFill>
                  <a:effectLst/>
                  <a:latin typeface="Arial" panose="020B0604020202020204" pitchFamily="34" charset="0"/>
                </a:rPr>
                <a:t>460 rue Louis Mouillard – </a:t>
              </a:r>
              <a:r>
                <a:rPr lang="fr-FR" altLang="fr-FR" sz="1000" dirty="0">
                  <a:latin typeface="Arial" panose="020B0604020202020204" pitchFamily="34" charset="0"/>
                </a:rPr>
                <a:t>BP 40086</a:t>
              </a:r>
              <a:r>
                <a:rPr kumimoji="0" lang="fr-FR" altLang="fr-FR" sz="1000" b="0" i="0" u="none" strike="noStrike" cap="none" normalizeH="0" baseline="0" dirty="0">
                  <a:ln>
                    <a:noFill/>
                  </a:ln>
                  <a:solidFill>
                    <a:schemeClr val="tx1"/>
                  </a:solidFill>
                  <a:effectLst/>
                  <a:latin typeface="Arial" panose="020B0604020202020204" pitchFamily="34" charset="0"/>
                </a:rPr>
                <a:t>                                66050 PERPIGNAN </a:t>
              </a:r>
              <a:r>
                <a:rPr lang="fr-FR" altLang="fr-FR" sz="1000" dirty="0">
                  <a:latin typeface="Arial" panose="020B0604020202020204" pitchFamily="34" charset="0"/>
                </a:rPr>
                <a:t>PPDC</a:t>
              </a:r>
              <a:r>
                <a:rPr kumimoji="0" lang="fr-FR" altLang="fr-FR" sz="1000" b="0" i="0" u="none" strike="noStrike" cap="none" normalizeH="0" baseline="0" dirty="0">
                  <a:ln>
                    <a:noFill/>
                  </a:ln>
                  <a:solidFill>
                    <a:schemeClr val="tx1"/>
                  </a:solidFill>
                  <a:effectLst/>
                  <a:latin typeface="Arial" panose="020B0604020202020204" pitchFamily="34" charset="0"/>
                </a:rPr>
                <a:t>                                           Tél : 04.68.66.66.20  </a:t>
              </a:r>
              <a:endParaRPr lang="fr-FR" altLang="fr-FR" sz="1000" dirty="0">
                <a:latin typeface="Arial" panose="020B0604020202020204" pitchFamily="34" charset="0"/>
              </a:endParaRPr>
            </a:p>
            <a:p>
              <a:pPr marL="0" marR="0" lvl="0" indent="0" algn="l" defTabSz="914400" rtl="0" eaLnBrk="0" fontAlgn="base" latinLnBrk="0" hangingPunct="0">
                <a:lnSpc>
                  <a:spcPct val="100000"/>
                </a:lnSpc>
                <a:spcBef>
                  <a:spcPct val="0"/>
                </a:spcBef>
                <a:spcAft>
                  <a:spcPts val="800"/>
                </a:spcAft>
                <a:buClrTx/>
                <a:buSzTx/>
                <a:buFontTx/>
                <a:buNone/>
                <a:tabLst/>
              </a:pPr>
              <a:r>
                <a:rPr kumimoji="0" lang="fr-FR" altLang="fr-FR" sz="1000" b="0" i="0" u="none" strike="noStrike" cap="none" normalizeH="0" baseline="0" dirty="0">
                  <a:ln>
                    <a:noFill/>
                  </a:ln>
                  <a:solidFill>
                    <a:schemeClr val="tx1"/>
                  </a:solidFill>
                  <a:effectLst/>
                  <a:latin typeface="Arial" panose="020B0604020202020204" pitchFamily="34" charset="0"/>
                </a:rPr>
                <a:t>Email: </a:t>
              </a:r>
              <a:r>
                <a:rPr kumimoji="0" lang="fr-FR" altLang="fr-FR" sz="1000" b="0" i="0" u="none" strike="noStrike" cap="none" normalizeH="0" baseline="0" dirty="0">
                  <a:ln>
                    <a:noFill/>
                  </a:ln>
                  <a:solidFill>
                    <a:schemeClr val="tx1"/>
                  </a:solidFill>
                  <a:effectLst/>
                  <a:latin typeface="Arial" panose="020B0604020202020204" pitchFamily="34" charset="0"/>
                  <a:hlinkClick r:id="rId3"/>
                </a:rPr>
                <a:t>contact@at66.fr</a:t>
              </a:r>
              <a:r>
                <a:rPr kumimoji="0" lang="fr-FR" altLang="fr-FR" sz="1000" b="0" i="0" u="none" strike="noStrike" cap="none" normalizeH="0" baseline="0" dirty="0">
                  <a:ln>
                    <a:noFill/>
                  </a:ln>
                  <a:solidFill>
                    <a:schemeClr val="tx1"/>
                  </a:solidFill>
                  <a:effectLst/>
                  <a:latin typeface="Arial" panose="020B0604020202020204" pitchFamily="34" charset="0"/>
                </a:rPr>
                <a:t>                                                </a:t>
              </a:r>
              <a:r>
                <a:rPr kumimoji="0" lang="en-US" altLang="fr-FR" sz="1000" b="0" i="0" u="none" strike="noStrike" cap="none" normalizeH="0" baseline="0" dirty="0">
                  <a:ln>
                    <a:noFill/>
                  </a:ln>
                  <a:solidFill>
                    <a:schemeClr val="tx1"/>
                  </a:solidFill>
                  <a:effectLst/>
                  <a:latin typeface="Arial" panose="020B0604020202020204" pitchFamily="34" charset="0"/>
                </a:rPr>
                <a:t>Site web: www.at66.fr</a:t>
              </a:r>
              <a:endParaRPr kumimoji="0" lang="fr-FR" altLang="fr-FR" sz="10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0492847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8800" y="2551176"/>
            <a:ext cx="7445202" cy="2743200"/>
          </a:xfrm>
        </p:spPr>
        <p:txBody>
          <a:bodyPr/>
          <a:lstStyle/>
          <a:p>
            <a:br>
              <a:rPr lang="fr-FR" dirty="0"/>
            </a:br>
            <a:r>
              <a:rPr lang="fr-FR" dirty="0"/>
              <a:t>MERCI DE VOTRE ATTENTION</a:t>
            </a:r>
          </a:p>
        </p:txBody>
      </p:sp>
      <p:grpSp>
        <p:nvGrpSpPr>
          <p:cNvPr id="3" name="Groupe 2"/>
          <p:cNvGrpSpPr>
            <a:grpSpLocks/>
          </p:cNvGrpSpPr>
          <p:nvPr/>
        </p:nvGrpSpPr>
        <p:grpSpPr bwMode="auto">
          <a:xfrm>
            <a:off x="1033088" y="299196"/>
            <a:ext cx="4318841" cy="1422028"/>
            <a:chOff x="0" y="0"/>
            <a:chExt cx="4252647" cy="1371046"/>
          </a:xfrm>
        </p:grpSpPr>
        <p:pic>
          <p:nvPicPr>
            <p:cNvPr id="4" name="Image 1" descr="LOGO FINAL ARIAL PAVE"/>
            <p:cNvPicPr>
              <a:picLocks noChangeAspect="1"/>
            </p:cNvPicPr>
            <p:nvPr/>
          </p:nvPicPr>
          <p:blipFill>
            <a:blip r:embed="rId2">
              <a:extLst>
                <a:ext uri="{28A0092B-C50C-407E-A947-70E740481C1C}">
                  <a14:useLocalDpi xmlns:a14="http://schemas.microsoft.com/office/drawing/2010/main" val="0"/>
                </a:ext>
              </a:extLst>
            </a:blip>
            <a:srcRect r="65533" b="2554"/>
            <a:stretch>
              <a:fillRect/>
            </a:stretch>
          </p:blipFill>
          <p:spPr bwMode="auto">
            <a:xfrm>
              <a:off x="0" y="0"/>
              <a:ext cx="1241439" cy="1329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 de texte 3"/>
            <p:cNvSpPr txBox="1">
              <a:spLocks noChangeArrowheads="1"/>
            </p:cNvSpPr>
            <p:nvPr/>
          </p:nvSpPr>
          <p:spPr bwMode="auto">
            <a:xfrm>
              <a:off x="1362075" y="123824"/>
              <a:ext cx="2890572" cy="124722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fr-FR" altLang="fr-FR" sz="1000" b="0" i="0" u="none" strike="noStrike" cap="none" normalizeH="0" baseline="0" dirty="0">
                  <a:ln>
                    <a:noFill/>
                  </a:ln>
                  <a:solidFill>
                    <a:schemeClr val="tx1"/>
                  </a:solidFill>
                  <a:effectLst/>
                  <a:latin typeface="Arial" panose="020B0604020202020204" pitchFamily="34" charset="0"/>
                </a:rPr>
                <a:t>AT66</a:t>
              </a:r>
              <a:r>
                <a:rPr kumimoji="0" lang="fr-FR" altLang="fr-FR" sz="1000" b="0" i="0" u="none" strike="noStrike" cap="none" normalizeH="0" dirty="0">
                  <a:ln>
                    <a:noFill/>
                  </a:ln>
                  <a:solidFill>
                    <a:schemeClr val="tx1"/>
                  </a:solidFill>
                  <a:effectLst/>
                  <a:latin typeface="Arial" panose="020B0604020202020204" pitchFamily="34" charset="0"/>
                </a:rPr>
                <a:t>                                                                                     </a:t>
              </a:r>
              <a:r>
                <a:rPr kumimoji="0" lang="fr-FR" altLang="fr-FR" sz="1000" b="0" i="0" u="none" strike="noStrike" cap="none" normalizeH="0" baseline="0" dirty="0">
                  <a:ln>
                    <a:noFill/>
                  </a:ln>
                  <a:solidFill>
                    <a:schemeClr val="tx1"/>
                  </a:solidFill>
                  <a:effectLst/>
                  <a:latin typeface="Arial" panose="020B0604020202020204" pitchFamily="34" charset="0"/>
                </a:rPr>
                <a:t>460 rue Louis Mouillard – </a:t>
              </a:r>
              <a:r>
                <a:rPr lang="fr-FR" altLang="fr-FR" sz="1000" dirty="0">
                  <a:latin typeface="Arial" panose="020B0604020202020204" pitchFamily="34" charset="0"/>
                </a:rPr>
                <a:t>BP 40086</a:t>
              </a:r>
              <a:r>
                <a:rPr kumimoji="0" lang="fr-FR" altLang="fr-FR" sz="1000" b="0" i="0" u="none" strike="noStrike" cap="none" normalizeH="0" baseline="0" dirty="0">
                  <a:ln>
                    <a:noFill/>
                  </a:ln>
                  <a:solidFill>
                    <a:schemeClr val="tx1"/>
                  </a:solidFill>
                  <a:effectLst/>
                  <a:latin typeface="Arial" panose="020B0604020202020204" pitchFamily="34" charset="0"/>
                </a:rPr>
                <a:t>                                66050 PERPIGNAN </a:t>
              </a:r>
              <a:r>
                <a:rPr lang="fr-FR" altLang="fr-FR" sz="1000" dirty="0">
                  <a:latin typeface="Arial" panose="020B0604020202020204" pitchFamily="34" charset="0"/>
                </a:rPr>
                <a:t>PPDC</a:t>
              </a:r>
              <a:r>
                <a:rPr kumimoji="0" lang="fr-FR" altLang="fr-FR" sz="1000" b="0" i="0" u="none" strike="noStrike" cap="none" normalizeH="0" baseline="0" dirty="0">
                  <a:ln>
                    <a:noFill/>
                  </a:ln>
                  <a:solidFill>
                    <a:schemeClr val="tx1"/>
                  </a:solidFill>
                  <a:effectLst/>
                  <a:latin typeface="Arial" panose="020B0604020202020204" pitchFamily="34" charset="0"/>
                </a:rPr>
                <a:t>                                           Tél : 04.68.66.66.20  Fax : 04.68.50.32.52                        Email: </a:t>
              </a:r>
              <a:r>
                <a:rPr kumimoji="0" lang="fr-FR" altLang="fr-FR" sz="1000" b="0" i="0" u="none" strike="noStrike" cap="none" normalizeH="0" baseline="0" dirty="0">
                  <a:ln>
                    <a:noFill/>
                  </a:ln>
                  <a:solidFill>
                    <a:schemeClr val="tx1"/>
                  </a:solidFill>
                  <a:effectLst/>
                  <a:latin typeface="Arial" panose="020B0604020202020204" pitchFamily="34" charset="0"/>
                  <a:hlinkClick r:id="rId3"/>
                </a:rPr>
                <a:t>contact@at66.fr</a:t>
              </a:r>
              <a:r>
                <a:rPr kumimoji="0" lang="fr-FR" altLang="fr-FR" sz="1000" b="0" i="0" u="none" strike="noStrike" cap="none" normalizeH="0" baseline="0" dirty="0">
                  <a:ln>
                    <a:noFill/>
                  </a:ln>
                  <a:solidFill>
                    <a:schemeClr val="tx1"/>
                  </a:solidFill>
                  <a:effectLst/>
                  <a:latin typeface="Arial" panose="020B0604020202020204" pitchFamily="34" charset="0"/>
                </a:rPr>
                <a:t>                                                </a:t>
              </a:r>
              <a:r>
                <a:rPr kumimoji="0" lang="en-US" altLang="fr-FR" sz="1000" b="0" i="0" u="none" strike="noStrike" cap="none" normalizeH="0" baseline="0" dirty="0">
                  <a:ln>
                    <a:noFill/>
                  </a:ln>
                  <a:solidFill>
                    <a:schemeClr val="tx1"/>
                  </a:solidFill>
                  <a:effectLst/>
                  <a:latin typeface="Arial" panose="020B0604020202020204" pitchFamily="34" charset="0"/>
                </a:rPr>
                <a:t>Site web: www.at66.fr</a:t>
              </a:r>
              <a:endParaRPr kumimoji="0" lang="fr-FR" altLang="fr-FR" sz="10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660582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496" y="2057401"/>
            <a:ext cx="9125712" cy="3502152"/>
          </a:xfrm>
        </p:spPr>
        <p:txBody>
          <a:bodyPr>
            <a:normAutofit/>
          </a:bodyPr>
          <a:lstStyle/>
          <a:p>
            <a:pPr>
              <a:buFontTx/>
              <a:buChar char="-"/>
            </a:pPr>
            <a:r>
              <a:rPr lang="fr-FR" dirty="0">
                <a:solidFill>
                  <a:schemeClr val="tx1"/>
                </a:solidFill>
              </a:rPr>
              <a:t>Dans les Pyrénées-Orientales :</a:t>
            </a:r>
          </a:p>
          <a:p>
            <a:pPr marL="0" indent="0">
              <a:buNone/>
            </a:pPr>
            <a:r>
              <a:rPr lang="fr-FR" dirty="0">
                <a:solidFill>
                  <a:schemeClr val="tx1"/>
                </a:solidFill>
                <a:cs typeface="Arial" panose="020B0604020202020204" pitchFamily="34" charset="0"/>
              </a:rPr>
              <a:t>	◦ 2 services : UDAF66 (2080 mesures) et AT66 (915 mesures)</a:t>
            </a:r>
          </a:p>
          <a:p>
            <a:pPr marL="0" indent="0">
              <a:buNone/>
            </a:pPr>
            <a:r>
              <a:rPr lang="fr-FR" dirty="0">
                <a:solidFill>
                  <a:schemeClr val="tx1"/>
                </a:solidFill>
                <a:cs typeface="Arial" panose="020B0604020202020204" pitchFamily="34" charset="0"/>
              </a:rPr>
              <a:t>	</a:t>
            </a:r>
            <a:r>
              <a:rPr lang="fr-FR" dirty="0">
                <a:solidFill>
                  <a:schemeClr val="tx1"/>
                </a:solidFill>
                <a:latin typeface="Arial" panose="020B0604020202020204" pitchFamily="34" charset="0"/>
                <a:cs typeface="Arial" panose="020B0604020202020204" pitchFamily="34" charset="0"/>
              </a:rPr>
              <a:t>◦ entre 15 et 20 mandataires individuels représentant 630 mesures</a:t>
            </a:r>
          </a:p>
          <a:p>
            <a:pPr marL="0" indent="0">
              <a:buNone/>
            </a:pPr>
            <a:r>
              <a:rPr lang="fr-FR" dirty="0">
                <a:solidFill>
                  <a:schemeClr val="tx1"/>
                </a:solidFill>
                <a:latin typeface="Arial" panose="020B0604020202020204" pitchFamily="34" charset="0"/>
                <a:cs typeface="Arial" panose="020B0604020202020204" pitchFamily="34" charset="0"/>
              </a:rPr>
              <a:t>	◦ 2 préposés d’établissements CH Perpignan et CH Thuir avec 80 mesures</a:t>
            </a:r>
          </a:p>
          <a:p>
            <a:pPr>
              <a:buFontTx/>
              <a:buChar char="-"/>
            </a:pPr>
            <a:r>
              <a:rPr lang="fr-FR" dirty="0">
                <a:solidFill>
                  <a:schemeClr val="tx1"/>
                </a:solidFill>
                <a:latin typeface="Arial" panose="020B0604020202020204" pitchFamily="34" charset="0"/>
                <a:cs typeface="Arial" panose="020B0604020202020204" pitchFamily="34" charset="0"/>
              </a:rPr>
              <a:t>Au total : 3500 mesures et environ 6500 mesures sur les 3 cabinets des juges des tutelles.</a:t>
            </a:r>
          </a:p>
          <a:p>
            <a:pPr>
              <a:buFontTx/>
              <a:buChar char="-"/>
            </a:pPr>
            <a:r>
              <a:rPr lang="fr-FR" dirty="0">
                <a:solidFill>
                  <a:schemeClr val="tx1"/>
                </a:solidFill>
                <a:latin typeface="Arial" panose="020B0604020202020204" pitchFamily="34" charset="0"/>
                <a:cs typeface="Arial" panose="020B0604020202020204" pitchFamily="34" charset="0"/>
              </a:rPr>
              <a:t>82 % des personnes ont des ressources &lt; ou = au SMIC</a:t>
            </a:r>
          </a:p>
          <a:p>
            <a:pPr>
              <a:buFontTx/>
              <a:buChar char="-"/>
            </a:pPr>
            <a:endParaRPr lang="fr-FR" sz="1600" dirty="0">
              <a:solidFill>
                <a:schemeClr val="tx1"/>
              </a:solidFill>
              <a:cs typeface="Arial" panose="020B0604020202020204" pitchFamily="34" charset="0"/>
            </a:endParaRPr>
          </a:p>
          <a:p>
            <a:pPr>
              <a:buFontTx/>
              <a:buChar char="-"/>
            </a:pPr>
            <a:endParaRPr lang="fr-FR" sz="1600" dirty="0">
              <a:solidFill>
                <a:schemeClr val="tx1"/>
              </a:solidFill>
            </a:endParaRPr>
          </a:p>
        </p:txBody>
      </p:sp>
      <p:pic>
        <p:nvPicPr>
          <p:cNvPr id="4"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513"/>
            <a:ext cx="1719263" cy="105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7267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37032"/>
            <a:ext cx="8596668" cy="1320800"/>
          </a:xfrm>
        </p:spPr>
        <p:txBody>
          <a:bodyPr>
            <a:normAutofit/>
          </a:bodyPr>
          <a:lstStyle/>
          <a:p>
            <a:br>
              <a:rPr lang="fr-FR" sz="1800" b="1" dirty="0">
                <a:solidFill>
                  <a:srgbClr val="0070C0"/>
                </a:solidFill>
              </a:rPr>
            </a:br>
            <a:r>
              <a:rPr lang="fr-FR" sz="1800" b="1" dirty="0">
                <a:solidFill>
                  <a:srgbClr val="0070C0"/>
                </a:solidFill>
              </a:rPr>
              <a:t>1. </a:t>
            </a:r>
            <a:r>
              <a:rPr lang="fr-FR" sz="1800" b="1" u="sng" dirty="0">
                <a:solidFill>
                  <a:srgbClr val="0070C0"/>
                </a:solidFill>
              </a:rPr>
              <a:t>Qui peut demander une mesure de protection judiciaire et comment la demander ? </a:t>
            </a:r>
          </a:p>
        </p:txBody>
      </p:sp>
      <p:sp>
        <p:nvSpPr>
          <p:cNvPr id="3" name="Espace réservé du contenu 2"/>
          <p:cNvSpPr>
            <a:spLocks noGrp="1"/>
          </p:cNvSpPr>
          <p:nvPr>
            <p:ph idx="1"/>
          </p:nvPr>
        </p:nvSpPr>
        <p:spPr>
          <a:xfrm>
            <a:off x="677334" y="1556156"/>
            <a:ext cx="8782352" cy="4899073"/>
          </a:xfrm>
        </p:spPr>
        <p:txBody>
          <a:bodyPr>
            <a:noAutofit/>
          </a:bodyPr>
          <a:lstStyle/>
          <a:p>
            <a:pPr algn="just"/>
            <a:r>
              <a:rPr lang="fr-FR" dirty="0">
                <a:solidFill>
                  <a:srgbClr val="00B050"/>
                </a:solidFill>
              </a:rPr>
              <a:t>La personne elle-même</a:t>
            </a:r>
            <a:r>
              <a:rPr lang="fr-FR" dirty="0">
                <a:solidFill>
                  <a:schemeClr val="tx1"/>
                </a:solidFill>
              </a:rPr>
              <a:t>;</a:t>
            </a:r>
          </a:p>
          <a:p>
            <a:pPr algn="just"/>
            <a:r>
              <a:rPr lang="fr-FR" dirty="0">
                <a:solidFill>
                  <a:srgbClr val="00B050"/>
                </a:solidFill>
              </a:rPr>
              <a:t>Son conjoint</a:t>
            </a:r>
            <a:r>
              <a:rPr lang="fr-FR" dirty="0">
                <a:solidFill>
                  <a:schemeClr val="tx1"/>
                </a:solidFill>
              </a:rPr>
              <a:t>, son partenaire lié par un PACS ou son concubin lorsqu’il y a vie commune;</a:t>
            </a:r>
          </a:p>
          <a:p>
            <a:pPr algn="just"/>
            <a:r>
              <a:rPr lang="fr-FR" dirty="0">
                <a:solidFill>
                  <a:srgbClr val="00B050"/>
                </a:solidFill>
              </a:rPr>
              <a:t>Un parent </a:t>
            </a:r>
            <a:r>
              <a:rPr lang="fr-FR" dirty="0">
                <a:solidFill>
                  <a:schemeClr val="tx1"/>
                </a:solidFill>
              </a:rPr>
              <a:t>(ascendant, descendant, frère, sœur,…) ou un allié (famille par alliance);</a:t>
            </a:r>
          </a:p>
          <a:p>
            <a:pPr algn="just"/>
            <a:r>
              <a:rPr lang="fr-FR" dirty="0">
                <a:solidFill>
                  <a:srgbClr val="00B050"/>
                </a:solidFill>
              </a:rPr>
              <a:t>Une personne qui entretient des liens étroits et stables </a:t>
            </a:r>
            <a:r>
              <a:rPr lang="fr-FR" dirty="0">
                <a:solidFill>
                  <a:schemeClr val="tx1"/>
                </a:solidFill>
              </a:rPr>
              <a:t>avec la personne à protéger;</a:t>
            </a:r>
          </a:p>
          <a:p>
            <a:pPr algn="just"/>
            <a:r>
              <a:rPr lang="fr-FR" dirty="0">
                <a:solidFill>
                  <a:srgbClr val="00B050"/>
                </a:solidFill>
              </a:rPr>
              <a:t>Le Procureur de la République </a:t>
            </a:r>
            <a:r>
              <a:rPr lang="fr-FR" dirty="0">
                <a:solidFill>
                  <a:schemeClr val="tx1"/>
                </a:solidFill>
              </a:rPr>
              <a:t>(celui-ci peut être saisi par les médecins, travailleurs sociaux, directeurs d’établissement, banquiers, notaires,…).</a:t>
            </a:r>
          </a:p>
          <a:p>
            <a:pPr marL="0" indent="0" algn="just">
              <a:buNone/>
            </a:pPr>
            <a:r>
              <a:rPr lang="fr-FR" dirty="0">
                <a:solidFill>
                  <a:schemeClr val="tx1"/>
                </a:solidFill>
              </a:rPr>
              <a:t>La demande doit être présentée au Juge des Tutelles (ou Procureur) par requête (avec justification de l’identité de la personne à protéger et description des faits) + Certificat médical circonstancié rédigé par un médecin inscrit sur la liste du Procureur de la République.</a:t>
            </a:r>
          </a:p>
        </p:txBody>
      </p:sp>
      <p:pic>
        <p:nvPicPr>
          <p:cNvPr id="4"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1489121" cy="907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300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702365"/>
            <a:ext cx="9063014" cy="5950226"/>
          </a:xfrm>
        </p:spPr>
        <p:txBody>
          <a:bodyPr>
            <a:normAutofit/>
          </a:bodyPr>
          <a:lstStyle/>
          <a:p>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Le décret n°2019-1464 du 26 décembre 2019 précise la nature et les modalités de recueil des informations adressées au Procureur de la République préalablement à la saisine du juge des tutelles. A compter du 1</a:t>
            </a:r>
            <a:r>
              <a:rPr lang="fr-FR" sz="1800" baseline="30000" dirty="0">
                <a:solidFill>
                  <a:schemeClr val="tx1"/>
                </a:solidFill>
                <a:latin typeface="+mn-lt"/>
                <a:cs typeface="Arial" panose="020B0604020202020204" pitchFamily="34" charset="0"/>
              </a:rPr>
              <a:t>er</a:t>
            </a:r>
            <a:r>
              <a:rPr lang="fr-FR" sz="1800" dirty="0">
                <a:solidFill>
                  <a:schemeClr val="tx1"/>
                </a:solidFill>
                <a:latin typeface="+mn-lt"/>
                <a:cs typeface="Arial" panose="020B0604020202020204" pitchFamily="34" charset="0"/>
              </a:rPr>
              <a:t> janvier 2020, les demandes doivent contenir :</a:t>
            </a:r>
            <a:br>
              <a:rPr lang="fr-FR" sz="1800" dirty="0">
                <a:solidFill>
                  <a:schemeClr val="tx1"/>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 </a:t>
            </a:r>
            <a:r>
              <a:rPr lang="fr-FR" sz="1800" dirty="0">
                <a:solidFill>
                  <a:srgbClr val="00B050"/>
                </a:solidFill>
                <a:latin typeface="+mn-lt"/>
                <a:cs typeface="Arial" panose="020B0604020202020204" pitchFamily="34" charset="0"/>
              </a:rPr>
              <a:t>l’identité de la personne à protéger et la description des faits</a:t>
            </a:r>
            <a:br>
              <a:rPr lang="fr-FR" sz="1800" dirty="0">
                <a:solidFill>
                  <a:srgbClr val="00B050"/>
                </a:solidFill>
                <a:latin typeface="+mn-lt"/>
                <a:cs typeface="Arial" panose="020B0604020202020204" pitchFamily="34" charset="0"/>
              </a:rPr>
            </a:b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 lorsqu’elles sont connues et en précisant comment elles ont été recueillies :</a:t>
            </a:r>
            <a:br>
              <a:rPr lang="fr-FR" sz="1800" dirty="0">
                <a:solidFill>
                  <a:schemeClr val="tx1"/>
                </a:solidFill>
                <a:latin typeface="+mn-lt"/>
                <a:cs typeface="Arial" panose="020B0604020202020204" pitchFamily="34" charset="0"/>
              </a:rPr>
            </a:br>
            <a:r>
              <a:rPr lang="fr-FR" sz="1800" dirty="0">
                <a:solidFill>
                  <a:schemeClr val="tx1"/>
                </a:solidFill>
                <a:latin typeface="+mn-lt"/>
                <a:cs typeface="Arial" panose="020B0604020202020204" pitchFamily="34" charset="0"/>
              </a:rPr>
              <a:t>	</a:t>
            </a:r>
            <a:r>
              <a:rPr lang="fr-FR" sz="1800" dirty="0">
                <a:solidFill>
                  <a:srgbClr val="00B050"/>
                </a:solidFill>
                <a:latin typeface="+mn-lt"/>
                <a:cs typeface="Arial" panose="020B0604020202020204" pitchFamily="34" charset="0"/>
              </a:rPr>
              <a:t>◦ la composition de la famille de la personne à protéger, ses conditions de vie, 	son lieu de vie et son environnement social ;</a:t>
            </a:r>
            <a:br>
              <a:rPr lang="fr-FR" sz="1800" dirty="0">
                <a:solidFill>
                  <a:srgbClr val="00B050"/>
                </a:solidFill>
                <a:latin typeface="+mn-lt"/>
                <a:cs typeface="Arial" panose="020B0604020202020204" pitchFamily="34" charset="0"/>
              </a:rPr>
            </a:br>
            <a:r>
              <a:rPr lang="fr-FR" sz="1800" dirty="0">
                <a:solidFill>
                  <a:srgbClr val="00B050"/>
                </a:solidFill>
                <a:latin typeface="+mn-lt"/>
                <a:cs typeface="Arial" panose="020B0604020202020204" pitchFamily="34" charset="0"/>
              </a:rPr>
              <a:t>	◦ la consistance de son patrimoine, les ressources, les charges et dettes ainsi 	que la liste des prestations mobilisables au bénéfice de la personne ; </a:t>
            </a:r>
            <a:br>
              <a:rPr lang="fr-FR" sz="1800" dirty="0">
                <a:solidFill>
                  <a:srgbClr val="00B050"/>
                </a:solidFill>
                <a:latin typeface="+mn-lt"/>
                <a:cs typeface="Arial" panose="020B0604020202020204" pitchFamily="34" charset="0"/>
              </a:rPr>
            </a:br>
            <a:r>
              <a:rPr lang="fr-FR" sz="1800" dirty="0">
                <a:solidFill>
                  <a:srgbClr val="00B050"/>
                </a:solidFill>
                <a:latin typeface="+mn-lt"/>
                <a:cs typeface="Arial" panose="020B0604020202020204" pitchFamily="34" charset="0"/>
              </a:rPr>
              <a:t>	◦ l’autonomie de la personne, évaluée au regard de sa capacité à s’organiser 	seule dans sa vie quotidienne, à accomplir ses démarches administratives et à 	gérer son budget, seule.</a:t>
            </a:r>
            <a:br>
              <a:rPr lang="fr-FR" sz="1800" dirty="0">
                <a:solidFill>
                  <a:srgbClr val="00B050"/>
                </a:solidFill>
                <a:latin typeface="+mn-lt"/>
                <a:cs typeface="Arial" panose="020B0604020202020204" pitchFamily="34" charset="0"/>
              </a:rPr>
            </a:br>
            <a:br>
              <a:rPr lang="fr-FR" sz="1800" dirty="0">
                <a:solidFill>
                  <a:srgbClr val="00B050"/>
                </a:solidFill>
                <a:latin typeface="+mn-lt"/>
                <a:cs typeface="Arial" panose="020B0604020202020204" pitchFamily="34" charset="0"/>
              </a:rPr>
            </a:br>
            <a:r>
              <a:rPr lang="fr-FR" sz="1800" dirty="0">
                <a:solidFill>
                  <a:schemeClr val="tx1"/>
                </a:solidFill>
                <a:latin typeface="+mn-lt"/>
                <a:cs typeface="Arial" panose="020B0604020202020204" pitchFamily="34" charset="0"/>
              </a:rPr>
              <a:t>Les services sociaux intervenant auprès de la personne à protéger doivent obligatoirement transmettre ces éléments au Procureur de la République, </a:t>
            </a:r>
            <a:r>
              <a:rPr lang="fr-FR" sz="1800" dirty="0">
                <a:solidFill>
                  <a:srgbClr val="00B050"/>
                </a:solidFill>
                <a:latin typeface="+mn-lt"/>
                <a:cs typeface="Arial" panose="020B0604020202020204" pitchFamily="34" charset="0"/>
              </a:rPr>
              <a:t>en précisant quelles actions ont été menées et envisagées dans l’intérêt de la personne qu’il y a lieu de protéger.</a:t>
            </a:r>
            <a:endParaRPr lang="fr-FR" sz="1800" dirty="0">
              <a:solidFill>
                <a:srgbClr val="00B050"/>
              </a:solidFill>
              <a:latin typeface="+mn-lt"/>
            </a:endParaRPr>
          </a:p>
        </p:txBody>
      </p:sp>
      <p:pic>
        <p:nvPicPr>
          <p:cNvPr id="3"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1"/>
            <a:ext cx="1576105" cy="960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2418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1" y="365126"/>
            <a:ext cx="9003224" cy="640714"/>
          </a:xfrm>
        </p:spPr>
        <p:txBody>
          <a:bodyPr>
            <a:normAutofit/>
          </a:bodyPr>
          <a:lstStyle/>
          <a:p>
            <a:pPr algn="ctr"/>
            <a:r>
              <a:rPr lang="fr-FR" sz="1800" b="1" u="sng" dirty="0">
                <a:solidFill>
                  <a:srgbClr val="0070C0"/>
                </a:solidFill>
              </a:rPr>
              <a:t>Ouverture d’une mesure de protection</a:t>
            </a:r>
          </a:p>
        </p:txBody>
      </p:sp>
      <p:sp>
        <p:nvSpPr>
          <p:cNvPr id="3" name="Espace réservé du contenu 2"/>
          <p:cNvSpPr>
            <a:spLocks noGrp="1"/>
          </p:cNvSpPr>
          <p:nvPr>
            <p:ph idx="1"/>
          </p:nvPr>
        </p:nvSpPr>
        <p:spPr>
          <a:xfrm>
            <a:off x="838200" y="1005840"/>
            <a:ext cx="8786247" cy="4962117"/>
          </a:xfrm>
        </p:spPr>
        <p:txBody>
          <a:bodyPr>
            <a:noAutofit/>
          </a:bodyPr>
          <a:lstStyle/>
          <a:p>
            <a:pPr algn="ctr"/>
            <a:r>
              <a:rPr lang="fr-FR" dirty="0"/>
              <a:t>Processus de réflexion, dialogue avec la personne vulnérable</a:t>
            </a:r>
          </a:p>
          <a:p>
            <a:pPr marL="0" indent="0" algn="ctr">
              <a:buNone/>
            </a:pPr>
            <a:r>
              <a:rPr lang="fr-FR" dirty="0">
                <a:sym typeface="Wingdings" panose="05000000000000000000" pitchFamily="2" charset="2"/>
              </a:rPr>
              <a:t></a:t>
            </a:r>
            <a:endParaRPr lang="fr-FR" dirty="0"/>
          </a:p>
          <a:p>
            <a:pPr algn="ctr"/>
            <a:r>
              <a:rPr lang="fr-FR" dirty="0"/>
              <a:t>Examen médical</a:t>
            </a:r>
          </a:p>
          <a:p>
            <a:pPr marL="0" indent="0" algn="ctr">
              <a:buNone/>
            </a:pPr>
            <a:r>
              <a:rPr lang="fr-FR" dirty="0">
                <a:sym typeface="Wingdings" panose="05000000000000000000" pitchFamily="2" charset="2"/>
              </a:rPr>
              <a:t></a:t>
            </a:r>
            <a:endParaRPr lang="fr-FR" dirty="0"/>
          </a:p>
          <a:p>
            <a:pPr algn="ctr"/>
            <a:r>
              <a:rPr lang="fr-FR" dirty="0"/>
              <a:t>Rédaction et dépôt de la requête de demande de protection</a:t>
            </a:r>
          </a:p>
          <a:p>
            <a:pPr marL="0" indent="0" algn="ctr">
              <a:buNone/>
            </a:pPr>
            <a:r>
              <a:rPr lang="fr-FR" dirty="0">
                <a:sym typeface="Wingdings" panose="05000000000000000000" pitchFamily="2" charset="2"/>
              </a:rPr>
              <a:t></a:t>
            </a:r>
            <a:endParaRPr lang="fr-FR" dirty="0"/>
          </a:p>
          <a:p>
            <a:pPr algn="ctr"/>
            <a:r>
              <a:rPr lang="fr-FR" dirty="0"/>
              <a:t>Audition par le Juge des Tutelles</a:t>
            </a:r>
          </a:p>
          <a:p>
            <a:pPr marL="0" indent="0" algn="ctr">
              <a:buNone/>
            </a:pPr>
            <a:r>
              <a:rPr lang="fr-FR" dirty="0">
                <a:sym typeface="Wingdings" panose="05000000000000000000" pitchFamily="2" charset="2"/>
              </a:rPr>
              <a:t></a:t>
            </a:r>
            <a:endParaRPr lang="fr-FR" dirty="0"/>
          </a:p>
          <a:p>
            <a:pPr algn="ctr"/>
            <a:r>
              <a:rPr lang="fr-FR" dirty="0"/>
              <a:t>Avis du Procureur de la République</a:t>
            </a:r>
          </a:p>
          <a:p>
            <a:pPr marL="0" indent="0" algn="ctr">
              <a:buNone/>
            </a:pPr>
            <a:r>
              <a:rPr lang="fr-FR" dirty="0">
                <a:sym typeface="Wingdings" panose="05000000000000000000" pitchFamily="2" charset="2"/>
              </a:rPr>
              <a:t></a:t>
            </a:r>
            <a:endParaRPr lang="fr-FR" dirty="0"/>
          </a:p>
          <a:p>
            <a:pPr algn="ctr"/>
            <a:r>
              <a:rPr lang="fr-FR" dirty="0"/>
              <a:t>Audience de Jugement</a:t>
            </a:r>
          </a:p>
          <a:p>
            <a:pPr marL="0" indent="0" algn="ctr">
              <a:buNone/>
            </a:pPr>
            <a:r>
              <a:rPr lang="fr-FR" dirty="0">
                <a:sym typeface="Wingdings" panose="05000000000000000000" pitchFamily="2" charset="2"/>
              </a:rPr>
              <a:t></a:t>
            </a:r>
            <a:endParaRPr lang="fr-FR" dirty="0"/>
          </a:p>
          <a:p>
            <a:pPr algn="ctr"/>
            <a:r>
              <a:rPr lang="fr-FR" dirty="0"/>
              <a:t>Notification à la personne protégée et son protecteur</a:t>
            </a:r>
          </a:p>
        </p:txBody>
      </p:sp>
      <p:pic>
        <p:nvPicPr>
          <p:cNvPr id="4"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171926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8725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9504544-B696-D897-2E33-745AF8C859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2813" y="0"/>
            <a:ext cx="52847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915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br>
              <a:rPr lang="fr-FR" sz="1800" b="1" dirty="0">
                <a:solidFill>
                  <a:srgbClr val="0070C0"/>
                </a:solidFill>
              </a:rPr>
            </a:br>
            <a:br>
              <a:rPr lang="fr-FR" sz="1800" b="1" dirty="0">
                <a:solidFill>
                  <a:srgbClr val="0070C0"/>
                </a:solidFill>
              </a:rPr>
            </a:br>
            <a:r>
              <a:rPr lang="fr-FR" sz="1800" b="1" dirty="0">
                <a:solidFill>
                  <a:srgbClr val="0070C0"/>
                </a:solidFill>
              </a:rPr>
              <a:t>2. </a:t>
            </a:r>
            <a:r>
              <a:rPr lang="fr-FR" sz="1800" b="1" u="sng" dirty="0">
                <a:solidFill>
                  <a:srgbClr val="0070C0"/>
                </a:solidFill>
              </a:rPr>
              <a:t>Les conditions de mise sous protection juridique :</a:t>
            </a:r>
          </a:p>
        </p:txBody>
      </p:sp>
      <p:sp>
        <p:nvSpPr>
          <p:cNvPr id="3" name="Espace réservé du contenu 2"/>
          <p:cNvSpPr>
            <a:spLocks noGrp="1"/>
          </p:cNvSpPr>
          <p:nvPr>
            <p:ph idx="1"/>
          </p:nvPr>
        </p:nvSpPr>
        <p:spPr>
          <a:xfrm>
            <a:off x="677334" y="1930400"/>
            <a:ext cx="8596668" cy="4006574"/>
          </a:xfrm>
        </p:spPr>
        <p:txBody>
          <a:bodyPr>
            <a:normAutofit/>
          </a:bodyPr>
          <a:lstStyle/>
          <a:p>
            <a:pPr algn="just"/>
            <a:r>
              <a:rPr lang="fr-FR" dirty="0">
                <a:solidFill>
                  <a:srgbClr val="00B050"/>
                </a:solidFill>
              </a:rPr>
              <a:t>Altération des facultés mentales constatée = certificat médical circonstancié</a:t>
            </a:r>
          </a:p>
          <a:p>
            <a:pPr algn="just"/>
            <a:r>
              <a:rPr lang="fr-FR" dirty="0">
                <a:solidFill>
                  <a:srgbClr val="00B050"/>
                </a:solidFill>
              </a:rPr>
              <a:t>Renforcement du principe </a:t>
            </a:r>
            <a:r>
              <a:rPr lang="fr-FR" dirty="0"/>
              <a:t>:</a:t>
            </a:r>
          </a:p>
          <a:p>
            <a:pPr lvl="1" algn="just"/>
            <a:r>
              <a:rPr lang="fr-FR" sz="1800" dirty="0"/>
              <a:t>de </a:t>
            </a:r>
            <a:r>
              <a:rPr lang="fr-FR" sz="1800" dirty="0">
                <a:solidFill>
                  <a:srgbClr val="00B050"/>
                </a:solidFill>
              </a:rPr>
              <a:t>nécessité</a:t>
            </a:r>
            <a:r>
              <a:rPr lang="fr-FR" sz="1800" dirty="0"/>
              <a:t> (la mesure doit être indispensable), </a:t>
            </a:r>
          </a:p>
          <a:p>
            <a:pPr lvl="1" algn="just"/>
            <a:r>
              <a:rPr lang="fr-FR" sz="1800" dirty="0"/>
              <a:t>de </a:t>
            </a:r>
            <a:r>
              <a:rPr lang="fr-FR" sz="1800" dirty="0">
                <a:solidFill>
                  <a:srgbClr val="00B050"/>
                </a:solidFill>
              </a:rPr>
              <a:t>subsidiarité</a:t>
            </a:r>
            <a:r>
              <a:rPr lang="fr-FR" sz="1800" dirty="0"/>
              <a:t> (le Juge vérifie qu’il n’existe aucun autre mécanisme alternatif plus souple et moins contraignant),</a:t>
            </a:r>
          </a:p>
          <a:p>
            <a:pPr lvl="1" algn="just"/>
            <a:r>
              <a:rPr lang="fr-FR" sz="1800" dirty="0"/>
              <a:t>de </a:t>
            </a:r>
            <a:r>
              <a:rPr lang="fr-FR" sz="1800" dirty="0">
                <a:solidFill>
                  <a:srgbClr val="00B050"/>
                </a:solidFill>
              </a:rPr>
              <a:t>proportionnalité</a:t>
            </a:r>
            <a:r>
              <a:rPr lang="fr-FR" sz="1800" dirty="0"/>
              <a:t> (la mesure doit être adaptée à la situation de la personne en fonction du degré d’altération des facultés).</a:t>
            </a:r>
          </a:p>
          <a:p>
            <a:pPr algn="just"/>
            <a:r>
              <a:rPr lang="fr-FR" dirty="0">
                <a:solidFill>
                  <a:srgbClr val="00B050"/>
                </a:solidFill>
              </a:rPr>
              <a:t>Limitation dans le temps</a:t>
            </a:r>
            <a:r>
              <a:rPr lang="fr-FR" dirty="0"/>
              <a:t> des mesures de protection juridique (mesures révisées régulièrement par le Juge des Tutelles).</a:t>
            </a:r>
          </a:p>
        </p:txBody>
      </p:sp>
      <p:pic>
        <p:nvPicPr>
          <p:cNvPr id="4"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1"/>
            <a:ext cx="1815307" cy="1106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2570458"/>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2155</TotalTime>
  <Words>3888</Words>
  <Application>Microsoft Office PowerPoint</Application>
  <PresentationFormat>Grand écran</PresentationFormat>
  <Paragraphs>216</Paragraphs>
  <Slides>34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34</vt:i4>
      </vt:variant>
    </vt:vector>
  </HeadingPairs>
  <TitlesOfParts>
    <vt:vector size="41" baseType="lpstr">
      <vt:lpstr>Arial</vt:lpstr>
      <vt:lpstr>Calibri</vt:lpstr>
      <vt:lpstr>Trebuchet MS</vt:lpstr>
      <vt:lpstr>Wingdings</vt:lpstr>
      <vt:lpstr>Wingdings 2</vt:lpstr>
      <vt:lpstr>Wingdings 3</vt:lpstr>
      <vt:lpstr>Facette</vt:lpstr>
      <vt:lpstr>  Intervention Réseau ADO66 Les mesures de protection juridique Jeudi 9 novembre 2023 à 9h00 </vt:lpstr>
      <vt:lpstr>SOMMAIRE</vt:lpstr>
      <vt:lpstr>Présentation PowerPoint</vt:lpstr>
      <vt:lpstr>Présentation PowerPoint</vt:lpstr>
      <vt:lpstr> 1. Qui peut demander une mesure de protection judiciaire et comment la demander ? </vt:lpstr>
      <vt:lpstr> Le décret n°2019-1464 du 26 décembre 2019 précise la nature et les modalités de recueil des informations adressées au Procureur de la République préalablement à la saisine du juge des tutelles. A compter du 1er janvier 2020, les demandes doivent contenir :  - l’identité de la personne à protéger et la description des faits  - lorsqu’elles sont connues et en précisant comment elles ont été recueillies :  ◦ la composition de la famille de la personne à protéger, ses conditions de vie,  son lieu de vie et son environnement social ;  ◦ la consistance de son patrimoine, les ressources, les charges et dettes ainsi  que la liste des prestations mobilisables au bénéfice de la personne ;   ◦ l’autonomie de la personne, évaluée au regard de sa capacité à s’organiser  seule dans sa vie quotidienne, à accomplir ses démarches administratives et à  gérer son budget, seule.  Les services sociaux intervenant auprès de la personne à protéger doivent obligatoirement transmettre ces éléments au Procureur de la République, en précisant quelles actions ont été menées et envisagées dans l’intérêt de la personne qu’il y a lieu de protéger.</vt:lpstr>
      <vt:lpstr>Ouverture d’une mesure de protection</vt:lpstr>
      <vt:lpstr>Présentation PowerPoint</vt:lpstr>
      <vt:lpstr>  2. Les conditions de mise sous protection juridique :</vt:lpstr>
      <vt:lpstr>  3. Qui peut être désigné ?</vt:lpstr>
      <vt:lpstr>  4. Les différentes mesures de protection :</vt:lpstr>
      <vt:lpstr>Présentation PowerPoint</vt:lpstr>
      <vt:lpstr> La curatelle : art. 440 alinéa 1 du Code Civil  Pour une personne qui, bien que pouvant agir personnellement, a besoin d’être assistée (matérialisée par une double signature) ou contrôlée dans les actes importants de la vie civile.  Le curateur ne peut se substituer à la personne protégée. Rien ne peut se faire sans l’accord de la personne. La personne peut continuer à accomplir seule certains actes.  2 types de curatelles :  ○ curatelle simple : la personne protégée accomplit seule les actes de la gestion courante. Elle perçoit ses ressources, règle ses dépenses, gère son compte courant, effectue elle-même ses démarches administratives. Elle doit être assistée du curateur (double signature) pour les actes importants ayant une incidence sur le patrimoine (emprunt, achat/vente d’un bien immobilier, utilisation de capitaux…) ;  </vt:lpstr>
      <vt:lpstr>○ Curatelle renforcée :   Règles prévues pour la curatelle simple + le curateur perçoit seul les revenus de la personne protégée et règle ses dépenses à partir du compte ouvert au nom du majeur.  Le curateur met à disposition de la personne protégée l’excédent (somme restant une fois les dépenses réglées).  ◌ La curatelle pas à pas : qui fait quoi ?  - la personne protégée : accomplit seule tous les actes de la vie civile sauf ceux pour lesquels l’assistance ou le contrôle du curateur (apposition de la co-signature du curateur) sont requis en vertu de la loi</vt:lpstr>
      <vt:lpstr> - le curateur : Pour tous les domaines de la vie civile, il conseille la personne protégée et l’oriente vers les professionnels adéquats. L’assistance ou le contrôle du curateur est requis pour certains actes modifiant ou susceptibles de modifier le patrimoine, ils se matérialisent par la co-signature de ce dernier.  - les personnes ressources : Ce sont les proches mais aussi les professionnels (socio, médico et mandataire judiciaire) auxquels la personne protégée peut s’adresser.  RIEN NE PEUT SE FAIRE SANS L’ACCORD DE LA PERSONNE PROTEGEE !  Le curateur ne peut pas se substituer à la personne sauf exception et sous le contrôle du Juge des tutelles (art. 469 du Code Civil).  L’exercice de la mesure est individualisé et peut varier d’une personne à l’autre en fonction de son entourage, de ses capacités, de ses projets et demandes…</vt:lpstr>
      <vt:lpstr>VIE QUOTIDIENNE  </vt:lpstr>
      <vt:lpstr>LOGEMENT (art. 459-2 du CC : le MP choisit le lieu de sa résidence. Il entretient librement des relations personnelles avec tout tiers, parent ou non. Il a le droit d’être visité et, le cas échéant, d’être hébergé par ceux-ci.  Code civil : articles 472, 426 et 427  ►Loyer : le curateur se charge de payer le loyer en curatelle renforcée. En curatelle simple, c’est le MP qui s’en occupe.  ►Assurance : le MP souscrit le contrat et le curateur contrôle que cela est fait.  ►Etat des lieux et bail : le MP peut résilier son bail avec l’accord du Juge.  ►Achat/vente et emprunt bancaire : le MP peut vendre son logement avec l’accord du juge. Il peut acheter un bien et faire un emprunt mais la co-signature du curateur est nécessaire.</vt:lpstr>
      <vt:lpstr>SANTE (Code de la Santé Publique, Code de la Sécurité Sociale)  A la demande du MP, le curateur peut informer et conseiller.  ►Accès aux informations médicales : le MP reçoit lui-même l’information et consent seul aux actes médicaux. Le curateur n’a pas à intervenir mais peut le conseiller.  ►Consultation du dossier médical : le MP accède à son dossier. Si la mesure prévoit une assistance aux décisions personnelles (rare), le curateur doit co-signer la demande d’accès du MP.  ►Intervention médicale : le MP prend seul les décisions relatives à sa personne.  ►Choix d’une personne de confiance : c’est le MP qui la désigne. Le curateur ne peut pas être cette personne (sauf en cas de mesure familiale).</vt:lpstr>
      <vt:lpstr>VIE PROFESSIONNELLE (articles 467 et 472)  ►PERSONNE PROTEGEE SALARIEE - Recherche d’emploi : le MP effectue ses recherches, procède à l’actualisation de sa situation auprès de Pôle Emploi.  - Contrat de travail : le MP signe son contrat, reçoit ses fiches de paie.  - Contentieux avec l’employeur, rupture de contrat : le MP effectue ses démarches et le curateur veille à ce qu’il bénéficie bien de l’aide et du conseil dont il a besoin pour défendre ses intérêts.  ►PERSONNE PROTEGEE EMPLOYEUR - Contrat de travail : le MP signe et rompt les contrats de travail. L’assistance du curateur est toutefois nécessaire car ces actes peuvent avoir un impact sur son patrimoine. En curatelle renforcée, c’est le curateur qui gère le paiement des salaires, des charges ainsi que la déclaration à l’URSSAF/CESU.  </vt:lpstr>
      <vt:lpstr>INFRACTIONS PENALES (Code de Procédure Pénale – Articles 706-112 à 706-118)  PERSONNE PROTEGEE AUTEUR OU VICTIME DE FAITS  ►Accès au dossier pénal : le curateur peut consulter le dossier  ►Dépôt de plainte : si le MP refuse de porter plainte, le curateur informe le juge des tutelles et/ou le signale au Procureur.  ►Choix d’un avocat : le MP qui est poursuivi doit être assisté d’un avocat. Le curateur doit y veiller.  ►Comparution : le curateur doit être avisé et doit recevoir le mandat de comparution et être informé des PV d’audition.  ►Avis des décisions rendues : le curateur doit les recevoir  ►Perception/paiement des dommages et intérêts : si le MP en obtient, l’assistance du curateur est nécessaire. Le MP ou son curateur en curatelle renforcée procède au paiement des dommages et intérêts dûs.</vt:lpstr>
      <vt:lpstr>FIN DE LA MESURE (art. 443 du Code Civil)  La mesure prend fin suite à une main levée, à la caducité de la mesure ou au décès du MP.  ►Clôture du dossier : le curateur prépare et envoie le dossier avec les comptes rendus de Gestion (CRG) des 5 dernières années au MP en cas de mainlevée ou de caducité de la mesure, aux héritiers ou au notaire en cas de décès.  En cas de transfert, le dossier est transmis au nouveau curateur.  ►Gestion du dossier : le curateur rend compte de sa gestion au Juge.  ►Obsèques : le curateur entre en contact avec la famille pour lui donner des informations dont elle a besoin au moment du décès. En l’absence de famille, le curateur peut pallier en fonction des informations recueillies sur les dernières volontés, et du solde des comptes, dans le cadre d’une « gestion d’affaires » (art. 1372 du Code Civil).</vt:lpstr>
      <vt:lpstr>Présentation PowerPoint</vt:lpstr>
      <vt:lpstr> L’habilitation familiale : ordonnance du 15/10/2015, entrée en vigueur au 01/01/2016 article 494-1 à 494-12 du Code Civil modifiée par la loi de programmation de la justice 2018-2022 du 23 mars 2019 :  Désormais, l’habilitation familiale concerne toute personne majeure qui doit être assistée ou représentée dans la gestion des actes de la vie courante du fait d’une altération de ses facultés mentales ou corporelles. Elle permet à une ou plusieurs personnes choisies parmi ses ascendant, descendant, frère ou une sœur, partenaire d’un PACS ou concubin, d’être nommées par le Juge du Contentieux et de Proximité « personne habilitée » à la représenter ou à l’assister de façon générale (habilitation générale) ou pour la réalisation de certains actes relatifs à sa personne ou son patrimoine (habilitation spéciale).  L’habilitation familiale est réservée aux situations familiales non conflictuelles, le Juge s’assurant de l’adhésion ou de l’absence d’opposition des proches de la personne à protéger lors de l’audition ou par le biais d’attestations jointes à la requête initiale. L’habilitation familiale générale est prise pour 10 ans. L’habilitation spéciale se termine dès la réalisation des actes pour lesquels elle a été ordonnée.</vt:lpstr>
      <vt:lpstr>La ou les personnes habilitées ne sont pas soumises aux obligations d’inventaire, de compte-rendu annuel de gestion et de demande d’autorisation du Juge telles que prévues pour les mandataires professionnels.  L’intervention du Juge reste très limitée pendant la mesure. Son autorisation ne sera nécessaire que dans des situations de conflit d’intérêt entre la personne habilitée et la personne protégée ainsi que pour la vente ou la location de la résidence principale ou secondaire.  Désormais, la loi instaure une passerelle permettant au Juge saisi d’une mesure de protection d’ordonner une habilitation familiale. A contrario, s’il estime que l’habilitation familiale demandée ne permet pas de garantir suffisamment l’intérêt de la personne à protéger, il pourra prononcer une mesure de protection.</vt:lpstr>
      <vt:lpstr> 5. Déroulement de la mesure de protection :</vt:lpstr>
      <vt:lpstr> 6. Droits et libertés de la personne protégée : (Cf. Charte)</vt:lpstr>
      <vt:lpstr> 7. Démarche Qualité – Relations AT66/ESSMS :</vt:lpstr>
      <vt:lpstr> 8. Les missions du Mandataire Judiciaire à la Protection des Majeurs :</vt:lpstr>
      <vt:lpstr>Présentation PowerPoint</vt:lpstr>
      <vt:lpstr>Présentation PowerPoint</vt:lpstr>
      <vt:lpstr>Présentation PowerPoint</vt:lpstr>
      <vt:lpstr>Présentation PowerPoint</vt:lpstr>
      <vt:lpstr> Deuxième partie: Questions/réponses avec les participants </vt:lpstr>
      <vt:lpstr> MERCI DE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AT66</dc:title>
  <dc:creator>Maud GRIVART</dc:creator>
  <cp:lastModifiedBy>Frédéric BOUARD</cp:lastModifiedBy>
  <cp:revision>154</cp:revision>
  <cp:lastPrinted>2023-11-08T12:14:53Z</cp:lastPrinted>
  <dcterms:created xsi:type="dcterms:W3CDTF">2017-04-25T08:28:26Z</dcterms:created>
  <dcterms:modified xsi:type="dcterms:W3CDTF">2023-11-13T11:22:19Z</dcterms:modified>
</cp:coreProperties>
</file>