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modernComment_189_7C4BC8FD.xml" ContentType="application/vnd.ms-powerpoint.comments+xml"/>
  <Override PartName="/ppt/comments/modernComment_1AD_CFDFD3ED.xml" ContentType="application/vnd.ms-powerpoint.comments+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1"/>
    <p:sldMasterId id="2147483674" r:id="rId2"/>
  </p:sldMasterIdLst>
  <p:notesMasterIdLst>
    <p:notesMasterId r:id="rId34"/>
  </p:notesMasterIdLst>
  <p:sldIdLst>
    <p:sldId id="256" r:id="rId3"/>
    <p:sldId id="282" r:id="rId4"/>
    <p:sldId id="257" r:id="rId5"/>
    <p:sldId id="370" r:id="rId6"/>
    <p:sldId id="270" r:id="rId7"/>
    <p:sldId id="437" r:id="rId8"/>
    <p:sldId id="439" r:id="rId9"/>
    <p:sldId id="275" r:id="rId10"/>
    <p:sldId id="438" r:id="rId11"/>
    <p:sldId id="278" r:id="rId12"/>
    <p:sldId id="276" r:id="rId13"/>
    <p:sldId id="369" r:id="rId14"/>
    <p:sldId id="381" r:id="rId15"/>
    <p:sldId id="273" r:id="rId16"/>
    <p:sldId id="274" r:id="rId17"/>
    <p:sldId id="372" r:id="rId18"/>
    <p:sldId id="277" r:id="rId19"/>
    <p:sldId id="360" r:id="rId20"/>
    <p:sldId id="440" r:id="rId21"/>
    <p:sldId id="441" r:id="rId22"/>
    <p:sldId id="382" r:id="rId23"/>
    <p:sldId id="393" r:id="rId24"/>
    <p:sldId id="429" r:id="rId25"/>
    <p:sldId id="430" r:id="rId26"/>
    <p:sldId id="266" r:id="rId27"/>
    <p:sldId id="373" r:id="rId28"/>
    <p:sldId id="299" r:id="rId29"/>
    <p:sldId id="361" r:id="rId30"/>
    <p:sldId id="434" r:id="rId31"/>
    <p:sldId id="436" r:id="rId32"/>
    <p:sldId id="310"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96F915-41A0-2093-FE94-623755E32D5E}" name="Hala Kerbage" initials="HK" userId="S::hala.kerbage@usj.edu.lb::5edcadb8-ff50-47b0-9af5-860e58d1b60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88"/>
    <p:restoredTop sz="94690"/>
  </p:normalViewPr>
  <p:slideViewPr>
    <p:cSldViewPr snapToGrid="0" snapToObjects="1">
      <p:cViewPr varScale="1">
        <p:scale>
          <a:sx n="95" d="100"/>
          <a:sy n="95" d="100"/>
        </p:scale>
        <p:origin x="19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omments/modernComment_189_7C4BC8FD.xml><?xml version="1.0" encoding="utf-8"?>
<p188:cmLst xmlns:a="http://schemas.openxmlformats.org/drawingml/2006/main" xmlns:r="http://schemas.openxmlformats.org/officeDocument/2006/relationships" xmlns:p188="http://schemas.microsoft.com/office/powerpoint/2018/8/main">
  <p188:cm id="{FE5224B4-D65B-374F-B335-F7F1B48BDB94}" authorId="{E696F915-41A0-2093-FE94-623755E32D5E}" created="2022-12-27T10:16:51.596">
    <ac:deMkLst xmlns:ac="http://schemas.microsoft.com/office/drawing/2013/main/command">
      <pc:docMk xmlns:pc="http://schemas.microsoft.com/office/powerpoint/2013/main/command"/>
      <pc:sldMk xmlns:pc="http://schemas.microsoft.com/office/powerpoint/2013/main/command" cId="2085341437" sldId="393"/>
      <ac:spMk id="8" creationId="{7750D942-262E-B7AF-BD4A-DD891018285F}"/>
    </ac:deMkLst>
    <p188:replyLst>
      <p188:reply id="{4A5D0AD8-A4D4-6049-AC61-0B92E9C81A10}" authorId="{E696F915-41A0-2093-FE94-623755E32D5E}" created="2022-12-27T11:19:27.854">
        <p188:txBody>
          <a:bodyPr/>
          <a:lstStyle/>
          <a:p>
            <a:r>
              <a:rPr lang="en-FR"/>
              <a:t>La résilience ne peut être concue juste a partir d’un paradigme individuel, ne peut être juste la responsabilité de l’individu </a:t>
            </a:r>
          </a:p>
        </p188:txBody>
      </p188:reply>
    </p188:replyLst>
    <p188:txBody>
      <a:bodyPr/>
      <a:lstStyle/>
      <a:p>
        <a:r>
          <a:rPr lang="en-FR"/>
          <a:t>Tous les niveaux sont importants et doivent être implémenteés de façon parallèle, selon le besoin de l’individu. Modalité d’intervention a plusieurs niveaux 
 </a:t>
        </a:r>
      </a:p>
    </p188:txBody>
  </p188:cm>
</p188:cmLst>
</file>

<file path=ppt/comments/modernComment_1AD_CFDFD3ED.xml><?xml version="1.0" encoding="utf-8"?>
<p188:cmLst xmlns:a="http://schemas.openxmlformats.org/drawingml/2006/main" xmlns:r="http://schemas.openxmlformats.org/officeDocument/2006/relationships" xmlns:p188="http://schemas.microsoft.com/office/powerpoint/2018/8/main">
  <p188:cm id="{40A21646-C95D-094C-84E0-904C54FB62BF}" authorId="{E696F915-41A0-2093-FE94-623755E32D5E}" created="2022-12-27T11:28:29.722">
    <ac:deMkLst xmlns:ac="http://schemas.microsoft.com/office/drawing/2013/main/command">
      <pc:docMk xmlns:pc="http://schemas.microsoft.com/office/powerpoint/2013/main/command"/>
      <pc:sldMk xmlns:pc="http://schemas.microsoft.com/office/powerpoint/2013/main/command" cId="3487552493" sldId="429"/>
      <ac:spMk id="8" creationId="{7750D942-262E-B7AF-BD4A-DD891018285F}"/>
    </ac:deMkLst>
    <p188:txBody>
      <a:bodyPr/>
      <a:lstStyle/>
      <a:p>
        <a:r>
          <a:rPr lang="en-FR"/>
          <a:t>Les expériences que les enfants rencontrent durant guerre et migration sont en contraste clair avec les besoin de base de tout enfant: besoin physiologique et de sécurité de base, logement, alimentation, besoin de sécurité, besoin d’un care constant par un parent aimant, besoin éducationnel et besoin d’opportunités pour se développer et s’épanouir.</a:t>
        </a:r>
      </a:p>
    </p188:txBody>
  </p188:cm>
</p188:cmLst>
</file>

<file path=ppt/diagrams/_rels/data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3B19C49-8368-ED46-B410-DCC00DF3DEF0}"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fr-FR"/>
        </a:p>
      </dgm:t>
    </dgm:pt>
    <dgm:pt modelId="{C28ACF11-B56F-9143-AB10-D571F397A293}">
      <dgm:prSet/>
      <dgm:spPr/>
      <dgm:t>
        <a:bodyPr/>
        <a:lstStyle/>
        <a:p>
          <a:pPr rtl="0"/>
          <a:r>
            <a:rPr lang="fr-FR" sz="2300" dirty="0"/>
            <a:t>La majorité des personnes exposées à un EPT isolé éprouvent des réactions de stress traumatique aigues puis retour à leur niveau de fonctionnement de base.</a:t>
          </a:r>
        </a:p>
      </dgm:t>
    </dgm:pt>
    <dgm:pt modelId="{FE49EA63-EA15-5C43-9B80-A8719F78271D}" type="parTrans" cxnId="{A2CDC79D-CB83-2047-86E8-316328E8ACAA}">
      <dgm:prSet/>
      <dgm:spPr/>
      <dgm:t>
        <a:bodyPr/>
        <a:lstStyle/>
        <a:p>
          <a:endParaRPr lang="fr-FR"/>
        </a:p>
      </dgm:t>
    </dgm:pt>
    <dgm:pt modelId="{56ED07B2-7278-3948-B9B0-34F3E3E04E13}" type="sibTrans" cxnId="{A2CDC79D-CB83-2047-86E8-316328E8ACAA}">
      <dgm:prSet/>
      <dgm:spPr/>
      <dgm:t>
        <a:bodyPr/>
        <a:lstStyle/>
        <a:p>
          <a:endParaRPr lang="fr-FR"/>
        </a:p>
      </dgm:t>
    </dgm:pt>
    <dgm:pt modelId="{14146BDC-EE12-174A-A397-94A125575F07}">
      <dgm:prSet/>
      <dgm:spPr/>
      <dgm:t>
        <a:bodyPr/>
        <a:lstStyle/>
        <a:p>
          <a:pPr rtl="0"/>
          <a:endParaRPr lang="fr-FR" sz="2300" dirty="0"/>
        </a:p>
      </dgm:t>
    </dgm:pt>
    <dgm:pt modelId="{4B7E93DF-827D-8440-83CA-A0F31B20A0F9}" type="parTrans" cxnId="{55E7DD34-59C8-3944-8F0D-81EF486D7A96}">
      <dgm:prSet/>
      <dgm:spPr/>
      <dgm:t>
        <a:bodyPr/>
        <a:lstStyle/>
        <a:p>
          <a:endParaRPr lang="en-GB"/>
        </a:p>
      </dgm:t>
    </dgm:pt>
    <dgm:pt modelId="{6C51EB6F-8358-EE43-A211-FD8498220377}" type="sibTrans" cxnId="{55E7DD34-59C8-3944-8F0D-81EF486D7A96}">
      <dgm:prSet/>
      <dgm:spPr/>
      <dgm:t>
        <a:bodyPr/>
        <a:lstStyle/>
        <a:p>
          <a:endParaRPr lang="en-GB"/>
        </a:p>
      </dgm:t>
    </dgm:pt>
    <dgm:pt modelId="{B68A4D38-B8E1-644D-BFE2-73C3EFB1AF7E}">
      <dgm:prSet/>
      <dgm:spPr/>
      <dgm:t>
        <a:bodyPr/>
        <a:lstStyle/>
        <a:p>
          <a:pPr rtl="0"/>
          <a:endParaRPr lang="en-FR" sz="2300" dirty="0"/>
        </a:p>
      </dgm:t>
    </dgm:pt>
    <dgm:pt modelId="{D5D7B3BE-8BB5-B242-A218-9F6EC32D09D0}" type="parTrans" cxnId="{1606728B-1C4A-AD4D-898F-5299F492AB04}">
      <dgm:prSet/>
      <dgm:spPr/>
      <dgm:t>
        <a:bodyPr/>
        <a:lstStyle/>
        <a:p>
          <a:endParaRPr lang="en-GB"/>
        </a:p>
      </dgm:t>
    </dgm:pt>
    <dgm:pt modelId="{5EE2A346-524F-7843-A902-3AFADAD3CCF6}" type="sibTrans" cxnId="{1606728B-1C4A-AD4D-898F-5299F492AB04}">
      <dgm:prSet/>
      <dgm:spPr/>
      <dgm:t>
        <a:bodyPr/>
        <a:lstStyle/>
        <a:p>
          <a:endParaRPr lang="en-GB"/>
        </a:p>
      </dgm:t>
    </dgm:pt>
    <dgm:pt modelId="{A8DC58D3-B893-A447-8CE8-5ACAA5E28A4A}">
      <dgm:prSet custT="1"/>
      <dgm:spPr/>
      <dgm:t>
        <a:bodyPr/>
        <a:lstStyle/>
        <a:p>
          <a:pPr rtl="0"/>
          <a:r>
            <a:rPr lang="fr-FR" sz="2300" dirty="0"/>
            <a:t>6% à 20% des personnes exposées développeront un PTSD ou d’autres syndromes </a:t>
          </a:r>
          <a:r>
            <a:rPr lang="fr-FR" sz="2300" dirty="0" err="1"/>
            <a:t>psychotraumatiques</a:t>
          </a:r>
          <a:endParaRPr lang="fr-FR" sz="2300" dirty="0"/>
        </a:p>
      </dgm:t>
    </dgm:pt>
    <dgm:pt modelId="{F35AD1DD-000C-9940-9159-9719D3FA063D}" type="parTrans" cxnId="{FF70C040-8FB6-314F-BA72-C5DB984A3770}">
      <dgm:prSet/>
      <dgm:spPr/>
      <dgm:t>
        <a:bodyPr/>
        <a:lstStyle/>
        <a:p>
          <a:endParaRPr lang="en-GB"/>
        </a:p>
      </dgm:t>
    </dgm:pt>
    <dgm:pt modelId="{CF8A23B5-E853-C54E-9E28-BEC1D52C8903}" type="sibTrans" cxnId="{FF70C040-8FB6-314F-BA72-C5DB984A3770}">
      <dgm:prSet/>
      <dgm:spPr/>
      <dgm:t>
        <a:bodyPr/>
        <a:lstStyle/>
        <a:p>
          <a:endParaRPr lang="en-GB"/>
        </a:p>
      </dgm:t>
    </dgm:pt>
    <dgm:pt modelId="{82F8D8F6-E8E6-A743-9703-38BBF0A06303}">
      <dgm:prSet/>
      <dgm:spPr/>
      <dgm:t>
        <a:bodyPr/>
        <a:lstStyle/>
        <a:p>
          <a:pPr rtl="0"/>
          <a:endParaRPr lang="fr-FR" dirty="0"/>
        </a:p>
      </dgm:t>
    </dgm:pt>
    <dgm:pt modelId="{B31D485A-6D50-B747-85DD-9B18001722DA}" type="sibTrans" cxnId="{B62C0891-AEA4-2346-9953-EB07AA871A67}">
      <dgm:prSet/>
      <dgm:spPr/>
      <dgm:t>
        <a:bodyPr/>
        <a:lstStyle/>
        <a:p>
          <a:endParaRPr lang="fr-FR"/>
        </a:p>
      </dgm:t>
    </dgm:pt>
    <dgm:pt modelId="{AA7EF619-C9BA-B14F-9453-8828567E7647}" type="parTrans" cxnId="{B62C0891-AEA4-2346-9953-EB07AA871A67}">
      <dgm:prSet/>
      <dgm:spPr/>
      <dgm:t>
        <a:bodyPr/>
        <a:lstStyle/>
        <a:p>
          <a:endParaRPr lang="fr-FR"/>
        </a:p>
      </dgm:t>
    </dgm:pt>
    <dgm:pt modelId="{4A33010D-B7F9-BC4F-BB6E-9976ADC9F170}">
      <dgm:prSet custT="1"/>
      <dgm:spPr/>
      <dgm:t>
        <a:bodyPr/>
        <a:lstStyle/>
        <a:p>
          <a:pPr rtl="0"/>
          <a:r>
            <a:rPr lang="en-GB" sz="1300" baseline="0" dirty="0" err="1">
              <a:effectLst/>
              <a:latin typeface="Calibri" panose="020F0502020204030204" pitchFamily="34" charset="0"/>
              <a:ea typeface="Times New Roman" panose="02020603050405020304" pitchFamily="18" charset="0"/>
              <a:cs typeface="Times New Roman" panose="02020603050405020304" pitchFamily="18" charset="0"/>
            </a:rPr>
            <a:t>Kahana</a:t>
          </a:r>
          <a:r>
            <a:rPr lang="en-GB" sz="1300" baseline="0" dirty="0">
              <a:effectLst/>
              <a:latin typeface="Calibri" panose="020F0502020204030204" pitchFamily="34" charset="0"/>
              <a:ea typeface="Times New Roman" panose="02020603050405020304" pitchFamily="18" charset="0"/>
              <a:cs typeface="Times New Roman" panose="02020603050405020304" pitchFamily="18" charset="0"/>
            </a:rPr>
            <a:t> SY, </a:t>
          </a:r>
          <a:r>
            <a:rPr lang="en-GB" sz="1300" baseline="0" dirty="0" err="1">
              <a:effectLst/>
              <a:latin typeface="Calibri" panose="020F0502020204030204" pitchFamily="34" charset="0"/>
              <a:ea typeface="Times New Roman" panose="02020603050405020304" pitchFamily="18" charset="0"/>
              <a:cs typeface="Times New Roman" panose="02020603050405020304" pitchFamily="18" charset="0"/>
            </a:rPr>
            <a:t>Feeny</a:t>
          </a:r>
          <a:r>
            <a:rPr lang="en-GB" sz="1300" baseline="0" dirty="0">
              <a:effectLst/>
              <a:latin typeface="Calibri" panose="020F0502020204030204" pitchFamily="34" charset="0"/>
              <a:ea typeface="Times New Roman" panose="02020603050405020304" pitchFamily="18" charset="0"/>
              <a:cs typeface="Times New Roman" panose="02020603050405020304" pitchFamily="18" charset="0"/>
            </a:rPr>
            <a:t> NC, </a:t>
          </a:r>
          <a:r>
            <a:rPr lang="en-GB" sz="1300" baseline="0" dirty="0" err="1">
              <a:effectLst/>
              <a:latin typeface="Calibri" panose="020F0502020204030204" pitchFamily="34" charset="0"/>
              <a:ea typeface="Times New Roman" panose="02020603050405020304" pitchFamily="18" charset="0"/>
              <a:cs typeface="Times New Roman" panose="02020603050405020304" pitchFamily="18" charset="0"/>
            </a:rPr>
            <a:t>Youngstrom</a:t>
          </a:r>
          <a:r>
            <a:rPr lang="en-GB" sz="1300" baseline="0" dirty="0">
              <a:effectLst/>
              <a:latin typeface="Calibri" panose="020F0502020204030204" pitchFamily="34" charset="0"/>
              <a:ea typeface="Times New Roman" panose="02020603050405020304" pitchFamily="18" charset="0"/>
              <a:cs typeface="Times New Roman" panose="02020603050405020304" pitchFamily="18" charset="0"/>
            </a:rPr>
            <a:t> EA, </a:t>
          </a:r>
          <a:r>
            <a:rPr lang="en-GB" sz="1300" baseline="0" dirty="0" err="1">
              <a:effectLst/>
              <a:latin typeface="Calibri" panose="020F0502020204030204" pitchFamily="34" charset="0"/>
              <a:ea typeface="Times New Roman" panose="02020603050405020304" pitchFamily="18" charset="0"/>
              <a:cs typeface="Times New Roman" panose="02020603050405020304" pitchFamily="18" charset="0"/>
            </a:rPr>
            <a:t>Drotar</a:t>
          </a:r>
          <a:r>
            <a:rPr lang="en-GB" sz="1300" baseline="0" dirty="0">
              <a:effectLst/>
              <a:latin typeface="Calibri" panose="020F0502020204030204" pitchFamily="34" charset="0"/>
              <a:ea typeface="Times New Roman" panose="02020603050405020304" pitchFamily="18" charset="0"/>
              <a:cs typeface="Times New Roman" panose="02020603050405020304" pitchFamily="18" charset="0"/>
            </a:rPr>
            <a:t> D. Posttraumatic stress in youth experiencing illnesses and injuries: An exploratory meta-analysis. </a:t>
          </a:r>
          <a:r>
            <a:rPr lang="fr-FR" sz="1300" baseline="0" dirty="0" err="1">
              <a:effectLst/>
              <a:latin typeface="Calibri" panose="020F0502020204030204" pitchFamily="34" charset="0"/>
              <a:ea typeface="Times New Roman" panose="02020603050405020304" pitchFamily="18" charset="0"/>
              <a:cs typeface="Times New Roman" panose="02020603050405020304" pitchFamily="18" charset="0"/>
            </a:rPr>
            <a:t>Traumatology</a:t>
          </a:r>
          <a:r>
            <a:rPr lang="fr-FR" sz="1300" baseline="0" dirty="0">
              <a:effectLst/>
              <a:latin typeface="Calibri" panose="020F0502020204030204" pitchFamily="34" charset="0"/>
              <a:ea typeface="Times New Roman" panose="02020603050405020304" pitchFamily="18" charset="0"/>
              <a:cs typeface="Times New Roman" panose="02020603050405020304" pitchFamily="18" charset="0"/>
            </a:rPr>
            <a:t>. 2006; 12(2):148–161.</a:t>
          </a:r>
          <a:r>
            <a:rPr lang="en-FR" sz="1300" baseline="0" dirty="0">
              <a:effectLst/>
            </a:rPr>
            <a:t> </a:t>
          </a:r>
          <a:endParaRPr lang="fr-FR" sz="1300" baseline="0" dirty="0"/>
        </a:p>
      </dgm:t>
    </dgm:pt>
    <dgm:pt modelId="{D4E68312-09C8-084F-8334-3800E701E995}" type="parTrans" cxnId="{044C548D-18F4-9940-BF90-EED72FA81C7B}">
      <dgm:prSet/>
      <dgm:spPr/>
      <dgm:t>
        <a:bodyPr/>
        <a:lstStyle/>
        <a:p>
          <a:endParaRPr lang="en-GB"/>
        </a:p>
      </dgm:t>
    </dgm:pt>
    <dgm:pt modelId="{082FAF52-9BC0-8D4F-B25C-369ED8180BAC}" type="sibTrans" cxnId="{044C548D-18F4-9940-BF90-EED72FA81C7B}">
      <dgm:prSet/>
      <dgm:spPr/>
      <dgm:t>
        <a:bodyPr/>
        <a:lstStyle/>
        <a:p>
          <a:endParaRPr lang="en-GB"/>
        </a:p>
      </dgm:t>
    </dgm:pt>
    <dgm:pt modelId="{0A665DDE-91B4-DA43-847A-2B9488D280A8}">
      <dgm:prSet custT="1"/>
      <dgm:spPr/>
      <dgm:t>
        <a:bodyPr/>
        <a:lstStyle/>
        <a:p>
          <a:pPr rtl="0"/>
          <a:endParaRPr lang="fr-FR" sz="2300" dirty="0"/>
        </a:p>
      </dgm:t>
    </dgm:pt>
    <dgm:pt modelId="{127DDB40-A65A-B044-96ED-9DC148CAA99D}" type="parTrans" cxnId="{7E5FC717-642C-FA44-B1EC-55F468A478BD}">
      <dgm:prSet/>
      <dgm:spPr/>
      <dgm:t>
        <a:bodyPr/>
        <a:lstStyle/>
        <a:p>
          <a:endParaRPr lang="en-GB"/>
        </a:p>
      </dgm:t>
    </dgm:pt>
    <dgm:pt modelId="{F0798B95-90BA-FD42-9E6F-FEBE4A9313B5}" type="sibTrans" cxnId="{7E5FC717-642C-FA44-B1EC-55F468A478BD}">
      <dgm:prSet/>
      <dgm:spPr/>
      <dgm:t>
        <a:bodyPr/>
        <a:lstStyle/>
        <a:p>
          <a:endParaRPr lang="en-GB"/>
        </a:p>
      </dgm:t>
    </dgm:pt>
    <dgm:pt modelId="{269942AF-C7F5-3348-B6E0-D78463B92D46}" type="pres">
      <dgm:prSet presAssocID="{D3B19C49-8368-ED46-B410-DCC00DF3DEF0}" presName="linear" presStyleCnt="0">
        <dgm:presLayoutVars>
          <dgm:animLvl val="lvl"/>
          <dgm:resizeHandles val="exact"/>
        </dgm:presLayoutVars>
      </dgm:prSet>
      <dgm:spPr/>
    </dgm:pt>
    <dgm:pt modelId="{73E5F352-B69D-2048-8029-2700DFED5D83}" type="pres">
      <dgm:prSet presAssocID="{82F8D8F6-E8E6-A743-9703-38BBF0A06303}" presName="parentText" presStyleLbl="node1" presStyleIdx="0" presStyleCnt="1" custFlipVert="0" custScaleY="6438">
        <dgm:presLayoutVars>
          <dgm:chMax val="0"/>
          <dgm:bulletEnabled val="1"/>
        </dgm:presLayoutVars>
      </dgm:prSet>
      <dgm:spPr/>
    </dgm:pt>
    <dgm:pt modelId="{35956BB2-3EEE-9C40-96CB-4310262EE347}" type="pres">
      <dgm:prSet presAssocID="{82F8D8F6-E8E6-A743-9703-38BBF0A06303}" presName="childText" presStyleLbl="revTx" presStyleIdx="0" presStyleCnt="1" custScaleY="131735">
        <dgm:presLayoutVars>
          <dgm:bulletEnabled val="1"/>
        </dgm:presLayoutVars>
      </dgm:prSet>
      <dgm:spPr/>
    </dgm:pt>
  </dgm:ptLst>
  <dgm:cxnLst>
    <dgm:cxn modelId="{D3D0E109-B479-5841-96E7-21EFC0B9F096}" type="presOf" srcId="{82F8D8F6-E8E6-A743-9703-38BBF0A06303}" destId="{73E5F352-B69D-2048-8029-2700DFED5D83}" srcOrd="0" destOrd="0" presId="urn:microsoft.com/office/officeart/2005/8/layout/vList2"/>
    <dgm:cxn modelId="{7E5FC717-642C-FA44-B1EC-55F468A478BD}" srcId="{82F8D8F6-E8E6-A743-9703-38BBF0A06303}" destId="{0A665DDE-91B4-DA43-847A-2B9488D280A8}" srcOrd="4" destOrd="0" parTransId="{127DDB40-A65A-B044-96ED-9DC148CAA99D}" sibTransId="{F0798B95-90BA-FD42-9E6F-FEBE4A9313B5}"/>
    <dgm:cxn modelId="{970E4734-7ECD-894D-8F74-5D2E2A170E6D}" type="presOf" srcId="{4A33010D-B7F9-BC4F-BB6E-9976ADC9F170}" destId="{35956BB2-3EEE-9C40-96CB-4310262EE347}" srcOrd="0" destOrd="5" presId="urn:microsoft.com/office/officeart/2005/8/layout/vList2"/>
    <dgm:cxn modelId="{55E7DD34-59C8-3944-8F0D-81EF486D7A96}" srcId="{82F8D8F6-E8E6-A743-9703-38BBF0A06303}" destId="{14146BDC-EE12-174A-A397-94A125575F07}" srcOrd="1" destOrd="0" parTransId="{4B7E93DF-827D-8440-83CA-A0F31B20A0F9}" sibTransId="{6C51EB6F-8358-EE43-A211-FD8498220377}"/>
    <dgm:cxn modelId="{FF70C040-8FB6-314F-BA72-C5DB984A3770}" srcId="{82F8D8F6-E8E6-A743-9703-38BBF0A06303}" destId="{A8DC58D3-B893-A447-8CE8-5ACAA5E28A4A}" srcOrd="3" destOrd="0" parTransId="{F35AD1DD-000C-9940-9159-9719D3FA063D}" sibTransId="{CF8A23B5-E853-C54E-9E28-BEC1D52C8903}"/>
    <dgm:cxn modelId="{3099BC60-F2A5-EB4A-8FBA-490E975DC64A}" type="presOf" srcId="{14146BDC-EE12-174A-A397-94A125575F07}" destId="{35956BB2-3EEE-9C40-96CB-4310262EE347}" srcOrd="0" destOrd="1" presId="urn:microsoft.com/office/officeart/2005/8/layout/vList2"/>
    <dgm:cxn modelId="{1606728B-1C4A-AD4D-898F-5299F492AB04}" srcId="{82F8D8F6-E8E6-A743-9703-38BBF0A06303}" destId="{B68A4D38-B8E1-644D-BFE2-73C3EFB1AF7E}" srcOrd="2" destOrd="0" parTransId="{D5D7B3BE-8BB5-B242-A218-9F6EC32D09D0}" sibTransId="{5EE2A346-524F-7843-A902-3AFADAD3CCF6}"/>
    <dgm:cxn modelId="{044C548D-18F4-9940-BF90-EED72FA81C7B}" srcId="{82F8D8F6-E8E6-A743-9703-38BBF0A06303}" destId="{4A33010D-B7F9-BC4F-BB6E-9976ADC9F170}" srcOrd="5" destOrd="0" parTransId="{D4E68312-09C8-084F-8334-3800E701E995}" sibTransId="{082FAF52-9BC0-8D4F-B25C-369ED8180BAC}"/>
    <dgm:cxn modelId="{B62C0891-AEA4-2346-9953-EB07AA871A67}" srcId="{D3B19C49-8368-ED46-B410-DCC00DF3DEF0}" destId="{82F8D8F6-E8E6-A743-9703-38BBF0A06303}" srcOrd="0" destOrd="0" parTransId="{AA7EF619-C9BA-B14F-9453-8828567E7647}" sibTransId="{B31D485A-6D50-B747-85DD-9B18001722DA}"/>
    <dgm:cxn modelId="{A2CDC79D-CB83-2047-86E8-316328E8ACAA}" srcId="{82F8D8F6-E8E6-A743-9703-38BBF0A06303}" destId="{C28ACF11-B56F-9143-AB10-D571F397A293}" srcOrd="0" destOrd="0" parTransId="{FE49EA63-EA15-5C43-9B80-A8719F78271D}" sibTransId="{56ED07B2-7278-3948-B9B0-34F3E3E04E13}"/>
    <dgm:cxn modelId="{249CF8BB-78CF-564D-9529-5C0F47FE9226}" type="presOf" srcId="{B68A4D38-B8E1-644D-BFE2-73C3EFB1AF7E}" destId="{35956BB2-3EEE-9C40-96CB-4310262EE347}" srcOrd="0" destOrd="2" presId="urn:microsoft.com/office/officeart/2005/8/layout/vList2"/>
    <dgm:cxn modelId="{3D06DDCF-8A53-8444-9E68-666FD738C46A}" type="presOf" srcId="{A8DC58D3-B893-A447-8CE8-5ACAA5E28A4A}" destId="{35956BB2-3EEE-9C40-96CB-4310262EE347}" srcOrd="0" destOrd="3" presId="urn:microsoft.com/office/officeart/2005/8/layout/vList2"/>
    <dgm:cxn modelId="{B7C64FD4-8ECD-FC4A-87D9-54CFA4248C5E}" type="presOf" srcId="{0A665DDE-91B4-DA43-847A-2B9488D280A8}" destId="{35956BB2-3EEE-9C40-96CB-4310262EE347}" srcOrd="0" destOrd="4" presId="urn:microsoft.com/office/officeart/2005/8/layout/vList2"/>
    <dgm:cxn modelId="{C8B20EE3-FDEB-5641-8E5A-C3BAF4391787}" type="presOf" srcId="{D3B19C49-8368-ED46-B410-DCC00DF3DEF0}" destId="{269942AF-C7F5-3348-B6E0-D78463B92D46}" srcOrd="0" destOrd="0" presId="urn:microsoft.com/office/officeart/2005/8/layout/vList2"/>
    <dgm:cxn modelId="{AD7E44F5-CB28-754A-B459-ACE0922C1F4D}" type="presOf" srcId="{C28ACF11-B56F-9143-AB10-D571F397A293}" destId="{35956BB2-3EEE-9C40-96CB-4310262EE347}" srcOrd="0" destOrd="0" presId="urn:microsoft.com/office/officeart/2005/8/layout/vList2"/>
    <dgm:cxn modelId="{79C8F932-0C89-5E4E-B696-42D109485B7F}" type="presParOf" srcId="{269942AF-C7F5-3348-B6E0-D78463B92D46}" destId="{73E5F352-B69D-2048-8029-2700DFED5D83}" srcOrd="0" destOrd="0" presId="urn:microsoft.com/office/officeart/2005/8/layout/vList2"/>
    <dgm:cxn modelId="{1EDA7148-FDAB-EA4D-BF59-2CD6FF2A0666}" type="presParOf" srcId="{269942AF-C7F5-3348-B6E0-D78463B92D46}" destId="{35956BB2-3EEE-9C40-96CB-4310262EE34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2D99D0-0ABC-2D49-B8B0-5C125951732F}" type="doc">
      <dgm:prSet loTypeId="urn:microsoft.com/office/officeart/2005/8/layout/venn1" loCatId="relationship" qsTypeId="urn:microsoft.com/office/officeart/2005/8/quickstyle/simple4" qsCatId="simple" csTypeId="urn:microsoft.com/office/officeart/2005/8/colors/accent1_2" csCatId="accent1" phldr="1"/>
      <dgm:spPr/>
    </dgm:pt>
    <dgm:pt modelId="{B843AC41-DC02-9C44-B200-A9332CC3E554}">
      <dgm:prSet phldrT="[Texte]"/>
      <dgm:spPr/>
      <dgm:t>
        <a:bodyPr/>
        <a:lstStyle/>
        <a:p>
          <a:r>
            <a:rPr lang="fr-FR" dirty="0"/>
            <a:t>Enfants/adolescents</a:t>
          </a:r>
        </a:p>
      </dgm:t>
    </dgm:pt>
    <dgm:pt modelId="{C51616CD-6077-A846-A4EA-7F697B52FC69}" type="parTrans" cxnId="{2297DA78-F374-7E48-BE58-4EC68C22166A}">
      <dgm:prSet/>
      <dgm:spPr/>
      <dgm:t>
        <a:bodyPr/>
        <a:lstStyle/>
        <a:p>
          <a:endParaRPr lang="fr-FR"/>
        </a:p>
      </dgm:t>
    </dgm:pt>
    <dgm:pt modelId="{C5E68C53-1A62-AF4B-8548-4EBE819A854D}" type="sibTrans" cxnId="{2297DA78-F374-7E48-BE58-4EC68C22166A}">
      <dgm:prSet/>
      <dgm:spPr/>
      <dgm:t>
        <a:bodyPr/>
        <a:lstStyle/>
        <a:p>
          <a:endParaRPr lang="fr-FR"/>
        </a:p>
      </dgm:t>
    </dgm:pt>
    <dgm:pt modelId="{C46F5DA2-D677-DA4B-9B16-990F247BDEDB}">
      <dgm:prSet phldrT="[Texte]"/>
      <dgm:spPr/>
      <dgm:t>
        <a:bodyPr/>
        <a:lstStyle/>
        <a:p>
          <a:r>
            <a:rPr lang="fr-FR" dirty="0"/>
            <a:t>Environnement</a:t>
          </a:r>
          <a:r>
            <a:rPr lang="fr-FR" baseline="0" dirty="0"/>
            <a:t> social/scolaire</a:t>
          </a:r>
          <a:endParaRPr lang="fr-FR" dirty="0"/>
        </a:p>
      </dgm:t>
    </dgm:pt>
    <dgm:pt modelId="{29647904-9F3C-684D-BB60-EC8BC4D5865B}" type="parTrans" cxnId="{2FFE56D3-3A0C-054D-BF14-DAADB4880452}">
      <dgm:prSet/>
      <dgm:spPr/>
      <dgm:t>
        <a:bodyPr/>
        <a:lstStyle/>
        <a:p>
          <a:endParaRPr lang="fr-FR"/>
        </a:p>
      </dgm:t>
    </dgm:pt>
    <dgm:pt modelId="{776C65AD-BD41-974D-9DC1-36813ED2E0ED}" type="sibTrans" cxnId="{2FFE56D3-3A0C-054D-BF14-DAADB4880452}">
      <dgm:prSet/>
      <dgm:spPr/>
      <dgm:t>
        <a:bodyPr/>
        <a:lstStyle/>
        <a:p>
          <a:endParaRPr lang="fr-FR"/>
        </a:p>
      </dgm:t>
    </dgm:pt>
    <dgm:pt modelId="{DF7D45EC-5B28-0343-A1C4-F589A3849DE6}">
      <dgm:prSet phldrT="[Texte]"/>
      <dgm:spPr/>
      <dgm:t>
        <a:bodyPr/>
        <a:lstStyle/>
        <a:p>
          <a:r>
            <a:rPr lang="fr-FR" dirty="0"/>
            <a:t>Environnement</a:t>
          </a:r>
          <a:r>
            <a:rPr lang="fr-FR" baseline="0" dirty="0"/>
            <a:t> familial</a:t>
          </a:r>
          <a:endParaRPr lang="fr-FR" dirty="0"/>
        </a:p>
      </dgm:t>
    </dgm:pt>
    <dgm:pt modelId="{0EAB389F-6A90-FC4F-A2C1-84A0D57D36B9}" type="parTrans" cxnId="{25B0D899-E1DF-9D49-A0D1-69CA7EB971D7}">
      <dgm:prSet/>
      <dgm:spPr/>
      <dgm:t>
        <a:bodyPr/>
        <a:lstStyle/>
        <a:p>
          <a:endParaRPr lang="fr-FR"/>
        </a:p>
      </dgm:t>
    </dgm:pt>
    <dgm:pt modelId="{DB5DC357-62AF-034D-A59C-E691EB644F4C}" type="sibTrans" cxnId="{25B0D899-E1DF-9D49-A0D1-69CA7EB971D7}">
      <dgm:prSet/>
      <dgm:spPr/>
      <dgm:t>
        <a:bodyPr/>
        <a:lstStyle/>
        <a:p>
          <a:endParaRPr lang="fr-FR"/>
        </a:p>
      </dgm:t>
    </dgm:pt>
    <dgm:pt modelId="{3F377055-6D00-6E4D-AE14-C898279ED16A}" type="pres">
      <dgm:prSet presAssocID="{A12D99D0-0ABC-2D49-B8B0-5C125951732F}" presName="compositeShape" presStyleCnt="0">
        <dgm:presLayoutVars>
          <dgm:chMax val="7"/>
          <dgm:dir/>
          <dgm:resizeHandles val="exact"/>
        </dgm:presLayoutVars>
      </dgm:prSet>
      <dgm:spPr/>
    </dgm:pt>
    <dgm:pt modelId="{267C2373-1E28-FD4C-9AD0-7B7D479C1757}" type="pres">
      <dgm:prSet presAssocID="{B843AC41-DC02-9C44-B200-A9332CC3E554}" presName="circ1" presStyleLbl="vennNode1" presStyleIdx="0" presStyleCnt="3"/>
      <dgm:spPr/>
    </dgm:pt>
    <dgm:pt modelId="{A22D6453-BA71-4D44-9FA2-F79133806456}" type="pres">
      <dgm:prSet presAssocID="{B843AC41-DC02-9C44-B200-A9332CC3E554}" presName="circ1Tx" presStyleLbl="revTx" presStyleIdx="0" presStyleCnt="0">
        <dgm:presLayoutVars>
          <dgm:chMax val="0"/>
          <dgm:chPref val="0"/>
          <dgm:bulletEnabled val="1"/>
        </dgm:presLayoutVars>
      </dgm:prSet>
      <dgm:spPr/>
    </dgm:pt>
    <dgm:pt modelId="{3B88C131-D342-9B43-AA7D-B2D425D77748}" type="pres">
      <dgm:prSet presAssocID="{C46F5DA2-D677-DA4B-9B16-990F247BDEDB}" presName="circ2" presStyleLbl="vennNode1" presStyleIdx="1" presStyleCnt="3"/>
      <dgm:spPr/>
    </dgm:pt>
    <dgm:pt modelId="{304B7161-0C0C-8442-8920-C515D2E51BFA}" type="pres">
      <dgm:prSet presAssocID="{C46F5DA2-D677-DA4B-9B16-990F247BDEDB}" presName="circ2Tx" presStyleLbl="revTx" presStyleIdx="0" presStyleCnt="0">
        <dgm:presLayoutVars>
          <dgm:chMax val="0"/>
          <dgm:chPref val="0"/>
          <dgm:bulletEnabled val="1"/>
        </dgm:presLayoutVars>
      </dgm:prSet>
      <dgm:spPr/>
    </dgm:pt>
    <dgm:pt modelId="{9B78B72D-35C8-E543-A32F-A9861C3698F6}" type="pres">
      <dgm:prSet presAssocID="{DF7D45EC-5B28-0343-A1C4-F589A3849DE6}" presName="circ3" presStyleLbl="vennNode1" presStyleIdx="2" presStyleCnt="3"/>
      <dgm:spPr/>
    </dgm:pt>
    <dgm:pt modelId="{9A9D2E89-6BAE-6C48-8528-C61E649270EF}" type="pres">
      <dgm:prSet presAssocID="{DF7D45EC-5B28-0343-A1C4-F589A3849DE6}" presName="circ3Tx" presStyleLbl="revTx" presStyleIdx="0" presStyleCnt="0">
        <dgm:presLayoutVars>
          <dgm:chMax val="0"/>
          <dgm:chPref val="0"/>
          <dgm:bulletEnabled val="1"/>
        </dgm:presLayoutVars>
      </dgm:prSet>
      <dgm:spPr/>
    </dgm:pt>
  </dgm:ptLst>
  <dgm:cxnLst>
    <dgm:cxn modelId="{F770A324-90C2-6448-BA20-A8988F98490E}" type="presOf" srcId="{A12D99D0-0ABC-2D49-B8B0-5C125951732F}" destId="{3F377055-6D00-6E4D-AE14-C898279ED16A}" srcOrd="0" destOrd="0" presId="urn:microsoft.com/office/officeart/2005/8/layout/venn1"/>
    <dgm:cxn modelId="{2297DA78-F374-7E48-BE58-4EC68C22166A}" srcId="{A12D99D0-0ABC-2D49-B8B0-5C125951732F}" destId="{B843AC41-DC02-9C44-B200-A9332CC3E554}" srcOrd="0" destOrd="0" parTransId="{C51616CD-6077-A846-A4EA-7F697B52FC69}" sibTransId="{C5E68C53-1A62-AF4B-8548-4EBE819A854D}"/>
    <dgm:cxn modelId="{E5D68E79-5653-EC4E-AC65-C4F0C3E3FD9A}" type="presOf" srcId="{DF7D45EC-5B28-0343-A1C4-F589A3849DE6}" destId="{9B78B72D-35C8-E543-A32F-A9861C3698F6}" srcOrd="0" destOrd="0" presId="urn:microsoft.com/office/officeart/2005/8/layout/venn1"/>
    <dgm:cxn modelId="{5113D697-FAB5-0844-AB61-7E43AE76A3D1}" type="presOf" srcId="{C46F5DA2-D677-DA4B-9B16-990F247BDEDB}" destId="{3B88C131-D342-9B43-AA7D-B2D425D77748}" srcOrd="0" destOrd="0" presId="urn:microsoft.com/office/officeart/2005/8/layout/venn1"/>
    <dgm:cxn modelId="{25B0D899-E1DF-9D49-A0D1-69CA7EB971D7}" srcId="{A12D99D0-0ABC-2D49-B8B0-5C125951732F}" destId="{DF7D45EC-5B28-0343-A1C4-F589A3849DE6}" srcOrd="2" destOrd="0" parTransId="{0EAB389F-6A90-FC4F-A2C1-84A0D57D36B9}" sibTransId="{DB5DC357-62AF-034D-A59C-E691EB644F4C}"/>
    <dgm:cxn modelId="{689B5E9D-E7E1-5C4D-9467-A6D68B20E28F}" type="presOf" srcId="{DF7D45EC-5B28-0343-A1C4-F589A3849DE6}" destId="{9A9D2E89-6BAE-6C48-8528-C61E649270EF}" srcOrd="1" destOrd="0" presId="urn:microsoft.com/office/officeart/2005/8/layout/venn1"/>
    <dgm:cxn modelId="{8CF654AC-B588-FF41-AC22-CC053DF2DED9}" type="presOf" srcId="{B843AC41-DC02-9C44-B200-A9332CC3E554}" destId="{A22D6453-BA71-4D44-9FA2-F79133806456}" srcOrd="1" destOrd="0" presId="urn:microsoft.com/office/officeart/2005/8/layout/venn1"/>
    <dgm:cxn modelId="{FDFC32C8-1608-9047-A026-EF82FC3E006E}" type="presOf" srcId="{C46F5DA2-D677-DA4B-9B16-990F247BDEDB}" destId="{304B7161-0C0C-8442-8920-C515D2E51BFA}" srcOrd="1" destOrd="0" presId="urn:microsoft.com/office/officeart/2005/8/layout/venn1"/>
    <dgm:cxn modelId="{2FFE56D3-3A0C-054D-BF14-DAADB4880452}" srcId="{A12D99D0-0ABC-2D49-B8B0-5C125951732F}" destId="{C46F5DA2-D677-DA4B-9B16-990F247BDEDB}" srcOrd="1" destOrd="0" parTransId="{29647904-9F3C-684D-BB60-EC8BC4D5865B}" sibTransId="{776C65AD-BD41-974D-9DC1-36813ED2E0ED}"/>
    <dgm:cxn modelId="{652EA9E5-A696-1140-8A97-1F91C7763075}" type="presOf" srcId="{B843AC41-DC02-9C44-B200-A9332CC3E554}" destId="{267C2373-1E28-FD4C-9AD0-7B7D479C1757}" srcOrd="0" destOrd="0" presId="urn:microsoft.com/office/officeart/2005/8/layout/venn1"/>
    <dgm:cxn modelId="{1D5854F7-6EB5-D347-A0D1-13FD37208BA0}" type="presParOf" srcId="{3F377055-6D00-6E4D-AE14-C898279ED16A}" destId="{267C2373-1E28-FD4C-9AD0-7B7D479C1757}" srcOrd="0" destOrd="0" presId="urn:microsoft.com/office/officeart/2005/8/layout/venn1"/>
    <dgm:cxn modelId="{D240CF1A-CA4D-E247-B61B-A08520599294}" type="presParOf" srcId="{3F377055-6D00-6E4D-AE14-C898279ED16A}" destId="{A22D6453-BA71-4D44-9FA2-F79133806456}" srcOrd="1" destOrd="0" presId="urn:microsoft.com/office/officeart/2005/8/layout/venn1"/>
    <dgm:cxn modelId="{9A14C7D0-E6AF-F943-BAA1-469E4A31AB54}" type="presParOf" srcId="{3F377055-6D00-6E4D-AE14-C898279ED16A}" destId="{3B88C131-D342-9B43-AA7D-B2D425D77748}" srcOrd="2" destOrd="0" presId="urn:microsoft.com/office/officeart/2005/8/layout/venn1"/>
    <dgm:cxn modelId="{A1955248-0CC3-E840-AC90-06061A7AEA32}" type="presParOf" srcId="{3F377055-6D00-6E4D-AE14-C898279ED16A}" destId="{304B7161-0C0C-8442-8920-C515D2E51BFA}" srcOrd="3" destOrd="0" presId="urn:microsoft.com/office/officeart/2005/8/layout/venn1"/>
    <dgm:cxn modelId="{2E2E6CEF-E330-354A-86DA-E8B645028501}" type="presParOf" srcId="{3F377055-6D00-6E4D-AE14-C898279ED16A}" destId="{9B78B72D-35C8-E543-A32F-A9861C3698F6}" srcOrd="4" destOrd="0" presId="urn:microsoft.com/office/officeart/2005/8/layout/venn1"/>
    <dgm:cxn modelId="{72AF4D8A-FFC7-AF43-88E4-E108D20B5B34}" type="presParOf" srcId="{3F377055-6D00-6E4D-AE14-C898279ED16A}" destId="{9A9D2E89-6BAE-6C48-8528-C61E649270E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74AEA-605C-0142-BC79-5CFA69FEBD9F}" type="doc">
      <dgm:prSet loTypeId="urn:microsoft.com/office/officeart/2005/8/layout/hProcess9" loCatId="" qsTypeId="urn:microsoft.com/office/officeart/2005/8/quickstyle/simple4" qsCatId="simple" csTypeId="urn:microsoft.com/office/officeart/2005/8/colors/accent1_2" csCatId="accent1" phldr="1"/>
      <dgm:spPr/>
    </dgm:pt>
    <dgm:pt modelId="{E4DB1707-FD74-FA4D-B641-161595642298}">
      <dgm:prSet phldrT="[Texte]"/>
      <dgm:spPr/>
      <dgm:t>
        <a:bodyPr/>
        <a:lstStyle/>
        <a:p>
          <a:r>
            <a:rPr lang="fr-FR" dirty="0"/>
            <a:t>Réactions de stress aigu</a:t>
          </a:r>
        </a:p>
      </dgm:t>
    </dgm:pt>
    <dgm:pt modelId="{263018C7-68D4-7143-8F3A-AF95E5E55EF4}" type="parTrans" cxnId="{5A177CCC-D586-0A4D-A620-CD96D69E0D81}">
      <dgm:prSet/>
      <dgm:spPr/>
      <dgm:t>
        <a:bodyPr/>
        <a:lstStyle/>
        <a:p>
          <a:endParaRPr lang="fr-FR"/>
        </a:p>
      </dgm:t>
    </dgm:pt>
    <dgm:pt modelId="{AAD77A70-9A1E-BB4D-98F8-34D7B519E55A}" type="sibTrans" cxnId="{5A177CCC-D586-0A4D-A620-CD96D69E0D81}">
      <dgm:prSet/>
      <dgm:spPr/>
      <dgm:t>
        <a:bodyPr/>
        <a:lstStyle/>
        <a:p>
          <a:endParaRPr lang="fr-FR"/>
        </a:p>
      </dgm:t>
    </dgm:pt>
    <dgm:pt modelId="{41053CD5-0F2E-0044-BA39-CF0AE91BBF11}">
      <dgm:prSet phldrT="[Texte]"/>
      <dgm:spPr/>
      <dgm:t>
        <a:bodyPr/>
        <a:lstStyle/>
        <a:p>
          <a:r>
            <a:rPr lang="fr-FR" dirty="0"/>
            <a:t>Syndromes </a:t>
          </a:r>
          <a:r>
            <a:rPr lang="fr-FR" dirty="0" err="1"/>
            <a:t>psychotraumatiques</a:t>
          </a:r>
          <a:r>
            <a:rPr lang="fr-FR" dirty="0"/>
            <a:t> </a:t>
          </a:r>
        </a:p>
      </dgm:t>
    </dgm:pt>
    <dgm:pt modelId="{849BC0B2-5E24-EC4B-AE8B-C1CFCAFD9A8C}" type="parTrans" cxnId="{0EE1A1E3-5D67-9E49-AABF-1B0BC1BF6ABC}">
      <dgm:prSet/>
      <dgm:spPr/>
      <dgm:t>
        <a:bodyPr/>
        <a:lstStyle/>
        <a:p>
          <a:endParaRPr lang="fr-FR"/>
        </a:p>
      </dgm:t>
    </dgm:pt>
    <dgm:pt modelId="{2545A619-0E96-3A45-8EBB-562E3C0CDBD4}" type="sibTrans" cxnId="{0EE1A1E3-5D67-9E49-AABF-1B0BC1BF6ABC}">
      <dgm:prSet/>
      <dgm:spPr/>
      <dgm:t>
        <a:bodyPr/>
        <a:lstStyle/>
        <a:p>
          <a:endParaRPr lang="fr-FR"/>
        </a:p>
      </dgm:t>
    </dgm:pt>
    <dgm:pt modelId="{168A21B5-0349-294B-8F32-FEB3CD985102}" type="pres">
      <dgm:prSet presAssocID="{99974AEA-605C-0142-BC79-5CFA69FEBD9F}" presName="CompostProcess" presStyleCnt="0">
        <dgm:presLayoutVars>
          <dgm:dir/>
          <dgm:resizeHandles val="exact"/>
        </dgm:presLayoutVars>
      </dgm:prSet>
      <dgm:spPr/>
    </dgm:pt>
    <dgm:pt modelId="{5B20EF52-C6E4-7846-953E-EF9F89086D73}" type="pres">
      <dgm:prSet presAssocID="{99974AEA-605C-0142-BC79-5CFA69FEBD9F}" presName="arrow" presStyleLbl="bgShp" presStyleIdx="0" presStyleCnt="1"/>
      <dgm:spPr/>
    </dgm:pt>
    <dgm:pt modelId="{62597275-5479-3E4A-8C3A-93B5EBA52F58}" type="pres">
      <dgm:prSet presAssocID="{99974AEA-605C-0142-BC79-5CFA69FEBD9F}" presName="linearProcess" presStyleCnt="0"/>
      <dgm:spPr/>
    </dgm:pt>
    <dgm:pt modelId="{1A391050-C744-5244-8CBF-63F76A5A4B39}" type="pres">
      <dgm:prSet presAssocID="{E4DB1707-FD74-FA4D-B641-161595642298}" presName="textNode" presStyleLbl="node1" presStyleIdx="0" presStyleCnt="2">
        <dgm:presLayoutVars>
          <dgm:bulletEnabled val="1"/>
        </dgm:presLayoutVars>
      </dgm:prSet>
      <dgm:spPr/>
    </dgm:pt>
    <dgm:pt modelId="{B1AD5137-570C-C249-B192-383DC53ED200}" type="pres">
      <dgm:prSet presAssocID="{AAD77A70-9A1E-BB4D-98F8-34D7B519E55A}" presName="sibTrans" presStyleCnt="0"/>
      <dgm:spPr/>
    </dgm:pt>
    <dgm:pt modelId="{4CD3F4F6-0282-C74B-BA18-4B7327E99F02}" type="pres">
      <dgm:prSet presAssocID="{41053CD5-0F2E-0044-BA39-CF0AE91BBF11}" presName="textNode" presStyleLbl="node1" presStyleIdx="1" presStyleCnt="2">
        <dgm:presLayoutVars>
          <dgm:bulletEnabled val="1"/>
        </dgm:presLayoutVars>
      </dgm:prSet>
      <dgm:spPr/>
    </dgm:pt>
  </dgm:ptLst>
  <dgm:cxnLst>
    <dgm:cxn modelId="{A345E447-2D02-914A-8056-3942BCADD21D}" type="presOf" srcId="{41053CD5-0F2E-0044-BA39-CF0AE91BBF11}" destId="{4CD3F4F6-0282-C74B-BA18-4B7327E99F02}" srcOrd="0" destOrd="0" presId="urn:microsoft.com/office/officeart/2005/8/layout/hProcess9"/>
    <dgm:cxn modelId="{5A177CCC-D586-0A4D-A620-CD96D69E0D81}" srcId="{99974AEA-605C-0142-BC79-5CFA69FEBD9F}" destId="{E4DB1707-FD74-FA4D-B641-161595642298}" srcOrd="0" destOrd="0" parTransId="{263018C7-68D4-7143-8F3A-AF95E5E55EF4}" sibTransId="{AAD77A70-9A1E-BB4D-98F8-34D7B519E55A}"/>
    <dgm:cxn modelId="{494472D6-C77D-1D4F-8822-D8ECEDB572FD}" type="presOf" srcId="{E4DB1707-FD74-FA4D-B641-161595642298}" destId="{1A391050-C744-5244-8CBF-63F76A5A4B39}" srcOrd="0" destOrd="0" presId="urn:microsoft.com/office/officeart/2005/8/layout/hProcess9"/>
    <dgm:cxn modelId="{0EE1A1E3-5D67-9E49-AABF-1B0BC1BF6ABC}" srcId="{99974AEA-605C-0142-BC79-5CFA69FEBD9F}" destId="{41053CD5-0F2E-0044-BA39-CF0AE91BBF11}" srcOrd="1" destOrd="0" parTransId="{849BC0B2-5E24-EC4B-AE8B-C1CFCAFD9A8C}" sibTransId="{2545A619-0E96-3A45-8EBB-562E3C0CDBD4}"/>
    <dgm:cxn modelId="{799542EF-FC90-374C-A6F5-BE95DE07B624}" type="presOf" srcId="{99974AEA-605C-0142-BC79-5CFA69FEBD9F}" destId="{168A21B5-0349-294B-8F32-FEB3CD985102}" srcOrd="0" destOrd="0" presId="urn:microsoft.com/office/officeart/2005/8/layout/hProcess9"/>
    <dgm:cxn modelId="{74604E47-7B26-A141-BF84-F3C5FA33B856}" type="presParOf" srcId="{168A21B5-0349-294B-8F32-FEB3CD985102}" destId="{5B20EF52-C6E4-7846-953E-EF9F89086D73}" srcOrd="0" destOrd="0" presId="urn:microsoft.com/office/officeart/2005/8/layout/hProcess9"/>
    <dgm:cxn modelId="{3674EC5A-36A1-4542-8082-8B32ADD333DB}" type="presParOf" srcId="{168A21B5-0349-294B-8F32-FEB3CD985102}" destId="{62597275-5479-3E4A-8C3A-93B5EBA52F58}" srcOrd="1" destOrd="0" presId="urn:microsoft.com/office/officeart/2005/8/layout/hProcess9"/>
    <dgm:cxn modelId="{FF3F4565-8098-BD4B-8D96-2537C981FE7B}" type="presParOf" srcId="{62597275-5479-3E4A-8C3A-93B5EBA52F58}" destId="{1A391050-C744-5244-8CBF-63F76A5A4B39}" srcOrd="0" destOrd="0" presId="urn:microsoft.com/office/officeart/2005/8/layout/hProcess9"/>
    <dgm:cxn modelId="{888FE5B2-0DCA-A141-A276-4DB8FFDA8E3E}" type="presParOf" srcId="{62597275-5479-3E4A-8C3A-93B5EBA52F58}" destId="{B1AD5137-570C-C249-B192-383DC53ED200}" srcOrd="1" destOrd="0" presId="urn:microsoft.com/office/officeart/2005/8/layout/hProcess9"/>
    <dgm:cxn modelId="{5F69525B-95AC-4B47-BB8F-935B55D19A51}" type="presParOf" srcId="{62597275-5479-3E4A-8C3A-93B5EBA52F58}" destId="{4CD3F4F6-0282-C74B-BA18-4B7327E99F02}"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25231-DED9-684B-89B3-B8B21520046B}"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fr-FR"/>
        </a:p>
      </dgm:t>
    </dgm:pt>
    <dgm:pt modelId="{910BDDE4-5755-5049-B71C-8D344FA13994}">
      <dgm:prSet phldrT="[Texte]"/>
      <dgm:spPr/>
      <dgm:t>
        <a:bodyPr/>
        <a:lstStyle/>
        <a:p>
          <a:r>
            <a:rPr lang="fr-FR" dirty="0"/>
            <a:t>PTSD </a:t>
          </a:r>
        </a:p>
      </dgm:t>
    </dgm:pt>
    <dgm:pt modelId="{E6B1850E-5A73-0D45-9177-C711CF1BE16F}" type="parTrans" cxnId="{386007BC-20F0-C046-8D4E-C622B961D4CC}">
      <dgm:prSet/>
      <dgm:spPr/>
      <dgm:t>
        <a:bodyPr/>
        <a:lstStyle/>
        <a:p>
          <a:endParaRPr lang="fr-FR"/>
        </a:p>
      </dgm:t>
    </dgm:pt>
    <dgm:pt modelId="{07AFBD80-4A0F-F749-BD49-A1488C906D27}" type="sibTrans" cxnId="{386007BC-20F0-C046-8D4E-C622B961D4CC}">
      <dgm:prSet/>
      <dgm:spPr/>
      <dgm:t>
        <a:bodyPr/>
        <a:lstStyle/>
        <a:p>
          <a:endParaRPr lang="fr-FR"/>
        </a:p>
      </dgm:t>
    </dgm:pt>
    <dgm:pt modelId="{1E526A64-175F-2240-9BB2-DDB19EC6D9BF}">
      <dgm:prSet phldrT="[Texte]"/>
      <dgm:spPr/>
      <dgm:t>
        <a:bodyPr/>
        <a:lstStyle/>
        <a:p>
          <a:r>
            <a:rPr lang="fr-FR" dirty="0"/>
            <a:t>Addictions post-traumatiques</a:t>
          </a:r>
        </a:p>
      </dgm:t>
    </dgm:pt>
    <dgm:pt modelId="{47B3E984-3DCA-4142-BE2E-7D9976572743}" type="parTrans" cxnId="{42BB16FB-EA0C-544F-AE93-8159A73005C0}">
      <dgm:prSet/>
      <dgm:spPr/>
      <dgm:t>
        <a:bodyPr/>
        <a:lstStyle/>
        <a:p>
          <a:endParaRPr lang="fr-FR"/>
        </a:p>
      </dgm:t>
    </dgm:pt>
    <dgm:pt modelId="{207FF6BF-F2D5-784A-93C2-9416EDE3BEE0}" type="sibTrans" cxnId="{42BB16FB-EA0C-544F-AE93-8159A73005C0}">
      <dgm:prSet/>
      <dgm:spPr/>
      <dgm:t>
        <a:bodyPr/>
        <a:lstStyle/>
        <a:p>
          <a:endParaRPr lang="fr-FR"/>
        </a:p>
      </dgm:t>
    </dgm:pt>
    <dgm:pt modelId="{71B25E6A-90F8-A94D-A628-AE50A09B7327}">
      <dgm:prSet phldrT="[Texte]"/>
      <dgm:spPr/>
      <dgm:t>
        <a:bodyPr/>
        <a:lstStyle/>
        <a:p>
          <a:r>
            <a:rPr lang="fr-FR" dirty="0"/>
            <a:t>Deuils traumatiques</a:t>
          </a:r>
        </a:p>
      </dgm:t>
    </dgm:pt>
    <dgm:pt modelId="{C890466A-12DF-DE43-9246-555406D10DE4}" type="parTrans" cxnId="{4CCBD794-A5AB-8B48-AE47-934C6B55E90A}">
      <dgm:prSet/>
      <dgm:spPr/>
      <dgm:t>
        <a:bodyPr/>
        <a:lstStyle/>
        <a:p>
          <a:endParaRPr lang="fr-FR"/>
        </a:p>
      </dgm:t>
    </dgm:pt>
    <dgm:pt modelId="{7EC38C62-61D9-204D-9B2E-7CBF33AF8C36}" type="sibTrans" cxnId="{4CCBD794-A5AB-8B48-AE47-934C6B55E90A}">
      <dgm:prSet/>
      <dgm:spPr/>
      <dgm:t>
        <a:bodyPr/>
        <a:lstStyle/>
        <a:p>
          <a:endParaRPr lang="fr-FR"/>
        </a:p>
      </dgm:t>
    </dgm:pt>
    <dgm:pt modelId="{44137934-7A86-234F-8921-408FE2FEFB95}">
      <dgm:prSet phldrT="[Texte]"/>
      <dgm:spPr/>
      <dgm:t>
        <a:bodyPr/>
        <a:lstStyle/>
        <a:p>
          <a:r>
            <a:rPr lang="fr-FR" dirty="0"/>
            <a:t>Dépressions post-traumatiques</a:t>
          </a:r>
        </a:p>
      </dgm:t>
    </dgm:pt>
    <dgm:pt modelId="{DBDB6D78-A21C-4141-BE58-57C5E1C1AD47}" type="parTrans" cxnId="{527F4924-DAD3-7D41-AEF3-EED16361A36D}">
      <dgm:prSet/>
      <dgm:spPr/>
      <dgm:t>
        <a:bodyPr/>
        <a:lstStyle/>
        <a:p>
          <a:endParaRPr lang="fr-FR"/>
        </a:p>
      </dgm:t>
    </dgm:pt>
    <dgm:pt modelId="{72E2187D-8E87-514A-9E64-A2F7BF05B244}" type="sibTrans" cxnId="{527F4924-DAD3-7D41-AEF3-EED16361A36D}">
      <dgm:prSet/>
      <dgm:spPr/>
      <dgm:t>
        <a:bodyPr/>
        <a:lstStyle/>
        <a:p>
          <a:endParaRPr lang="fr-FR"/>
        </a:p>
      </dgm:t>
    </dgm:pt>
    <dgm:pt modelId="{E6D40EC5-7AC1-FF42-9BA3-58784CB4A845}">
      <dgm:prSet phldrT="[Texte]"/>
      <dgm:spPr/>
      <dgm:t>
        <a:bodyPr/>
        <a:lstStyle/>
        <a:p>
          <a:r>
            <a:rPr lang="fr-FR" dirty="0"/>
            <a:t>Comportements suicidaires et/ou d’automutilation</a:t>
          </a:r>
        </a:p>
      </dgm:t>
    </dgm:pt>
    <dgm:pt modelId="{5ECF58B7-34E6-4142-A95C-F4286A2E9429}" type="parTrans" cxnId="{2BFEF50B-0B3B-2E49-AD6C-6100FC3479D2}">
      <dgm:prSet/>
      <dgm:spPr/>
      <dgm:t>
        <a:bodyPr/>
        <a:lstStyle/>
        <a:p>
          <a:endParaRPr lang="fr-FR"/>
        </a:p>
      </dgm:t>
    </dgm:pt>
    <dgm:pt modelId="{97F77EAE-4D1F-F849-9A3E-195415249564}" type="sibTrans" cxnId="{2BFEF50B-0B3B-2E49-AD6C-6100FC3479D2}">
      <dgm:prSet/>
      <dgm:spPr/>
      <dgm:t>
        <a:bodyPr/>
        <a:lstStyle/>
        <a:p>
          <a:endParaRPr lang="fr-FR"/>
        </a:p>
      </dgm:t>
    </dgm:pt>
    <dgm:pt modelId="{FF3E2732-1575-2942-941B-DDB9E1E1B858}">
      <dgm:prSet phldrT="[Texte]"/>
      <dgm:spPr/>
      <dgm:t>
        <a:bodyPr/>
        <a:lstStyle/>
        <a:p>
          <a:r>
            <a:rPr lang="fr-FR" dirty="0"/>
            <a:t>Troubles somatoformes et dissociatifs</a:t>
          </a:r>
        </a:p>
      </dgm:t>
    </dgm:pt>
    <dgm:pt modelId="{0CBE323A-940E-464E-A48D-FD00ECFE6B75}" type="parTrans" cxnId="{6223891D-5EE4-8E40-A34D-A06B345493E1}">
      <dgm:prSet/>
      <dgm:spPr/>
      <dgm:t>
        <a:bodyPr/>
        <a:lstStyle/>
        <a:p>
          <a:endParaRPr lang="fr-FR"/>
        </a:p>
      </dgm:t>
    </dgm:pt>
    <dgm:pt modelId="{07E12F84-1000-6843-831B-1880C1A98227}" type="sibTrans" cxnId="{6223891D-5EE4-8E40-A34D-A06B345493E1}">
      <dgm:prSet/>
      <dgm:spPr/>
      <dgm:t>
        <a:bodyPr/>
        <a:lstStyle/>
        <a:p>
          <a:endParaRPr lang="fr-FR"/>
        </a:p>
      </dgm:t>
    </dgm:pt>
    <dgm:pt modelId="{C31EBC25-9946-0143-ADBC-25CA73CE4281}">
      <dgm:prSet phldrT="[Texte]"/>
      <dgm:spPr/>
      <dgm:t>
        <a:bodyPr/>
        <a:lstStyle/>
        <a:p>
          <a:r>
            <a:rPr lang="fr-FR" dirty="0"/>
            <a:t>Période de vulnérabilité / émergence des troubles mentaux de l'adulte</a:t>
          </a:r>
        </a:p>
      </dgm:t>
    </dgm:pt>
    <dgm:pt modelId="{E50D67D7-18AC-7343-B3E6-090BFC2872F0}" type="parTrans" cxnId="{693AEBF3-F794-2745-A7F9-B8571D2DCBD3}">
      <dgm:prSet/>
      <dgm:spPr/>
      <dgm:t>
        <a:bodyPr/>
        <a:lstStyle/>
        <a:p>
          <a:endParaRPr lang="fr-FR"/>
        </a:p>
      </dgm:t>
    </dgm:pt>
    <dgm:pt modelId="{599F6B70-4883-3346-AAB4-B37E903D06A2}" type="sibTrans" cxnId="{693AEBF3-F794-2745-A7F9-B8571D2DCBD3}">
      <dgm:prSet/>
      <dgm:spPr/>
      <dgm:t>
        <a:bodyPr/>
        <a:lstStyle/>
        <a:p>
          <a:endParaRPr lang="fr-FR"/>
        </a:p>
      </dgm:t>
    </dgm:pt>
    <dgm:pt modelId="{DF9DB280-3E68-0E4F-B693-EB54E704008B}" type="pres">
      <dgm:prSet presAssocID="{5C325231-DED9-684B-89B3-B8B21520046B}" presName="diagram" presStyleCnt="0">
        <dgm:presLayoutVars>
          <dgm:dir/>
          <dgm:resizeHandles val="exact"/>
        </dgm:presLayoutVars>
      </dgm:prSet>
      <dgm:spPr/>
    </dgm:pt>
    <dgm:pt modelId="{A38A9780-48C0-CB44-AD99-ED80EC845F1C}" type="pres">
      <dgm:prSet presAssocID="{910BDDE4-5755-5049-B71C-8D344FA13994}" presName="node" presStyleLbl="node1" presStyleIdx="0" presStyleCnt="7">
        <dgm:presLayoutVars>
          <dgm:bulletEnabled val="1"/>
        </dgm:presLayoutVars>
      </dgm:prSet>
      <dgm:spPr/>
    </dgm:pt>
    <dgm:pt modelId="{C84A20EA-A17B-0C4B-9E7A-F13E000176A7}" type="pres">
      <dgm:prSet presAssocID="{07AFBD80-4A0F-F749-BD49-A1488C906D27}" presName="sibTrans" presStyleCnt="0"/>
      <dgm:spPr/>
    </dgm:pt>
    <dgm:pt modelId="{78EAA671-8F63-A94C-B831-A38A66D94C62}" type="pres">
      <dgm:prSet presAssocID="{1E526A64-175F-2240-9BB2-DDB19EC6D9BF}" presName="node" presStyleLbl="node1" presStyleIdx="1" presStyleCnt="7">
        <dgm:presLayoutVars>
          <dgm:bulletEnabled val="1"/>
        </dgm:presLayoutVars>
      </dgm:prSet>
      <dgm:spPr/>
    </dgm:pt>
    <dgm:pt modelId="{15B9235B-9FA1-0041-A989-6B758500A765}" type="pres">
      <dgm:prSet presAssocID="{207FF6BF-F2D5-784A-93C2-9416EDE3BEE0}" presName="sibTrans" presStyleCnt="0"/>
      <dgm:spPr/>
    </dgm:pt>
    <dgm:pt modelId="{7D6CAB31-6179-864F-9E26-5A639FF4386F}" type="pres">
      <dgm:prSet presAssocID="{E6D40EC5-7AC1-FF42-9BA3-58784CB4A845}" presName="node" presStyleLbl="node1" presStyleIdx="2" presStyleCnt="7">
        <dgm:presLayoutVars>
          <dgm:bulletEnabled val="1"/>
        </dgm:presLayoutVars>
      </dgm:prSet>
      <dgm:spPr/>
    </dgm:pt>
    <dgm:pt modelId="{47E6E310-5546-3B46-9F1B-B4FE7B08E54C}" type="pres">
      <dgm:prSet presAssocID="{97F77EAE-4D1F-F849-9A3E-195415249564}" presName="sibTrans" presStyleCnt="0"/>
      <dgm:spPr/>
    </dgm:pt>
    <dgm:pt modelId="{76F760C5-47FC-4844-9B5F-14852D28EC50}" type="pres">
      <dgm:prSet presAssocID="{44137934-7A86-234F-8921-408FE2FEFB95}" presName="node" presStyleLbl="node1" presStyleIdx="3" presStyleCnt="7">
        <dgm:presLayoutVars>
          <dgm:bulletEnabled val="1"/>
        </dgm:presLayoutVars>
      </dgm:prSet>
      <dgm:spPr/>
    </dgm:pt>
    <dgm:pt modelId="{8BA85748-2FED-C645-8A9E-FB44C7F1C50A}" type="pres">
      <dgm:prSet presAssocID="{72E2187D-8E87-514A-9E64-A2F7BF05B244}" presName="sibTrans" presStyleCnt="0"/>
      <dgm:spPr/>
    </dgm:pt>
    <dgm:pt modelId="{E9B78F3D-6750-D14C-AF63-755697060690}" type="pres">
      <dgm:prSet presAssocID="{71B25E6A-90F8-A94D-A628-AE50A09B7327}" presName="node" presStyleLbl="node1" presStyleIdx="4" presStyleCnt="7">
        <dgm:presLayoutVars>
          <dgm:bulletEnabled val="1"/>
        </dgm:presLayoutVars>
      </dgm:prSet>
      <dgm:spPr/>
    </dgm:pt>
    <dgm:pt modelId="{D7530494-E9E2-1045-9F9F-BAB004497AF7}" type="pres">
      <dgm:prSet presAssocID="{7EC38C62-61D9-204D-9B2E-7CBF33AF8C36}" presName="sibTrans" presStyleCnt="0"/>
      <dgm:spPr/>
    </dgm:pt>
    <dgm:pt modelId="{028115F3-D6A2-CA4F-B2B5-678F49D907E5}" type="pres">
      <dgm:prSet presAssocID="{FF3E2732-1575-2942-941B-DDB9E1E1B858}" presName="node" presStyleLbl="node1" presStyleIdx="5" presStyleCnt="7">
        <dgm:presLayoutVars>
          <dgm:bulletEnabled val="1"/>
        </dgm:presLayoutVars>
      </dgm:prSet>
      <dgm:spPr/>
    </dgm:pt>
    <dgm:pt modelId="{CA9E77D5-4568-7A4A-9D99-059BFD2A48E9}" type="pres">
      <dgm:prSet presAssocID="{07E12F84-1000-6843-831B-1880C1A98227}" presName="sibTrans" presStyleCnt="0"/>
      <dgm:spPr/>
    </dgm:pt>
    <dgm:pt modelId="{E1F02E26-C8A9-5B48-A34F-BA2A9F4D5DA5}" type="pres">
      <dgm:prSet presAssocID="{C31EBC25-9946-0143-ADBC-25CA73CE4281}" presName="node" presStyleLbl="node1" presStyleIdx="6" presStyleCnt="7">
        <dgm:presLayoutVars>
          <dgm:bulletEnabled val="1"/>
        </dgm:presLayoutVars>
      </dgm:prSet>
      <dgm:spPr/>
    </dgm:pt>
  </dgm:ptLst>
  <dgm:cxnLst>
    <dgm:cxn modelId="{2BFEF50B-0B3B-2E49-AD6C-6100FC3479D2}" srcId="{5C325231-DED9-684B-89B3-B8B21520046B}" destId="{E6D40EC5-7AC1-FF42-9BA3-58784CB4A845}" srcOrd="2" destOrd="0" parTransId="{5ECF58B7-34E6-4142-A95C-F4286A2E9429}" sibTransId="{97F77EAE-4D1F-F849-9A3E-195415249564}"/>
    <dgm:cxn modelId="{A7637212-2059-3D49-BA81-391F3BAC4FC8}" type="presOf" srcId="{910BDDE4-5755-5049-B71C-8D344FA13994}" destId="{A38A9780-48C0-CB44-AD99-ED80EC845F1C}" srcOrd="0" destOrd="0" presId="urn:microsoft.com/office/officeart/2005/8/layout/default"/>
    <dgm:cxn modelId="{6223891D-5EE4-8E40-A34D-A06B345493E1}" srcId="{5C325231-DED9-684B-89B3-B8B21520046B}" destId="{FF3E2732-1575-2942-941B-DDB9E1E1B858}" srcOrd="5" destOrd="0" parTransId="{0CBE323A-940E-464E-A48D-FD00ECFE6B75}" sibTransId="{07E12F84-1000-6843-831B-1880C1A98227}"/>
    <dgm:cxn modelId="{F801A123-6298-8F4D-8003-AF8789C2C3AF}" type="presOf" srcId="{71B25E6A-90F8-A94D-A628-AE50A09B7327}" destId="{E9B78F3D-6750-D14C-AF63-755697060690}" srcOrd="0" destOrd="0" presId="urn:microsoft.com/office/officeart/2005/8/layout/default"/>
    <dgm:cxn modelId="{527F4924-DAD3-7D41-AEF3-EED16361A36D}" srcId="{5C325231-DED9-684B-89B3-B8B21520046B}" destId="{44137934-7A86-234F-8921-408FE2FEFB95}" srcOrd="3" destOrd="0" parTransId="{DBDB6D78-A21C-4141-BE58-57C5E1C1AD47}" sibTransId="{72E2187D-8E87-514A-9E64-A2F7BF05B244}"/>
    <dgm:cxn modelId="{DF8BE38D-2DE1-1A4C-BCF5-958B3599A028}" type="presOf" srcId="{1E526A64-175F-2240-9BB2-DDB19EC6D9BF}" destId="{78EAA671-8F63-A94C-B831-A38A66D94C62}" srcOrd="0" destOrd="0" presId="urn:microsoft.com/office/officeart/2005/8/layout/default"/>
    <dgm:cxn modelId="{4CCBD794-A5AB-8B48-AE47-934C6B55E90A}" srcId="{5C325231-DED9-684B-89B3-B8B21520046B}" destId="{71B25E6A-90F8-A94D-A628-AE50A09B7327}" srcOrd="4" destOrd="0" parTransId="{C890466A-12DF-DE43-9246-555406D10DE4}" sibTransId="{7EC38C62-61D9-204D-9B2E-7CBF33AF8C36}"/>
    <dgm:cxn modelId="{2AFA8CA9-9EE9-5948-B917-DADA3B9192E1}" type="presOf" srcId="{5C325231-DED9-684B-89B3-B8B21520046B}" destId="{DF9DB280-3E68-0E4F-B693-EB54E704008B}" srcOrd="0" destOrd="0" presId="urn:microsoft.com/office/officeart/2005/8/layout/default"/>
    <dgm:cxn modelId="{0F80B5B4-75AE-7E4B-9F5D-B899293A2551}" type="presOf" srcId="{44137934-7A86-234F-8921-408FE2FEFB95}" destId="{76F760C5-47FC-4844-9B5F-14852D28EC50}" srcOrd="0" destOrd="0" presId="urn:microsoft.com/office/officeart/2005/8/layout/default"/>
    <dgm:cxn modelId="{386007BC-20F0-C046-8D4E-C622B961D4CC}" srcId="{5C325231-DED9-684B-89B3-B8B21520046B}" destId="{910BDDE4-5755-5049-B71C-8D344FA13994}" srcOrd="0" destOrd="0" parTransId="{E6B1850E-5A73-0D45-9177-C711CF1BE16F}" sibTransId="{07AFBD80-4A0F-F749-BD49-A1488C906D27}"/>
    <dgm:cxn modelId="{A30764CA-5435-3046-9FFA-E3B426247569}" type="presOf" srcId="{E6D40EC5-7AC1-FF42-9BA3-58784CB4A845}" destId="{7D6CAB31-6179-864F-9E26-5A639FF4386F}" srcOrd="0" destOrd="0" presId="urn:microsoft.com/office/officeart/2005/8/layout/default"/>
    <dgm:cxn modelId="{829E0ADE-05CC-CA42-A9D4-554803FD995D}" type="presOf" srcId="{FF3E2732-1575-2942-941B-DDB9E1E1B858}" destId="{028115F3-D6A2-CA4F-B2B5-678F49D907E5}" srcOrd="0" destOrd="0" presId="urn:microsoft.com/office/officeart/2005/8/layout/default"/>
    <dgm:cxn modelId="{515C1EEE-B156-114F-ADFB-F3DB285879A8}" type="presOf" srcId="{C31EBC25-9946-0143-ADBC-25CA73CE4281}" destId="{E1F02E26-C8A9-5B48-A34F-BA2A9F4D5DA5}" srcOrd="0" destOrd="0" presId="urn:microsoft.com/office/officeart/2005/8/layout/default"/>
    <dgm:cxn modelId="{693AEBF3-F794-2745-A7F9-B8571D2DCBD3}" srcId="{5C325231-DED9-684B-89B3-B8B21520046B}" destId="{C31EBC25-9946-0143-ADBC-25CA73CE4281}" srcOrd="6" destOrd="0" parTransId="{E50D67D7-18AC-7343-B3E6-090BFC2872F0}" sibTransId="{599F6B70-4883-3346-AAB4-B37E903D06A2}"/>
    <dgm:cxn modelId="{42BB16FB-EA0C-544F-AE93-8159A73005C0}" srcId="{5C325231-DED9-684B-89B3-B8B21520046B}" destId="{1E526A64-175F-2240-9BB2-DDB19EC6D9BF}" srcOrd="1" destOrd="0" parTransId="{47B3E984-3DCA-4142-BE2E-7D9976572743}" sibTransId="{207FF6BF-F2D5-784A-93C2-9416EDE3BEE0}"/>
    <dgm:cxn modelId="{5127A9DE-9718-F142-9FAF-8B548A3154DB}" type="presParOf" srcId="{DF9DB280-3E68-0E4F-B693-EB54E704008B}" destId="{A38A9780-48C0-CB44-AD99-ED80EC845F1C}" srcOrd="0" destOrd="0" presId="urn:microsoft.com/office/officeart/2005/8/layout/default"/>
    <dgm:cxn modelId="{BD331018-1B25-644B-A649-21DDD648DA25}" type="presParOf" srcId="{DF9DB280-3E68-0E4F-B693-EB54E704008B}" destId="{C84A20EA-A17B-0C4B-9E7A-F13E000176A7}" srcOrd="1" destOrd="0" presId="urn:microsoft.com/office/officeart/2005/8/layout/default"/>
    <dgm:cxn modelId="{C9239A2E-19D1-6642-9E34-7BD50451C743}" type="presParOf" srcId="{DF9DB280-3E68-0E4F-B693-EB54E704008B}" destId="{78EAA671-8F63-A94C-B831-A38A66D94C62}" srcOrd="2" destOrd="0" presId="urn:microsoft.com/office/officeart/2005/8/layout/default"/>
    <dgm:cxn modelId="{34E1EB73-B557-6044-99A5-1F1A871FB748}" type="presParOf" srcId="{DF9DB280-3E68-0E4F-B693-EB54E704008B}" destId="{15B9235B-9FA1-0041-A989-6B758500A765}" srcOrd="3" destOrd="0" presId="urn:microsoft.com/office/officeart/2005/8/layout/default"/>
    <dgm:cxn modelId="{71DE9964-D0A6-E345-91B8-71C3AB667EF5}" type="presParOf" srcId="{DF9DB280-3E68-0E4F-B693-EB54E704008B}" destId="{7D6CAB31-6179-864F-9E26-5A639FF4386F}" srcOrd="4" destOrd="0" presId="urn:microsoft.com/office/officeart/2005/8/layout/default"/>
    <dgm:cxn modelId="{716CBB05-D63C-3041-AE7B-2A0F4017C2BF}" type="presParOf" srcId="{DF9DB280-3E68-0E4F-B693-EB54E704008B}" destId="{47E6E310-5546-3B46-9F1B-B4FE7B08E54C}" srcOrd="5" destOrd="0" presId="urn:microsoft.com/office/officeart/2005/8/layout/default"/>
    <dgm:cxn modelId="{5F5A94B8-27BA-BD4B-8EF6-9F4E0815F4BE}" type="presParOf" srcId="{DF9DB280-3E68-0E4F-B693-EB54E704008B}" destId="{76F760C5-47FC-4844-9B5F-14852D28EC50}" srcOrd="6" destOrd="0" presId="urn:microsoft.com/office/officeart/2005/8/layout/default"/>
    <dgm:cxn modelId="{8A533367-068B-2E40-AF9F-D653B00F4D34}" type="presParOf" srcId="{DF9DB280-3E68-0E4F-B693-EB54E704008B}" destId="{8BA85748-2FED-C645-8A9E-FB44C7F1C50A}" srcOrd="7" destOrd="0" presId="urn:microsoft.com/office/officeart/2005/8/layout/default"/>
    <dgm:cxn modelId="{C255D5C5-61D4-BC4B-87BF-28197B647540}" type="presParOf" srcId="{DF9DB280-3E68-0E4F-B693-EB54E704008B}" destId="{E9B78F3D-6750-D14C-AF63-755697060690}" srcOrd="8" destOrd="0" presId="urn:microsoft.com/office/officeart/2005/8/layout/default"/>
    <dgm:cxn modelId="{807C5237-28D7-E44C-956A-1B3DDE7611B2}" type="presParOf" srcId="{DF9DB280-3E68-0E4F-B693-EB54E704008B}" destId="{D7530494-E9E2-1045-9F9F-BAB004497AF7}" srcOrd="9" destOrd="0" presId="urn:microsoft.com/office/officeart/2005/8/layout/default"/>
    <dgm:cxn modelId="{EC1EE56A-E9E3-4A42-914D-3C08D7E83B8B}" type="presParOf" srcId="{DF9DB280-3E68-0E4F-B693-EB54E704008B}" destId="{028115F3-D6A2-CA4F-B2B5-678F49D907E5}" srcOrd="10" destOrd="0" presId="urn:microsoft.com/office/officeart/2005/8/layout/default"/>
    <dgm:cxn modelId="{550FC09E-37E0-5543-A5B1-A40DF1973AEA}" type="presParOf" srcId="{DF9DB280-3E68-0E4F-B693-EB54E704008B}" destId="{CA9E77D5-4568-7A4A-9D99-059BFD2A48E9}" srcOrd="11" destOrd="0" presId="urn:microsoft.com/office/officeart/2005/8/layout/default"/>
    <dgm:cxn modelId="{8543403E-1372-A547-B686-1C859049C2EC}" type="presParOf" srcId="{DF9DB280-3E68-0E4F-B693-EB54E704008B}" destId="{E1F02E26-C8A9-5B48-A34F-BA2A9F4D5DA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0833A3-7298-2D46-9E16-73A69357E35C}"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fr-FR"/>
        </a:p>
      </dgm:t>
    </dgm:pt>
    <dgm:pt modelId="{39ABE399-1C4C-6840-BA91-54C991A8A984}">
      <dgm:prSet/>
      <dgm:spPr/>
      <dgm:t>
        <a:bodyPr/>
        <a:lstStyle/>
        <a:p>
          <a:pPr rtl="0"/>
          <a:r>
            <a:rPr lang="en-FR" dirty="0"/>
            <a:t>Les syndromes psychotraumatiques</a:t>
          </a:r>
          <a:endParaRPr lang="fr-FR" dirty="0"/>
        </a:p>
      </dgm:t>
    </dgm:pt>
    <dgm:pt modelId="{817F2881-726A-144E-8075-5FF17602A34B}" type="parTrans" cxnId="{CDC1C89F-79EF-2442-A2AF-EA7E998F61A5}">
      <dgm:prSet/>
      <dgm:spPr/>
      <dgm:t>
        <a:bodyPr/>
        <a:lstStyle/>
        <a:p>
          <a:endParaRPr lang="fr-FR"/>
        </a:p>
      </dgm:t>
    </dgm:pt>
    <dgm:pt modelId="{CEEFF9E5-9431-194D-B3A5-8E3B6C81DB3B}" type="sibTrans" cxnId="{CDC1C89F-79EF-2442-A2AF-EA7E998F61A5}">
      <dgm:prSet/>
      <dgm:spPr/>
      <dgm:t>
        <a:bodyPr/>
        <a:lstStyle/>
        <a:p>
          <a:endParaRPr lang="fr-FR"/>
        </a:p>
      </dgm:t>
    </dgm:pt>
    <dgm:pt modelId="{288A130D-B84C-074B-A4E7-B2E4D013204F}" type="pres">
      <dgm:prSet presAssocID="{FE0833A3-7298-2D46-9E16-73A69357E35C}" presName="linear" presStyleCnt="0">
        <dgm:presLayoutVars>
          <dgm:animLvl val="lvl"/>
          <dgm:resizeHandles val="exact"/>
        </dgm:presLayoutVars>
      </dgm:prSet>
      <dgm:spPr/>
    </dgm:pt>
    <dgm:pt modelId="{833409E7-5D82-DB48-9AB8-9E6BE65797C0}" type="pres">
      <dgm:prSet presAssocID="{39ABE399-1C4C-6840-BA91-54C991A8A984}" presName="parentText" presStyleLbl="node1" presStyleIdx="0" presStyleCnt="1">
        <dgm:presLayoutVars>
          <dgm:chMax val="0"/>
          <dgm:bulletEnabled val="1"/>
        </dgm:presLayoutVars>
      </dgm:prSet>
      <dgm:spPr/>
    </dgm:pt>
  </dgm:ptLst>
  <dgm:cxnLst>
    <dgm:cxn modelId="{2029DB2B-EAC4-AD41-AA42-978774434B4A}" type="presOf" srcId="{FE0833A3-7298-2D46-9E16-73A69357E35C}" destId="{288A130D-B84C-074B-A4E7-B2E4D013204F}" srcOrd="0" destOrd="0" presId="urn:microsoft.com/office/officeart/2005/8/layout/vList2"/>
    <dgm:cxn modelId="{FF64FC83-0291-FD4C-B1E3-5688838FAD08}" type="presOf" srcId="{39ABE399-1C4C-6840-BA91-54C991A8A984}" destId="{833409E7-5D82-DB48-9AB8-9E6BE65797C0}" srcOrd="0" destOrd="0" presId="urn:microsoft.com/office/officeart/2005/8/layout/vList2"/>
    <dgm:cxn modelId="{CDC1C89F-79EF-2442-A2AF-EA7E998F61A5}" srcId="{FE0833A3-7298-2D46-9E16-73A69357E35C}" destId="{39ABE399-1C4C-6840-BA91-54C991A8A984}" srcOrd="0" destOrd="0" parTransId="{817F2881-726A-144E-8075-5FF17602A34B}" sibTransId="{CEEFF9E5-9431-194D-B3A5-8E3B6C81DB3B}"/>
    <dgm:cxn modelId="{6F4DF57B-AAE6-0244-B63B-FE81BBAFC5D2}" type="presParOf" srcId="{288A130D-B84C-074B-A4E7-B2E4D013204F}" destId="{833409E7-5D82-DB48-9AB8-9E6BE65797C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6B1ADD-7157-174C-B90F-9ED43A486C94}" type="doc">
      <dgm:prSet loTypeId="urn:microsoft.com/office/officeart/2005/8/layout/vList2" loCatId="" qsTypeId="urn:microsoft.com/office/officeart/2005/8/quickstyle/simple4" qsCatId="simple" csTypeId="urn:microsoft.com/office/officeart/2005/8/colors/accent1_2" csCatId="accent1"/>
      <dgm:spPr/>
      <dgm:t>
        <a:bodyPr/>
        <a:lstStyle/>
        <a:p>
          <a:endParaRPr lang="fr-FR"/>
        </a:p>
      </dgm:t>
    </dgm:pt>
    <dgm:pt modelId="{779F4EDD-527F-1640-A996-2BA3B04FDE8D}" type="pres">
      <dgm:prSet presAssocID="{006B1ADD-7157-174C-B90F-9ED43A486C94}" presName="linear" presStyleCnt="0">
        <dgm:presLayoutVars>
          <dgm:animLvl val="lvl"/>
          <dgm:resizeHandles val="exact"/>
        </dgm:presLayoutVars>
      </dgm:prSet>
      <dgm:spPr/>
    </dgm:pt>
  </dgm:ptLst>
  <dgm:cxnLst>
    <dgm:cxn modelId="{B787D8DE-25FB-B54F-9CFF-197507F3D16D}" type="presOf" srcId="{006B1ADD-7157-174C-B90F-9ED43A486C94}" destId="{779F4EDD-527F-1640-A996-2BA3B04FDE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2F68EB-0481-F34C-BEAD-C863BA89DBD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fr-FR"/>
        </a:p>
      </dgm:t>
    </dgm:pt>
    <dgm:pt modelId="{DFF7A21A-3D2D-484E-8A9A-D5D63A37124B}">
      <dgm:prSet phldrT="[Texte]"/>
      <dgm:spPr/>
      <dgm:t>
        <a:bodyPr/>
        <a:lstStyle/>
        <a:p>
          <a:r>
            <a:rPr lang="fr-FR" dirty="0"/>
            <a:t>Augmentation des prises de risque</a:t>
          </a:r>
        </a:p>
      </dgm:t>
    </dgm:pt>
    <dgm:pt modelId="{1CC2669C-83BD-2740-A50F-A4367AC1D12A}" type="parTrans" cxnId="{90C3CF0A-68DF-314C-BA62-3B7368E9676E}">
      <dgm:prSet/>
      <dgm:spPr/>
      <dgm:t>
        <a:bodyPr/>
        <a:lstStyle/>
        <a:p>
          <a:endParaRPr lang="fr-FR"/>
        </a:p>
      </dgm:t>
    </dgm:pt>
    <dgm:pt modelId="{E1735F95-5162-5B4E-A8E5-504B08A27E42}" type="sibTrans" cxnId="{90C3CF0A-68DF-314C-BA62-3B7368E9676E}">
      <dgm:prSet/>
      <dgm:spPr/>
      <dgm:t>
        <a:bodyPr/>
        <a:lstStyle/>
        <a:p>
          <a:endParaRPr lang="fr-FR"/>
        </a:p>
      </dgm:t>
    </dgm:pt>
    <dgm:pt modelId="{347AAAAB-AE3F-9546-91F0-41A26AC9DB99}">
      <dgm:prSet phldrT="[Texte]"/>
      <dgm:spPr/>
      <dgm:t>
        <a:bodyPr/>
        <a:lstStyle/>
        <a:p>
          <a:endParaRPr lang="fr-FR" dirty="0"/>
        </a:p>
      </dgm:t>
    </dgm:pt>
    <dgm:pt modelId="{C492D1A0-BD25-C54F-AE68-BA9251580A4C}" type="parTrans" cxnId="{C7996CF7-EBE5-004F-A4F9-A6E6C57A51A3}">
      <dgm:prSet/>
      <dgm:spPr/>
      <dgm:t>
        <a:bodyPr/>
        <a:lstStyle/>
        <a:p>
          <a:endParaRPr lang="fr-FR"/>
        </a:p>
      </dgm:t>
    </dgm:pt>
    <dgm:pt modelId="{74BF3234-A238-E644-ACCD-14DCE69D2A87}" type="sibTrans" cxnId="{C7996CF7-EBE5-004F-A4F9-A6E6C57A51A3}">
      <dgm:prSet/>
      <dgm:spPr/>
      <dgm:t>
        <a:bodyPr/>
        <a:lstStyle/>
        <a:p>
          <a:endParaRPr lang="fr-FR"/>
        </a:p>
      </dgm:t>
    </dgm:pt>
    <dgm:pt modelId="{74C93DBE-1095-B347-A18D-62DC5208C3E0}">
      <dgm:prSet phldrT="[Texte]"/>
      <dgm:spPr/>
      <dgm:t>
        <a:bodyPr/>
        <a:lstStyle/>
        <a:p>
          <a:r>
            <a:rPr lang="fr-FR" dirty="0"/>
            <a:t>Aggravation de pathologies psychiatriques et somatiques préexistantes (TND)</a:t>
          </a:r>
        </a:p>
      </dgm:t>
    </dgm:pt>
    <dgm:pt modelId="{9030020B-FC2C-4649-922C-0CA2EDEE1930}" type="parTrans" cxnId="{C6AA16BC-4866-1440-B9E3-1EEAD1CB2B77}">
      <dgm:prSet/>
      <dgm:spPr/>
      <dgm:t>
        <a:bodyPr/>
        <a:lstStyle/>
        <a:p>
          <a:endParaRPr lang="fr-FR"/>
        </a:p>
      </dgm:t>
    </dgm:pt>
    <dgm:pt modelId="{7385C65E-9A74-D349-AEA4-FF9DC5AF84FC}" type="sibTrans" cxnId="{C6AA16BC-4866-1440-B9E3-1EEAD1CB2B77}">
      <dgm:prSet/>
      <dgm:spPr/>
      <dgm:t>
        <a:bodyPr/>
        <a:lstStyle/>
        <a:p>
          <a:endParaRPr lang="fr-FR"/>
        </a:p>
      </dgm:t>
    </dgm:pt>
    <dgm:pt modelId="{19393B5E-48D9-7F4E-8228-790F74EB6B9A}">
      <dgm:prSet phldrT="[Texte]"/>
      <dgm:spPr/>
      <dgm:t>
        <a:bodyPr/>
        <a:lstStyle/>
        <a:p>
          <a:endParaRPr lang="fr-FR" dirty="0"/>
        </a:p>
      </dgm:t>
    </dgm:pt>
    <dgm:pt modelId="{91259EA7-A786-5346-9D21-796948F6FA9B}" type="parTrans" cxnId="{49D5119A-FA25-B149-8EBB-6A750487B63D}">
      <dgm:prSet/>
      <dgm:spPr/>
      <dgm:t>
        <a:bodyPr/>
        <a:lstStyle/>
        <a:p>
          <a:endParaRPr lang="fr-FR"/>
        </a:p>
      </dgm:t>
    </dgm:pt>
    <dgm:pt modelId="{17660ACF-603C-F749-9A4A-D88860F578C0}" type="sibTrans" cxnId="{49D5119A-FA25-B149-8EBB-6A750487B63D}">
      <dgm:prSet/>
      <dgm:spPr/>
      <dgm:t>
        <a:bodyPr/>
        <a:lstStyle/>
        <a:p>
          <a:endParaRPr lang="fr-FR"/>
        </a:p>
      </dgm:t>
    </dgm:pt>
    <dgm:pt modelId="{8E79E917-A7D9-8E4F-ADF3-A3AFD287D272}">
      <dgm:prSet phldrT="[Texte]"/>
      <dgm:spPr/>
      <dgm:t>
        <a:bodyPr/>
        <a:lstStyle/>
        <a:p>
          <a:endParaRPr lang="fr-FR" dirty="0"/>
        </a:p>
      </dgm:t>
    </dgm:pt>
    <dgm:pt modelId="{56C3EAD3-0D89-6C45-9FFE-5E7725880479}" type="parTrans" cxnId="{09066BD1-6331-6349-B432-809C9112F952}">
      <dgm:prSet/>
      <dgm:spPr/>
      <dgm:t>
        <a:bodyPr/>
        <a:lstStyle/>
        <a:p>
          <a:endParaRPr lang="fr-FR"/>
        </a:p>
      </dgm:t>
    </dgm:pt>
    <dgm:pt modelId="{4BC8897B-CDD2-BA4B-BCB5-231EF08D9B22}" type="sibTrans" cxnId="{09066BD1-6331-6349-B432-809C9112F952}">
      <dgm:prSet/>
      <dgm:spPr/>
      <dgm:t>
        <a:bodyPr/>
        <a:lstStyle/>
        <a:p>
          <a:endParaRPr lang="fr-FR"/>
        </a:p>
      </dgm:t>
    </dgm:pt>
    <dgm:pt modelId="{4767F9D2-6D52-3A47-A131-77187681CFB7}">
      <dgm:prSet phldrT="[Texte]"/>
      <dgm:spPr/>
      <dgm:t>
        <a:bodyPr/>
        <a:lstStyle/>
        <a:p>
          <a:r>
            <a:rPr lang="fr-FR" dirty="0"/>
            <a:t>Altération significative de la qualité de vie et du fonctionnement social, familial, scolaire</a:t>
          </a:r>
        </a:p>
      </dgm:t>
    </dgm:pt>
    <dgm:pt modelId="{5CDD8539-1718-5C44-A69F-931C9DAEB70B}" type="parTrans" cxnId="{DFCD8B08-129B-274E-B774-B45915AAC653}">
      <dgm:prSet/>
      <dgm:spPr/>
      <dgm:t>
        <a:bodyPr/>
        <a:lstStyle/>
        <a:p>
          <a:endParaRPr lang="fr-FR"/>
        </a:p>
      </dgm:t>
    </dgm:pt>
    <dgm:pt modelId="{A9042020-A908-6348-992F-49DAC7C99ECF}" type="sibTrans" cxnId="{DFCD8B08-129B-274E-B774-B45915AAC653}">
      <dgm:prSet/>
      <dgm:spPr/>
      <dgm:t>
        <a:bodyPr/>
        <a:lstStyle/>
        <a:p>
          <a:endParaRPr lang="fr-FR"/>
        </a:p>
      </dgm:t>
    </dgm:pt>
    <dgm:pt modelId="{FB3EF1DC-013F-C643-9945-8BB00D16796A}">
      <dgm:prSet phldrT="[Texte]" custT="1"/>
      <dgm:spPr/>
      <dgm:t>
        <a:bodyPr/>
        <a:lstStyle/>
        <a:p>
          <a:r>
            <a:rPr lang="en-GB" sz="1400" baseline="0" dirty="0">
              <a:effectLst/>
              <a:ea typeface="Times New Roman" panose="02020603050405020304" pitchFamily="18" charset="0"/>
            </a:rPr>
            <a:t>Breslau N, Davis GC, </a:t>
          </a:r>
          <a:r>
            <a:rPr lang="en-GB" sz="1400" baseline="0" dirty="0" err="1">
              <a:effectLst/>
              <a:ea typeface="Times New Roman" panose="02020603050405020304" pitchFamily="18" charset="0"/>
            </a:rPr>
            <a:t>Andreski</a:t>
          </a:r>
          <a:r>
            <a:rPr lang="en-GB" sz="1400" baseline="0" dirty="0">
              <a:effectLst/>
              <a:ea typeface="Times New Roman" panose="02020603050405020304" pitchFamily="18" charset="0"/>
            </a:rPr>
            <a:t> P, Peterson E. Traumatic events and posttraumatic stress disorder in an urban population of young adults. Arch Gen Psychiatry 1991;48(3):216-22. http://</a:t>
          </a:r>
          <a:r>
            <a:rPr lang="en-GB" sz="1400" baseline="0" dirty="0" err="1">
              <a:effectLst/>
              <a:ea typeface="Times New Roman" panose="02020603050405020304" pitchFamily="18" charset="0"/>
            </a:rPr>
            <a:t>dx.doi.org</a:t>
          </a:r>
          <a:r>
            <a:rPr lang="en-GB" sz="1400" baseline="0" dirty="0">
              <a:effectLst/>
              <a:ea typeface="Times New Roman" panose="02020603050405020304" pitchFamily="18" charset="0"/>
            </a:rPr>
            <a:t>/10.1001/archpsyc.1991.01810270028003</a:t>
          </a:r>
          <a:r>
            <a:rPr lang="en-FR" sz="1400" baseline="0" dirty="0">
              <a:effectLst/>
            </a:rPr>
            <a:t> </a:t>
          </a:r>
          <a:endParaRPr lang="fr-FR" sz="1400" baseline="0" dirty="0"/>
        </a:p>
      </dgm:t>
    </dgm:pt>
    <dgm:pt modelId="{C0556180-8900-1A44-85E4-36528C7B5FF6}" type="parTrans" cxnId="{F59E56AB-3AED-2F4E-BF42-2FA9672475A2}">
      <dgm:prSet/>
      <dgm:spPr/>
      <dgm:t>
        <a:bodyPr/>
        <a:lstStyle/>
        <a:p>
          <a:endParaRPr lang="fr-FR"/>
        </a:p>
      </dgm:t>
    </dgm:pt>
    <dgm:pt modelId="{05F4BF7D-F6D3-2048-B87C-1D14775B380F}" type="sibTrans" cxnId="{F59E56AB-3AED-2F4E-BF42-2FA9672475A2}">
      <dgm:prSet/>
      <dgm:spPr/>
      <dgm:t>
        <a:bodyPr/>
        <a:lstStyle/>
        <a:p>
          <a:endParaRPr lang="fr-FR"/>
        </a:p>
      </dgm:t>
    </dgm:pt>
    <dgm:pt modelId="{3CD024F4-F6E3-B949-A914-E529E4B28B61}">
      <dgm:prSet phldrT="[Texte]" custT="1"/>
      <dgm:spPr/>
      <dgm:t>
        <a:bodyPr/>
        <a:lstStyle/>
        <a:p>
          <a:endParaRPr lang="fr-FR" sz="1400" baseline="0" dirty="0"/>
        </a:p>
      </dgm:t>
    </dgm:pt>
    <dgm:pt modelId="{9AFF8960-9C3D-7D48-93C7-1A9EE68DBA9F}" type="parTrans" cxnId="{FAA7A463-38C7-9A44-A929-EF0BF6A3555E}">
      <dgm:prSet/>
      <dgm:spPr/>
      <dgm:t>
        <a:bodyPr/>
        <a:lstStyle/>
        <a:p>
          <a:endParaRPr lang="en-GB"/>
        </a:p>
      </dgm:t>
    </dgm:pt>
    <dgm:pt modelId="{4AE19097-3787-2145-995F-E2EFDE620C7D}" type="sibTrans" cxnId="{FAA7A463-38C7-9A44-A929-EF0BF6A3555E}">
      <dgm:prSet/>
      <dgm:spPr/>
      <dgm:t>
        <a:bodyPr/>
        <a:lstStyle/>
        <a:p>
          <a:endParaRPr lang="en-GB"/>
        </a:p>
      </dgm:t>
    </dgm:pt>
    <dgm:pt modelId="{3EE05AFF-14AB-B547-9B2F-7B24A6884703}">
      <dgm:prSet phldrT="[Texte]" custT="1"/>
      <dgm:spPr/>
      <dgm:t>
        <a:bodyPr/>
        <a:lstStyle/>
        <a:p>
          <a:endParaRPr lang="fr-FR" sz="1400" baseline="0" dirty="0"/>
        </a:p>
      </dgm:t>
    </dgm:pt>
    <dgm:pt modelId="{6A628A81-304A-A043-A224-1F880464E10D}" type="parTrans" cxnId="{515343B1-C5C2-5546-9CFB-302622DD1520}">
      <dgm:prSet/>
      <dgm:spPr/>
      <dgm:t>
        <a:bodyPr/>
        <a:lstStyle/>
        <a:p>
          <a:endParaRPr lang="en-GB"/>
        </a:p>
      </dgm:t>
    </dgm:pt>
    <dgm:pt modelId="{46D11F0E-ACDF-704E-836E-1A47B3EC465B}" type="sibTrans" cxnId="{515343B1-C5C2-5546-9CFB-302622DD1520}">
      <dgm:prSet/>
      <dgm:spPr/>
      <dgm:t>
        <a:bodyPr/>
        <a:lstStyle/>
        <a:p>
          <a:endParaRPr lang="en-GB"/>
        </a:p>
      </dgm:t>
    </dgm:pt>
    <dgm:pt modelId="{AC126B74-77C0-C54F-9ADB-7005614CFA73}">
      <dgm:prSet phldrT="[Texte]" custT="1"/>
      <dgm:spPr/>
      <dgm:t>
        <a:bodyPr/>
        <a:lstStyle/>
        <a:p>
          <a:endParaRPr lang="fr-FR" sz="1400" baseline="0" dirty="0"/>
        </a:p>
      </dgm:t>
    </dgm:pt>
    <dgm:pt modelId="{6E3A8135-5FAA-9D43-B438-55DB1B9A3281}" type="parTrans" cxnId="{38F876C7-E481-F146-AD87-66F6B0C106D1}">
      <dgm:prSet/>
      <dgm:spPr/>
      <dgm:t>
        <a:bodyPr/>
        <a:lstStyle/>
        <a:p>
          <a:endParaRPr lang="en-GB"/>
        </a:p>
      </dgm:t>
    </dgm:pt>
    <dgm:pt modelId="{08C41C6A-0B49-1841-B25A-E288B0FB44FD}" type="sibTrans" cxnId="{38F876C7-E481-F146-AD87-66F6B0C106D1}">
      <dgm:prSet/>
      <dgm:spPr/>
      <dgm:t>
        <a:bodyPr/>
        <a:lstStyle/>
        <a:p>
          <a:endParaRPr lang="en-GB"/>
        </a:p>
      </dgm:t>
    </dgm:pt>
    <dgm:pt modelId="{9EE0ED1B-EB3B-9E42-BC64-E4AA1E7CF33E}" type="pres">
      <dgm:prSet presAssocID="{F82F68EB-0481-F34C-BEAD-C863BA89DBD8}" presName="linear" presStyleCnt="0">
        <dgm:presLayoutVars>
          <dgm:animLvl val="lvl"/>
          <dgm:resizeHandles val="exact"/>
        </dgm:presLayoutVars>
      </dgm:prSet>
      <dgm:spPr/>
    </dgm:pt>
    <dgm:pt modelId="{15BE3AE6-4AE8-8343-B2B9-7E63DE852B4C}" type="pres">
      <dgm:prSet presAssocID="{DFF7A21A-3D2D-484E-8A9A-D5D63A37124B}" presName="parentText" presStyleLbl="node1" presStyleIdx="0" presStyleCnt="3" custScaleY="78694" custLinFactNeighborX="109" custLinFactNeighborY="-5066">
        <dgm:presLayoutVars>
          <dgm:chMax val="0"/>
          <dgm:bulletEnabled val="1"/>
        </dgm:presLayoutVars>
      </dgm:prSet>
      <dgm:spPr/>
    </dgm:pt>
    <dgm:pt modelId="{191DD451-A7EF-DA46-A20E-460C0EA2A8A7}" type="pres">
      <dgm:prSet presAssocID="{DFF7A21A-3D2D-484E-8A9A-D5D63A37124B}" presName="childText" presStyleLbl="revTx" presStyleIdx="0" presStyleCnt="3">
        <dgm:presLayoutVars>
          <dgm:bulletEnabled val="1"/>
        </dgm:presLayoutVars>
      </dgm:prSet>
      <dgm:spPr/>
    </dgm:pt>
    <dgm:pt modelId="{1E8DD1F2-97EA-F448-9E0A-079012954990}" type="pres">
      <dgm:prSet presAssocID="{74C93DBE-1095-B347-A18D-62DC5208C3E0}" presName="parentText" presStyleLbl="node1" presStyleIdx="1" presStyleCnt="3">
        <dgm:presLayoutVars>
          <dgm:chMax val="0"/>
          <dgm:bulletEnabled val="1"/>
        </dgm:presLayoutVars>
      </dgm:prSet>
      <dgm:spPr/>
    </dgm:pt>
    <dgm:pt modelId="{927CE188-B030-6043-842F-1FF474156CA3}" type="pres">
      <dgm:prSet presAssocID="{74C93DBE-1095-B347-A18D-62DC5208C3E0}" presName="childText" presStyleLbl="revTx" presStyleIdx="1" presStyleCnt="3">
        <dgm:presLayoutVars>
          <dgm:bulletEnabled val="1"/>
        </dgm:presLayoutVars>
      </dgm:prSet>
      <dgm:spPr/>
    </dgm:pt>
    <dgm:pt modelId="{3ECB7F72-3F32-A64E-9DC2-6017E71219A5}" type="pres">
      <dgm:prSet presAssocID="{4767F9D2-6D52-3A47-A131-77187681CFB7}" presName="parentText" presStyleLbl="node1" presStyleIdx="2" presStyleCnt="3">
        <dgm:presLayoutVars>
          <dgm:chMax val="0"/>
          <dgm:bulletEnabled val="1"/>
        </dgm:presLayoutVars>
      </dgm:prSet>
      <dgm:spPr/>
    </dgm:pt>
    <dgm:pt modelId="{CD93401F-1CC0-FB45-9B0F-BD2EB13D0768}" type="pres">
      <dgm:prSet presAssocID="{4767F9D2-6D52-3A47-A131-77187681CFB7}" presName="childText" presStyleLbl="revTx" presStyleIdx="2" presStyleCnt="3">
        <dgm:presLayoutVars>
          <dgm:bulletEnabled val="1"/>
        </dgm:presLayoutVars>
      </dgm:prSet>
      <dgm:spPr/>
    </dgm:pt>
  </dgm:ptLst>
  <dgm:cxnLst>
    <dgm:cxn modelId="{DFCD8B08-129B-274E-B774-B45915AAC653}" srcId="{F82F68EB-0481-F34C-BEAD-C863BA89DBD8}" destId="{4767F9D2-6D52-3A47-A131-77187681CFB7}" srcOrd="2" destOrd="0" parTransId="{5CDD8539-1718-5C44-A69F-931C9DAEB70B}" sibTransId="{A9042020-A908-6348-992F-49DAC7C99ECF}"/>
    <dgm:cxn modelId="{90C3CF0A-68DF-314C-BA62-3B7368E9676E}" srcId="{F82F68EB-0481-F34C-BEAD-C863BA89DBD8}" destId="{DFF7A21A-3D2D-484E-8A9A-D5D63A37124B}" srcOrd="0" destOrd="0" parTransId="{1CC2669C-83BD-2740-A50F-A4367AC1D12A}" sibTransId="{E1735F95-5162-5B4E-A8E5-504B08A27E42}"/>
    <dgm:cxn modelId="{79F93A17-FBF8-1347-B03F-DD1F904D5625}" type="presOf" srcId="{DFF7A21A-3D2D-484E-8A9A-D5D63A37124B}" destId="{15BE3AE6-4AE8-8343-B2B9-7E63DE852B4C}" srcOrd="0" destOrd="0" presId="urn:microsoft.com/office/officeart/2005/8/layout/vList2"/>
    <dgm:cxn modelId="{4C934D34-DE29-3C42-8684-BB7F390322C9}" type="presOf" srcId="{4767F9D2-6D52-3A47-A131-77187681CFB7}" destId="{3ECB7F72-3F32-A64E-9DC2-6017E71219A5}" srcOrd="0" destOrd="0" presId="urn:microsoft.com/office/officeart/2005/8/layout/vList2"/>
    <dgm:cxn modelId="{698E8E41-0DB0-0A49-9F6B-F83D5AA6FD60}" type="presOf" srcId="{8E79E917-A7D9-8E4F-ADF3-A3AFD287D272}" destId="{191DD451-A7EF-DA46-A20E-460C0EA2A8A7}" srcOrd="0" destOrd="1" presId="urn:microsoft.com/office/officeart/2005/8/layout/vList2"/>
    <dgm:cxn modelId="{8D57D44E-592F-FE40-A892-AEEBE47AB88F}" type="presOf" srcId="{19393B5E-48D9-7F4E-8228-790F74EB6B9A}" destId="{927CE188-B030-6043-842F-1FF474156CA3}" srcOrd="0" destOrd="0" presId="urn:microsoft.com/office/officeart/2005/8/layout/vList2"/>
    <dgm:cxn modelId="{FAA7A463-38C7-9A44-A929-EF0BF6A3555E}" srcId="{4767F9D2-6D52-3A47-A131-77187681CFB7}" destId="{3CD024F4-F6E3-B949-A914-E529E4B28B61}" srcOrd="0" destOrd="0" parTransId="{9AFF8960-9C3D-7D48-93C7-1A9EE68DBA9F}" sibTransId="{4AE19097-3787-2145-995F-E2EFDE620C7D}"/>
    <dgm:cxn modelId="{57A59965-C49A-6E4D-B23E-897B89053045}" type="presOf" srcId="{F82F68EB-0481-F34C-BEAD-C863BA89DBD8}" destId="{9EE0ED1B-EB3B-9E42-BC64-E4AA1E7CF33E}" srcOrd="0" destOrd="0" presId="urn:microsoft.com/office/officeart/2005/8/layout/vList2"/>
    <dgm:cxn modelId="{E90BED67-5A2D-9D46-91E8-A5151C1CFA76}" type="presOf" srcId="{AC126B74-77C0-C54F-9ADB-7005614CFA73}" destId="{CD93401F-1CC0-FB45-9B0F-BD2EB13D0768}" srcOrd="0" destOrd="2" presId="urn:microsoft.com/office/officeart/2005/8/layout/vList2"/>
    <dgm:cxn modelId="{DEF18D69-DCC7-264B-9D67-6E995B4FCB8E}" type="presOf" srcId="{74C93DBE-1095-B347-A18D-62DC5208C3E0}" destId="{1E8DD1F2-97EA-F448-9E0A-079012954990}" srcOrd="0" destOrd="0" presId="urn:microsoft.com/office/officeart/2005/8/layout/vList2"/>
    <dgm:cxn modelId="{0FD7186C-A425-BF4C-9294-47D7CF628D2C}" type="presOf" srcId="{FB3EF1DC-013F-C643-9945-8BB00D16796A}" destId="{CD93401F-1CC0-FB45-9B0F-BD2EB13D0768}" srcOrd="0" destOrd="3" presId="urn:microsoft.com/office/officeart/2005/8/layout/vList2"/>
    <dgm:cxn modelId="{49D5119A-FA25-B149-8EBB-6A750487B63D}" srcId="{74C93DBE-1095-B347-A18D-62DC5208C3E0}" destId="{19393B5E-48D9-7F4E-8228-790F74EB6B9A}" srcOrd="0" destOrd="0" parTransId="{91259EA7-A786-5346-9D21-796948F6FA9B}" sibTransId="{17660ACF-603C-F749-9A4A-D88860F578C0}"/>
    <dgm:cxn modelId="{F59E56AB-3AED-2F4E-BF42-2FA9672475A2}" srcId="{4767F9D2-6D52-3A47-A131-77187681CFB7}" destId="{FB3EF1DC-013F-C643-9945-8BB00D16796A}" srcOrd="3" destOrd="0" parTransId="{C0556180-8900-1A44-85E4-36528C7B5FF6}" sibTransId="{05F4BF7D-F6D3-2048-B87C-1D14775B380F}"/>
    <dgm:cxn modelId="{BD6434B0-D90E-5342-A5B7-B83C940D8A2B}" type="presOf" srcId="{3EE05AFF-14AB-B547-9B2F-7B24A6884703}" destId="{CD93401F-1CC0-FB45-9B0F-BD2EB13D0768}" srcOrd="0" destOrd="1" presId="urn:microsoft.com/office/officeart/2005/8/layout/vList2"/>
    <dgm:cxn modelId="{515343B1-C5C2-5546-9CFB-302622DD1520}" srcId="{4767F9D2-6D52-3A47-A131-77187681CFB7}" destId="{3EE05AFF-14AB-B547-9B2F-7B24A6884703}" srcOrd="1" destOrd="0" parTransId="{6A628A81-304A-A043-A224-1F880464E10D}" sibTransId="{46D11F0E-ACDF-704E-836E-1A47B3EC465B}"/>
    <dgm:cxn modelId="{C6AA16BC-4866-1440-B9E3-1EEAD1CB2B77}" srcId="{F82F68EB-0481-F34C-BEAD-C863BA89DBD8}" destId="{74C93DBE-1095-B347-A18D-62DC5208C3E0}" srcOrd="1" destOrd="0" parTransId="{9030020B-FC2C-4649-922C-0CA2EDEE1930}" sibTransId="{7385C65E-9A74-D349-AEA4-FF9DC5AF84FC}"/>
    <dgm:cxn modelId="{38F876C7-E481-F146-AD87-66F6B0C106D1}" srcId="{4767F9D2-6D52-3A47-A131-77187681CFB7}" destId="{AC126B74-77C0-C54F-9ADB-7005614CFA73}" srcOrd="2" destOrd="0" parTransId="{6E3A8135-5FAA-9D43-B438-55DB1B9A3281}" sibTransId="{08C41C6A-0B49-1841-B25A-E288B0FB44FD}"/>
    <dgm:cxn modelId="{09066BD1-6331-6349-B432-809C9112F952}" srcId="{DFF7A21A-3D2D-484E-8A9A-D5D63A37124B}" destId="{8E79E917-A7D9-8E4F-ADF3-A3AFD287D272}" srcOrd="1" destOrd="0" parTransId="{56C3EAD3-0D89-6C45-9FFE-5E7725880479}" sibTransId="{4BC8897B-CDD2-BA4B-BCB5-231EF08D9B22}"/>
    <dgm:cxn modelId="{553840DE-8EA8-4C43-8419-E50730C02B5E}" type="presOf" srcId="{3CD024F4-F6E3-B949-A914-E529E4B28B61}" destId="{CD93401F-1CC0-FB45-9B0F-BD2EB13D0768}" srcOrd="0" destOrd="0" presId="urn:microsoft.com/office/officeart/2005/8/layout/vList2"/>
    <dgm:cxn modelId="{3752EFEB-10A8-A14A-AC0A-B019F0CE36D2}" type="presOf" srcId="{347AAAAB-AE3F-9546-91F0-41A26AC9DB99}" destId="{191DD451-A7EF-DA46-A20E-460C0EA2A8A7}" srcOrd="0" destOrd="0" presId="urn:microsoft.com/office/officeart/2005/8/layout/vList2"/>
    <dgm:cxn modelId="{C7996CF7-EBE5-004F-A4F9-A6E6C57A51A3}" srcId="{DFF7A21A-3D2D-484E-8A9A-D5D63A37124B}" destId="{347AAAAB-AE3F-9546-91F0-41A26AC9DB99}" srcOrd="0" destOrd="0" parTransId="{C492D1A0-BD25-C54F-AE68-BA9251580A4C}" sibTransId="{74BF3234-A238-E644-ACCD-14DCE69D2A87}"/>
    <dgm:cxn modelId="{3628D878-A665-7C40-A439-5393F7B09C61}" type="presParOf" srcId="{9EE0ED1B-EB3B-9E42-BC64-E4AA1E7CF33E}" destId="{15BE3AE6-4AE8-8343-B2B9-7E63DE852B4C}" srcOrd="0" destOrd="0" presId="urn:microsoft.com/office/officeart/2005/8/layout/vList2"/>
    <dgm:cxn modelId="{7E0451AA-BCC6-8B46-8D5E-A86032B3DD9C}" type="presParOf" srcId="{9EE0ED1B-EB3B-9E42-BC64-E4AA1E7CF33E}" destId="{191DD451-A7EF-DA46-A20E-460C0EA2A8A7}" srcOrd="1" destOrd="0" presId="urn:microsoft.com/office/officeart/2005/8/layout/vList2"/>
    <dgm:cxn modelId="{979CB633-213E-1643-A00A-A1CB682577AB}" type="presParOf" srcId="{9EE0ED1B-EB3B-9E42-BC64-E4AA1E7CF33E}" destId="{1E8DD1F2-97EA-F448-9E0A-079012954990}" srcOrd="2" destOrd="0" presId="urn:microsoft.com/office/officeart/2005/8/layout/vList2"/>
    <dgm:cxn modelId="{A27DBE10-0378-CA49-93CE-0711FB135F56}" type="presParOf" srcId="{9EE0ED1B-EB3B-9E42-BC64-E4AA1E7CF33E}" destId="{927CE188-B030-6043-842F-1FF474156CA3}" srcOrd="3" destOrd="0" presId="urn:microsoft.com/office/officeart/2005/8/layout/vList2"/>
    <dgm:cxn modelId="{073AD586-7111-7140-89D5-3CB0610E07BE}" type="presParOf" srcId="{9EE0ED1B-EB3B-9E42-BC64-E4AA1E7CF33E}" destId="{3ECB7F72-3F32-A64E-9DC2-6017E71219A5}" srcOrd="4" destOrd="0" presId="urn:microsoft.com/office/officeart/2005/8/layout/vList2"/>
    <dgm:cxn modelId="{D9AB4C4D-470E-E542-8443-A792C2623F45}" type="presParOf" srcId="{9EE0ED1B-EB3B-9E42-BC64-E4AA1E7CF33E}" destId="{CD93401F-1CC0-FB45-9B0F-BD2EB13D0768}"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6B1ADD-7157-174C-B90F-9ED43A486C94}" type="doc">
      <dgm:prSet loTypeId="urn:microsoft.com/office/officeart/2005/8/layout/vList2" loCatId="" qsTypeId="urn:microsoft.com/office/officeart/2005/8/quickstyle/simple4" qsCatId="simple" csTypeId="urn:microsoft.com/office/officeart/2005/8/colors/accent1_2" csCatId="accent1"/>
      <dgm:spPr/>
      <dgm:t>
        <a:bodyPr/>
        <a:lstStyle/>
        <a:p>
          <a:endParaRPr lang="fr-FR"/>
        </a:p>
      </dgm:t>
    </dgm:pt>
    <dgm:pt modelId="{779F4EDD-527F-1640-A996-2BA3B04FDE8D}" type="pres">
      <dgm:prSet presAssocID="{006B1ADD-7157-174C-B90F-9ED43A486C94}" presName="linear" presStyleCnt="0">
        <dgm:presLayoutVars>
          <dgm:animLvl val="lvl"/>
          <dgm:resizeHandles val="exact"/>
        </dgm:presLayoutVars>
      </dgm:prSet>
      <dgm:spPr/>
    </dgm:pt>
  </dgm:ptLst>
  <dgm:cxnLst>
    <dgm:cxn modelId="{B787D8DE-25FB-B54F-9CFF-197507F3D16D}" type="presOf" srcId="{006B1ADD-7157-174C-B90F-9ED43A486C94}" destId="{779F4EDD-527F-1640-A996-2BA3B04FDE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2F68EB-0481-F34C-BEAD-C863BA89DBD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fr-FR"/>
        </a:p>
      </dgm:t>
    </dgm:pt>
    <dgm:pt modelId="{DFF7A21A-3D2D-484E-8A9A-D5D63A37124B}">
      <dgm:prSet phldrT="[Texte]" custT="1"/>
      <dgm:spPr/>
      <dgm:t>
        <a:bodyPr/>
        <a:lstStyle/>
        <a:p>
          <a:r>
            <a:rPr lang="fr-FR" sz="3400" baseline="0" dirty="0"/>
            <a:t>Le traumatisme complexe implique généralement l’exposition à une violence interpersonnelle répétée et cumulative.</a:t>
          </a:r>
        </a:p>
      </dgm:t>
    </dgm:pt>
    <dgm:pt modelId="{1CC2669C-83BD-2740-A50F-A4367AC1D12A}" type="parTrans" cxnId="{90C3CF0A-68DF-314C-BA62-3B7368E9676E}">
      <dgm:prSet/>
      <dgm:spPr/>
      <dgm:t>
        <a:bodyPr/>
        <a:lstStyle/>
        <a:p>
          <a:endParaRPr lang="fr-FR"/>
        </a:p>
      </dgm:t>
    </dgm:pt>
    <dgm:pt modelId="{E1735F95-5162-5B4E-A8E5-504B08A27E42}" type="sibTrans" cxnId="{90C3CF0A-68DF-314C-BA62-3B7368E9676E}">
      <dgm:prSet/>
      <dgm:spPr/>
      <dgm:t>
        <a:bodyPr/>
        <a:lstStyle/>
        <a:p>
          <a:endParaRPr lang="fr-FR"/>
        </a:p>
      </dgm:t>
    </dgm:pt>
    <dgm:pt modelId="{347AAAAB-AE3F-9546-91F0-41A26AC9DB99}">
      <dgm:prSet phldrT="[Texte]"/>
      <dgm:spPr/>
      <dgm:t>
        <a:bodyPr/>
        <a:lstStyle/>
        <a:p>
          <a:endParaRPr lang="fr-FR" dirty="0"/>
        </a:p>
      </dgm:t>
    </dgm:pt>
    <dgm:pt modelId="{C492D1A0-BD25-C54F-AE68-BA9251580A4C}" type="parTrans" cxnId="{C7996CF7-EBE5-004F-A4F9-A6E6C57A51A3}">
      <dgm:prSet/>
      <dgm:spPr/>
      <dgm:t>
        <a:bodyPr/>
        <a:lstStyle/>
        <a:p>
          <a:endParaRPr lang="fr-FR"/>
        </a:p>
      </dgm:t>
    </dgm:pt>
    <dgm:pt modelId="{74BF3234-A238-E644-ACCD-14DCE69D2A87}" type="sibTrans" cxnId="{C7996CF7-EBE5-004F-A4F9-A6E6C57A51A3}">
      <dgm:prSet/>
      <dgm:spPr/>
      <dgm:t>
        <a:bodyPr/>
        <a:lstStyle/>
        <a:p>
          <a:endParaRPr lang="fr-FR"/>
        </a:p>
      </dgm:t>
    </dgm:pt>
    <dgm:pt modelId="{8E79E917-A7D9-8E4F-ADF3-A3AFD287D272}">
      <dgm:prSet phldrT="[Texte]"/>
      <dgm:spPr/>
      <dgm:t>
        <a:bodyPr/>
        <a:lstStyle/>
        <a:p>
          <a:endParaRPr lang="fr-FR" dirty="0"/>
        </a:p>
      </dgm:t>
    </dgm:pt>
    <dgm:pt modelId="{56C3EAD3-0D89-6C45-9FFE-5E7725880479}" type="parTrans" cxnId="{09066BD1-6331-6349-B432-809C9112F952}">
      <dgm:prSet/>
      <dgm:spPr/>
      <dgm:t>
        <a:bodyPr/>
        <a:lstStyle/>
        <a:p>
          <a:endParaRPr lang="fr-FR"/>
        </a:p>
      </dgm:t>
    </dgm:pt>
    <dgm:pt modelId="{4BC8897B-CDD2-BA4B-BCB5-231EF08D9B22}" type="sibTrans" cxnId="{09066BD1-6331-6349-B432-809C9112F952}">
      <dgm:prSet/>
      <dgm:spPr/>
      <dgm:t>
        <a:bodyPr/>
        <a:lstStyle/>
        <a:p>
          <a:endParaRPr lang="fr-FR"/>
        </a:p>
      </dgm:t>
    </dgm:pt>
    <dgm:pt modelId="{74C93DBE-1095-B347-A18D-62DC5208C3E0}">
      <dgm:prSet phldrT="[Texte]" custT="1"/>
      <dgm:spPr/>
      <dgm:t>
        <a:bodyPr/>
        <a:lstStyle/>
        <a:p>
          <a:r>
            <a:rPr lang="fr-FR" sz="3400" baseline="0" dirty="0"/>
            <a:t>Exposition traumatique dans l’enfance augmente le risque de développer des pathologies psychiatriques et somatiques a l’âge adulte. </a:t>
          </a:r>
        </a:p>
      </dgm:t>
    </dgm:pt>
    <dgm:pt modelId="{7385C65E-9A74-D349-AEA4-FF9DC5AF84FC}" type="sibTrans" cxnId="{C6AA16BC-4866-1440-B9E3-1EEAD1CB2B77}">
      <dgm:prSet/>
      <dgm:spPr/>
      <dgm:t>
        <a:bodyPr/>
        <a:lstStyle/>
        <a:p>
          <a:endParaRPr lang="fr-FR"/>
        </a:p>
      </dgm:t>
    </dgm:pt>
    <dgm:pt modelId="{9030020B-FC2C-4649-922C-0CA2EDEE1930}" type="parTrans" cxnId="{C6AA16BC-4866-1440-B9E3-1EEAD1CB2B77}">
      <dgm:prSet/>
      <dgm:spPr/>
      <dgm:t>
        <a:bodyPr/>
        <a:lstStyle/>
        <a:p>
          <a:endParaRPr lang="fr-FR"/>
        </a:p>
      </dgm:t>
    </dgm:pt>
    <dgm:pt modelId="{C7846C74-D488-DE4D-B644-B4DF8A9E7A35}">
      <dgm:prSet phldrT="[Texte]" custT="1"/>
      <dgm:spPr/>
      <dgm:t>
        <a:bodyPr/>
        <a:lstStyle/>
        <a:p>
          <a:endParaRPr lang="fr-FR" sz="1400" baseline="0" dirty="0"/>
        </a:p>
      </dgm:t>
    </dgm:pt>
    <dgm:pt modelId="{70F85A6E-C83D-EF49-AECC-7EE3DAEBEA0F}" type="parTrans" cxnId="{2E527965-B052-EC4D-915C-7A88D160D579}">
      <dgm:prSet/>
      <dgm:spPr/>
      <dgm:t>
        <a:bodyPr/>
        <a:lstStyle/>
        <a:p>
          <a:endParaRPr lang="en-GB"/>
        </a:p>
      </dgm:t>
    </dgm:pt>
    <dgm:pt modelId="{01E52F97-DB81-C94C-AF84-132695292574}" type="sibTrans" cxnId="{2E527965-B052-EC4D-915C-7A88D160D579}">
      <dgm:prSet/>
      <dgm:spPr/>
      <dgm:t>
        <a:bodyPr/>
        <a:lstStyle/>
        <a:p>
          <a:endParaRPr lang="en-GB"/>
        </a:p>
      </dgm:t>
    </dgm:pt>
    <dgm:pt modelId="{7872C334-0E37-144F-BB0D-D8B4825E3D87}">
      <dgm:prSet phldrT="[Texte]" custT="1"/>
      <dgm:spPr/>
      <dgm:t>
        <a:bodyPr/>
        <a:lstStyle/>
        <a:p>
          <a:r>
            <a:rPr lang="en-GB" sz="1400" b="0" i="0" dirty="0" err="1"/>
            <a:t>Petruccelli</a:t>
          </a:r>
          <a:r>
            <a:rPr lang="en-GB" sz="1400" b="0" i="0" dirty="0"/>
            <a:t> K, Davis J, Berman T. Adverse childhood experiences and associated health outcomes: A systematic review and meta-analysis. Child Abuse </a:t>
          </a:r>
          <a:r>
            <a:rPr lang="en-GB" sz="1400" b="0" i="0" dirty="0" err="1"/>
            <a:t>Negl</a:t>
          </a:r>
          <a:r>
            <a:rPr lang="en-GB" sz="1400" b="0" i="0" dirty="0"/>
            <a:t>. 2019 Nov;97:104127. </a:t>
          </a:r>
          <a:r>
            <a:rPr lang="en-GB" sz="1400" b="0" i="0" dirty="0" err="1"/>
            <a:t>doi</a:t>
          </a:r>
          <a:r>
            <a:rPr lang="en-GB" sz="1400" b="0" i="0" dirty="0"/>
            <a:t>: 10.1016/j.chiabu.2019.104127. </a:t>
          </a:r>
          <a:r>
            <a:rPr lang="en-GB" sz="1400" b="0" i="0" dirty="0" err="1"/>
            <a:t>Epub</a:t>
          </a:r>
          <a:r>
            <a:rPr lang="en-GB" sz="1400" b="0" i="0" dirty="0"/>
            <a:t> 2019 Aug 24. PMID: 31454589.</a:t>
          </a:r>
          <a:endParaRPr lang="fr-FR" sz="1400" baseline="0" dirty="0"/>
        </a:p>
      </dgm:t>
    </dgm:pt>
    <dgm:pt modelId="{1C1D1D06-0E66-4443-BE4F-B08A4D4009EA}" type="parTrans" cxnId="{17869557-119A-CA44-A77E-26FB90EB3F81}">
      <dgm:prSet/>
      <dgm:spPr/>
      <dgm:t>
        <a:bodyPr/>
        <a:lstStyle/>
        <a:p>
          <a:endParaRPr lang="en-GB"/>
        </a:p>
      </dgm:t>
    </dgm:pt>
    <dgm:pt modelId="{9A64AAB0-ADF1-3A46-A852-6A1707E7592A}" type="sibTrans" cxnId="{17869557-119A-CA44-A77E-26FB90EB3F81}">
      <dgm:prSet/>
      <dgm:spPr/>
      <dgm:t>
        <a:bodyPr/>
        <a:lstStyle/>
        <a:p>
          <a:endParaRPr lang="en-GB"/>
        </a:p>
      </dgm:t>
    </dgm:pt>
    <dgm:pt modelId="{4D5AF026-F8C4-6046-AA55-CCC608150422}">
      <dgm:prSet phldrT="[Texte]" custT="1"/>
      <dgm:spPr/>
      <dgm:t>
        <a:bodyPr/>
        <a:lstStyle/>
        <a:p>
          <a:endParaRPr lang="fr-FR" sz="1400" baseline="0" dirty="0"/>
        </a:p>
      </dgm:t>
    </dgm:pt>
    <dgm:pt modelId="{1E239423-817B-C442-A8AD-EED56B5B2BE9}" type="parTrans" cxnId="{CF25F1AC-3BD0-DD47-AF46-00674467935D}">
      <dgm:prSet/>
      <dgm:spPr/>
      <dgm:t>
        <a:bodyPr/>
        <a:lstStyle/>
        <a:p>
          <a:endParaRPr lang="en-GB"/>
        </a:p>
      </dgm:t>
    </dgm:pt>
    <dgm:pt modelId="{5146DDF9-6D37-A045-9C62-06F652F07BEB}" type="sibTrans" cxnId="{CF25F1AC-3BD0-DD47-AF46-00674467935D}">
      <dgm:prSet/>
      <dgm:spPr/>
      <dgm:t>
        <a:bodyPr/>
        <a:lstStyle/>
        <a:p>
          <a:endParaRPr lang="en-GB"/>
        </a:p>
      </dgm:t>
    </dgm:pt>
    <dgm:pt modelId="{AE0F5DE2-8A79-0C49-A5D0-871CAD709636}">
      <dgm:prSet phldrT="[Texte]" custT="1"/>
      <dgm:spPr/>
      <dgm:t>
        <a:bodyPr/>
        <a:lstStyle/>
        <a:p>
          <a:endParaRPr lang="fr-FR" sz="1400" baseline="0" dirty="0"/>
        </a:p>
      </dgm:t>
    </dgm:pt>
    <dgm:pt modelId="{AC8E6CC0-6CDB-2E49-B6B9-6775349E3A43}" type="parTrans" cxnId="{A3F150FC-65F6-F349-9E8F-E7D4EAF82084}">
      <dgm:prSet/>
      <dgm:spPr/>
      <dgm:t>
        <a:bodyPr/>
        <a:lstStyle/>
        <a:p>
          <a:endParaRPr lang="en-GB"/>
        </a:p>
      </dgm:t>
    </dgm:pt>
    <dgm:pt modelId="{335AA184-42CF-4448-A509-C8D2AB887AFA}" type="sibTrans" cxnId="{A3F150FC-65F6-F349-9E8F-E7D4EAF82084}">
      <dgm:prSet/>
      <dgm:spPr/>
      <dgm:t>
        <a:bodyPr/>
        <a:lstStyle/>
        <a:p>
          <a:endParaRPr lang="en-GB"/>
        </a:p>
      </dgm:t>
    </dgm:pt>
    <dgm:pt modelId="{9EE0ED1B-EB3B-9E42-BC64-E4AA1E7CF33E}" type="pres">
      <dgm:prSet presAssocID="{F82F68EB-0481-F34C-BEAD-C863BA89DBD8}" presName="linear" presStyleCnt="0">
        <dgm:presLayoutVars>
          <dgm:animLvl val="lvl"/>
          <dgm:resizeHandles val="exact"/>
        </dgm:presLayoutVars>
      </dgm:prSet>
      <dgm:spPr/>
    </dgm:pt>
    <dgm:pt modelId="{15BE3AE6-4AE8-8343-B2B9-7E63DE852B4C}" type="pres">
      <dgm:prSet presAssocID="{DFF7A21A-3D2D-484E-8A9A-D5D63A37124B}" presName="parentText" presStyleLbl="node1" presStyleIdx="0" presStyleCnt="2" custScaleY="94175" custLinFactNeighborX="109" custLinFactNeighborY="-5066">
        <dgm:presLayoutVars>
          <dgm:chMax val="0"/>
          <dgm:bulletEnabled val="1"/>
        </dgm:presLayoutVars>
      </dgm:prSet>
      <dgm:spPr/>
    </dgm:pt>
    <dgm:pt modelId="{191DD451-A7EF-DA46-A20E-460C0EA2A8A7}" type="pres">
      <dgm:prSet presAssocID="{DFF7A21A-3D2D-484E-8A9A-D5D63A37124B}" presName="childText" presStyleLbl="revTx" presStyleIdx="0" presStyleCnt="2">
        <dgm:presLayoutVars>
          <dgm:bulletEnabled val="1"/>
        </dgm:presLayoutVars>
      </dgm:prSet>
      <dgm:spPr/>
    </dgm:pt>
    <dgm:pt modelId="{1E8DD1F2-97EA-F448-9E0A-079012954990}" type="pres">
      <dgm:prSet presAssocID="{74C93DBE-1095-B347-A18D-62DC5208C3E0}" presName="parentText" presStyleLbl="node1" presStyleIdx="1" presStyleCnt="2">
        <dgm:presLayoutVars>
          <dgm:chMax val="0"/>
          <dgm:bulletEnabled val="1"/>
        </dgm:presLayoutVars>
      </dgm:prSet>
      <dgm:spPr/>
    </dgm:pt>
    <dgm:pt modelId="{1637A9AE-3222-094B-81B7-F759CEC0CAEA}" type="pres">
      <dgm:prSet presAssocID="{74C93DBE-1095-B347-A18D-62DC5208C3E0}" presName="childText" presStyleLbl="revTx" presStyleIdx="1" presStyleCnt="2">
        <dgm:presLayoutVars>
          <dgm:bulletEnabled val="1"/>
        </dgm:presLayoutVars>
      </dgm:prSet>
      <dgm:spPr/>
    </dgm:pt>
  </dgm:ptLst>
  <dgm:cxnLst>
    <dgm:cxn modelId="{90C3CF0A-68DF-314C-BA62-3B7368E9676E}" srcId="{F82F68EB-0481-F34C-BEAD-C863BA89DBD8}" destId="{DFF7A21A-3D2D-484E-8A9A-D5D63A37124B}" srcOrd="0" destOrd="0" parTransId="{1CC2669C-83BD-2740-A50F-A4367AC1D12A}" sibTransId="{E1735F95-5162-5B4E-A8E5-504B08A27E42}"/>
    <dgm:cxn modelId="{79F93A17-FBF8-1347-B03F-DD1F904D5625}" type="presOf" srcId="{DFF7A21A-3D2D-484E-8A9A-D5D63A37124B}" destId="{15BE3AE6-4AE8-8343-B2B9-7E63DE852B4C}" srcOrd="0" destOrd="0" presId="urn:microsoft.com/office/officeart/2005/8/layout/vList2"/>
    <dgm:cxn modelId="{6ECF6F29-58BE-4D4A-A9E0-23BB849EB11E}" type="presOf" srcId="{C7846C74-D488-DE4D-B644-B4DF8A9E7A35}" destId="{1637A9AE-3222-094B-81B7-F759CEC0CAEA}" srcOrd="0" destOrd="3" presId="urn:microsoft.com/office/officeart/2005/8/layout/vList2"/>
    <dgm:cxn modelId="{CCD71332-F4A7-E14A-8DAE-7F62998601E8}" type="presOf" srcId="{7872C334-0E37-144F-BB0D-D8B4825E3D87}" destId="{1637A9AE-3222-094B-81B7-F759CEC0CAEA}" srcOrd="0" destOrd="2" presId="urn:microsoft.com/office/officeart/2005/8/layout/vList2"/>
    <dgm:cxn modelId="{698E8E41-0DB0-0A49-9F6B-F83D5AA6FD60}" type="presOf" srcId="{8E79E917-A7D9-8E4F-ADF3-A3AFD287D272}" destId="{191DD451-A7EF-DA46-A20E-460C0EA2A8A7}" srcOrd="0" destOrd="1" presId="urn:microsoft.com/office/officeart/2005/8/layout/vList2"/>
    <dgm:cxn modelId="{747D5855-DCDF-5747-A199-C764E0BC8950}" type="presOf" srcId="{AE0F5DE2-8A79-0C49-A5D0-871CAD709636}" destId="{1637A9AE-3222-094B-81B7-F759CEC0CAEA}" srcOrd="0" destOrd="1" presId="urn:microsoft.com/office/officeart/2005/8/layout/vList2"/>
    <dgm:cxn modelId="{17869557-119A-CA44-A77E-26FB90EB3F81}" srcId="{74C93DBE-1095-B347-A18D-62DC5208C3E0}" destId="{7872C334-0E37-144F-BB0D-D8B4825E3D87}" srcOrd="2" destOrd="0" parTransId="{1C1D1D06-0E66-4443-BE4F-B08A4D4009EA}" sibTransId="{9A64AAB0-ADF1-3A46-A852-6A1707E7592A}"/>
    <dgm:cxn modelId="{2E527965-B052-EC4D-915C-7A88D160D579}" srcId="{74C93DBE-1095-B347-A18D-62DC5208C3E0}" destId="{C7846C74-D488-DE4D-B644-B4DF8A9E7A35}" srcOrd="3" destOrd="0" parTransId="{70F85A6E-C83D-EF49-AECC-7EE3DAEBEA0F}" sibTransId="{01E52F97-DB81-C94C-AF84-132695292574}"/>
    <dgm:cxn modelId="{57A59965-C49A-6E4D-B23E-897B89053045}" type="presOf" srcId="{F82F68EB-0481-F34C-BEAD-C863BA89DBD8}" destId="{9EE0ED1B-EB3B-9E42-BC64-E4AA1E7CF33E}" srcOrd="0" destOrd="0" presId="urn:microsoft.com/office/officeart/2005/8/layout/vList2"/>
    <dgm:cxn modelId="{DEF18D69-DCC7-264B-9D67-6E995B4FCB8E}" type="presOf" srcId="{74C93DBE-1095-B347-A18D-62DC5208C3E0}" destId="{1E8DD1F2-97EA-F448-9E0A-079012954990}" srcOrd="0" destOrd="0" presId="urn:microsoft.com/office/officeart/2005/8/layout/vList2"/>
    <dgm:cxn modelId="{CF25F1AC-3BD0-DD47-AF46-00674467935D}" srcId="{74C93DBE-1095-B347-A18D-62DC5208C3E0}" destId="{4D5AF026-F8C4-6046-AA55-CCC608150422}" srcOrd="0" destOrd="0" parTransId="{1E239423-817B-C442-A8AD-EED56B5B2BE9}" sibTransId="{5146DDF9-6D37-A045-9C62-06F652F07BEB}"/>
    <dgm:cxn modelId="{C6AA16BC-4866-1440-B9E3-1EEAD1CB2B77}" srcId="{F82F68EB-0481-F34C-BEAD-C863BA89DBD8}" destId="{74C93DBE-1095-B347-A18D-62DC5208C3E0}" srcOrd="1" destOrd="0" parTransId="{9030020B-FC2C-4649-922C-0CA2EDEE1930}" sibTransId="{7385C65E-9A74-D349-AEA4-FF9DC5AF84FC}"/>
    <dgm:cxn modelId="{09066BD1-6331-6349-B432-809C9112F952}" srcId="{DFF7A21A-3D2D-484E-8A9A-D5D63A37124B}" destId="{8E79E917-A7D9-8E4F-ADF3-A3AFD287D272}" srcOrd="1" destOrd="0" parTransId="{56C3EAD3-0D89-6C45-9FFE-5E7725880479}" sibTransId="{4BC8897B-CDD2-BA4B-BCB5-231EF08D9B22}"/>
    <dgm:cxn modelId="{3752EFEB-10A8-A14A-AC0A-B019F0CE36D2}" type="presOf" srcId="{347AAAAB-AE3F-9546-91F0-41A26AC9DB99}" destId="{191DD451-A7EF-DA46-A20E-460C0EA2A8A7}" srcOrd="0" destOrd="0" presId="urn:microsoft.com/office/officeart/2005/8/layout/vList2"/>
    <dgm:cxn modelId="{C7996CF7-EBE5-004F-A4F9-A6E6C57A51A3}" srcId="{DFF7A21A-3D2D-484E-8A9A-D5D63A37124B}" destId="{347AAAAB-AE3F-9546-91F0-41A26AC9DB99}" srcOrd="0" destOrd="0" parTransId="{C492D1A0-BD25-C54F-AE68-BA9251580A4C}" sibTransId="{74BF3234-A238-E644-ACCD-14DCE69D2A87}"/>
    <dgm:cxn modelId="{A3F150FC-65F6-F349-9E8F-E7D4EAF82084}" srcId="{74C93DBE-1095-B347-A18D-62DC5208C3E0}" destId="{AE0F5DE2-8A79-0C49-A5D0-871CAD709636}" srcOrd="1" destOrd="0" parTransId="{AC8E6CC0-6CDB-2E49-B6B9-6775349E3A43}" sibTransId="{335AA184-42CF-4448-A509-C8D2AB887AFA}"/>
    <dgm:cxn modelId="{0D4141FD-C3DF-4E40-96F8-60ED99F3AA93}" type="presOf" srcId="{4D5AF026-F8C4-6046-AA55-CCC608150422}" destId="{1637A9AE-3222-094B-81B7-F759CEC0CAEA}" srcOrd="0" destOrd="0" presId="urn:microsoft.com/office/officeart/2005/8/layout/vList2"/>
    <dgm:cxn modelId="{3628D878-A665-7C40-A439-5393F7B09C61}" type="presParOf" srcId="{9EE0ED1B-EB3B-9E42-BC64-E4AA1E7CF33E}" destId="{15BE3AE6-4AE8-8343-B2B9-7E63DE852B4C}" srcOrd="0" destOrd="0" presId="urn:microsoft.com/office/officeart/2005/8/layout/vList2"/>
    <dgm:cxn modelId="{7E0451AA-BCC6-8B46-8D5E-A86032B3DD9C}" type="presParOf" srcId="{9EE0ED1B-EB3B-9E42-BC64-E4AA1E7CF33E}" destId="{191DD451-A7EF-DA46-A20E-460C0EA2A8A7}" srcOrd="1" destOrd="0" presId="urn:microsoft.com/office/officeart/2005/8/layout/vList2"/>
    <dgm:cxn modelId="{979CB633-213E-1643-A00A-A1CB682577AB}" type="presParOf" srcId="{9EE0ED1B-EB3B-9E42-BC64-E4AA1E7CF33E}" destId="{1E8DD1F2-97EA-F448-9E0A-079012954990}" srcOrd="2" destOrd="0" presId="urn:microsoft.com/office/officeart/2005/8/layout/vList2"/>
    <dgm:cxn modelId="{5215EABB-ECCA-9441-AAC7-C60001F3B4AD}" type="presParOf" srcId="{9EE0ED1B-EB3B-9E42-BC64-E4AA1E7CF33E}" destId="{1637A9AE-3222-094B-81B7-F759CEC0CAEA}"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355FBC-44CB-3943-8C1E-7EDBF2244D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fr-FR"/>
        </a:p>
      </dgm:t>
    </dgm:pt>
    <dgm:pt modelId="{4C5A14F8-FD5E-A842-86EB-E5E64D035C5C}">
      <dgm:prSet phldrT="[Texte]"/>
      <dgm:spPr/>
      <dgm:t>
        <a:bodyPr/>
        <a:lstStyle/>
        <a:p>
          <a:pPr>
            <a:lnSpc>
              <a:spcPct val="100000"/>
            </a:lnSpc>
          </a:pPr>
          <a:r>
            <a:rPr lang="fr-FR" b="1" dirty="0"/>
            <a:t>Action sur les facteurs de risque</a:t>
          </a:r>
        </a:p>
      </dgm:t>
    </dgm:pt>
    <dgm:pt modelId="{709436C6-9B61-4142-A361-5BCA0E5B6F47}" type="parTrans" cxnId="{6D76B67C-1423-004C-8C6F-3E355331CAE2}">
      <dgm:prSet/>
      <dgm:spPr/>
      <dgm:t>
        <a:bodyPr/>
        <a:lstStyle/>
        <a:p>
          <a:endParaRPr lang="fr-FR"/>
        </a:p>
      </dgm:t>
    </dgm:pt>
    <dgm:pt modelId="{0C687F00-08EE-A44F-BDE6-288EFF5CE631}" type="sibTrans" cxnId="{6D76B67C-1423-004C-8C6F-3E355331CAE2}">
      <dgm:prSet/>
      <dgm:spPr/>
      <dgm:t>
        <a:bodyPr/>
        <a:lstStyle/>
        <a:p>
          <a:endParaRPr lang="fr-FR"/>
        </a:p>
      </dgm:t>
    </dgm:pt>
    <dgm:pt modelId="{15D65DFE-A0FD-F641-A99F-327AEC05E94F}">
      <dgm:prSet phldrT="[Texte]"/>
      <dgm:spPr/>
      <dgm:t>
        <a:bodyPr/>
        <a:lstStyle/>
        <a:p>
          <a:pPr>
            <a:lnSpc>
              <a:spcPct val="100000"/>
            </a:lnSpc>
          </a:pPr>
          <a:endParaRPr lang="fr-FR" b="1" dirty="0"/>
        </a:p>
      </dgm:t>
    </dgm:pt>
    <dgm:pt modelId="{CFD5F64C-3B29-9740-B878-1419B2B5790F}" type="parTrans" cxnId="{F2FCD5C5-99DC-5746-961B-04E468F9BCB6}">
      <dgm:prSet/>
      <dgm:spPr/>
      <dgm:t>
        <a:bodyPr/>
        <a:lstStyle/>
        <a:p>
          <a:endParaRPr lang="fr-FR"/>
        </a:p>
      </dgm:t>
    </dgm:pt>
    <dgm:pt modelId="{CF59ACF5-E5DD-7647-8CF9-035051415EF3}" type="sibTrans" cxnId="{F2FCD5C5-99DC-5746-961B-04E468F9BCB6}">
      <dgm:prSet/>
      <dgm:spPr/>
      <dgm:t>
        <a:bodyPr/>
        <a:lstStyle/>
        <a:p>
          <a:endParaRPr lang="fr-FR"/>
        </a:p>
      </dgm:t>
    </dgm:pt>
    <dgm:pt modelId="{26CB4777-CBBC-6843-9E24-8528EBD93811}">
      <dgm:prSet phldrT="[Texte]"/>
      <dgm:spPr/>
      <dgm:t>
        <a:bodyPr/>
        <a:lstStyle/>
        <a:p>
          <a:pPr>
            <a:lnSpc>
              <a:spcPct val="100000"/>
            </a:lnSpc>
          </a:pPr>
          <a:r>
            <a:rPr lang="fr-FR" b="1" dirty="0"/>
            <a:t>Détection des situations à risque </a:t>
          </a:r>
        </a:p>
      </dgm:t>
    </dgm:pt>
    <dgm:pt modelId="{8298F01A-4ECA-BB4F-AF6B-46B480DE407A}" type="parTrans" cxnId="{19AD4E38-E9E5-3B45-B0AF-77BF3B86F070}">
      <dgm:prSet/>
      <dgm:spPr/>
      <dgm:t>
        <a:bodyPr/>
        <a:lstStyle/>
        <a:p>
          <a:endParaRPr lang="fr-FR"/>
        </a:p>
      </dgm:t>
    </dgm:pt>
    <dgm:pt modelId="{0569A754-3866-C740-8C09-F33532CE989A}" type="sibTrans" cxnId="{19AD4E38-E9E5-3B45-B0AF-77BF3B86F070}">
      <dgm:prSet/>
      <dgm:spPr/>
      <dgm:t>
        <a:bodyPr/>
        <a:lstStyle/>
        <a:p>
          <a:endParaRPr lang="fr-FR"/>
        </a:p>
      </dgm:t>
    </dgm:pt>
    <dgm:pt modelId="{795336F5-87CB-EC4F-BFAE-4226B99ED3E4}">
      <dgm:prSet phldrT="[Texte]"/>
      <dgm:spPr/>
      <dgm:t>
        <a:bodyPr/>
        <a:lstStyle/>
        <a:p>
          <a:pPr>
            <a:lnSpc>
              <a:spcPct val="100000"/>
            </a:lnSpc>
          </a:pPr>
          <a:r>
            <a:rPr lang="fr-FR" b="1" dirty="0"/>
            <a:t>Renforcer les facteurs de protection  et comportements résilients </a:t>
          </a:r>
        </a:p>
      </dgm:t>
    </dgm:pt>
    <dgm:pt modelId="{52197E13-9727-0F4D-B433-4F6638052FF0}" type="parTrans" cxnId="{86D75BAC-61F1-C94B-ACEC-36EC375B630D}">
      <dgm:prSet/>
      <dgm:spPr/>
      <dgm:t>
        <a:bodyPr/>
        <a:lstStyle/>
        <a:p>
          <a:endParaRPr lang="fr-FR"/>
        </a:p>
      </dgm:t>
    </dgm:pt>
    <dgm:pt modelId="{4849A150-E682-574D-BA19-B31AC1387E23}" type="sibTrans" cxnId="{86D75BAC-61F1-C94B-ACEC-36EC375B630D}">
      <dgm:prSet/>
      <dgm:spPr/>
      <dgm:t>
        <a:bodyPr/>
        <a:lstStyle/>
        <a:p>
          <a:endParaRPr lang="fr-FR"/>
        </a:p>
      </dgm:t>
    </dgm:pt>
    <dgm:pt modelId="{8FE02222-55AD-664B-A3DE-3277609096FE}">
      <dgm:prSet phldrT="[Texte]"/>
      <dgm:spPr/>
      <dgm:t>
        <a:bodyPr/>
        <a:lstStyle/>
        <a:p>
          <a:pPr>
            <a:lnSpc>
              <a:spcPct val="100000"/>
            </a:lnSpc>
          </a:pPr>
          <a:endParaRPr lang="fr-FR" b="1" dirty="0"/>
        </a:p>
      </dgm:t>
    </dgm:pt>
    <dgm:pt modelId="{4ADB93A0-57CA-4C49-AA8C-2E529159833A}" type="parTrans" cxnId="{7425C6C5-D5EA-AC4D-8077-C480524D553F}">
      <dgm:prSet/>
      <dgm:spPr/>
      <dgm:t>
        <a:bodyPr/>
        <a:lstStyle/>
        <a:p>
          <a:endParaRPr lang="fr-FR"/>
        </a:p>
      </dgm:t>
    </dgm:pt>
    <dgm:pt modelId="{6E388016-706D-8941-AE44-37D239DE2D14}" type="sibTrans" cxnId="{7425C6C5-D5EA-AC4D-8077-C480524D553F}">
      <dgm:prSet/>
      <dgm:spPr/>
      <dgm:t>
        <a:bodyPr/>
        <a:lstStyle/>
        <a:p>
          <a:endParaRPr lang="fr-FR"/>
        </a:p>
      </dgm:t>
    </dgm:pt>
    <dgm:pt modelId="{9CD79413-B39A-2745-AEFD-F9E9E1EDD734}">
      <dgm:prSet phldrT="[Texte]"/>
      <dgm:spPr/>
      <dgm:t>
        <a:bodyPr/>
        <a:lstStyle/>
        <a:p>
          <a:pPr>
            <a:lnSpc>
              <a:spcPct val="100000"/>
            </a:lnSpc>
          </a:pPr>
          <a:endParaRPr lang="fr-FR" b="1" dirty="0"/>
        </a:p>
      </dgm:t>
    </dgm:pt>
    <dgm:pt modelId="{CA7D28D2-0CFA-0942-AAE2-C2E3A00D003F}" type="parTrans" cxnId="{1ACE65E9-8F13-D74E-9B85-5D76911AF708}">
      <dgm:prSet/>
      <dgm:spPr/>
      <dgm:t>
        <a:bodyPr/>
        <a:lstStyle/>
        <a:p>
          <a:endParaRPr lang="fr-FR"/>
        </a:p>
      </dgm:t>
    </dgm:pt>
    <dgm:pt modelId="{7C519D55-04BA-0146-B3FE-704EB2CF0DF8}" type="sibTrans" cxnId="{1ACE65E9-8F13-D74E-9B85-5D76911AF708}">
      <dgm:prSet/>
      <dgm:spPr/>
      <dgm:t>
        <a:bodyPr/>
        <a:lstStyle/>
        <a:p>
          <a:endParaRPr lang="fr-FR"/>
        </a:p>
      </dgm:t>
    </dgm:pt>
    <dgm:pt modelId="{D0A146FD-7A78-B64A-8933-1FB508AC4536}">
      <dgm:prSet phldrT="[Texte]"/>
      <dgm:spPr/>
      <dgm:t>
        <a:bodyPr/>
        <a:lstStyle/>
        <a:p>
          <a:pPr>
            <a:lnSpc>
              <a:spcPct val="100000"/>
            </a:lnSpc>
          </a:pPr>
          <a:endParaRPr lang="fr-FR" b="1" dirty="0"/>
        </a:p>
      </dgm:t>
    </dgm:pt>
    <dgm:pt modelId="{53AA9107-D0EA-B944-82F1-2CEC8BA651B4}" type="parTrans" cxnId="{65CC0EC1-F3BF-344C-8BFF-7452180654A2}">
      <dgm:prSet/>
      <dgm:spPr/>
      <dgm:t>
        <a:bodyPr/>
        <a:lstStyle/>
        <a:p>
          <a:endParaRPr lang="fr-FR"/>
        </a:p>
      </dgm:t>
    </dgm:pt>
    <dgm:pt modelId="{8AEE7940-2DA6-5641-9595-4428D9E1BA4F}" type="sibTrans" cxnId="{65CC0EC1-F3BF-344C-8BFF-7452180654A2}">
      <dgm:prSet/>
      <dgm:spPr/>
      <dgm:t>
        <a:bodyPr/>
        <a:lstStyle/>
        <a:p>
          <a:endParaRPr lang="fr-FR"/>
        </a:p>
      </dgm:t>
    </dgm:pt>
    <dgm:pt modelId="{D1F89A03-730C-524C-9DD8-B612371ABCC1}">
      <dgm:prSet phldrT="[Texte]"/>
      <dgm:spPr/>
      <dgm:t>
        <a:bodyPr/>
        <a:lstStyle/>
        <a:p>
          <a:pPr>
            <a:lnSpc>
              <a:spcPct val="100000"/>
            </a:lnSpc>
          </a:pPr>
          <a:endParaRPr lang="fr-FR" b="1" dirty="0"/>
        </a:p>
      </dgm:t>
    </dgm:pt>
    <dgm:pt modelId="{482A89DB-015A-9249-91C1-6F056E5FDF02}" type="parTrans" cxnId="{0840B1DD-BD1B-A94B-8265-6B0AD5BD9956}">
      <dgm:prSet/>
      <dgm:spPr/>
      <dgm:t>
        <a:bodyPr/>
        <a:lstStyle/>
        <a:p>
          <a:endParaRPr lang="fr-FR"/>
        </a:p>
      </dgm:t>
    </dgm:pt>
    <dgm:pt modelId="{C06453BD-BE5A-CD48-91E1-4BDC4D27C7CF}" type="sibTrans" cxnId="{0840B1DD-BD1B-A94B-8265-6B0AD5BD9956}">
      <dgm:prSet/>
      <dgm:spPr/>
      <dgm:t>
        <a:bodyPr/>
        <a:lstStyle/>
        <a:p>
          <a:endParaRPr lang="fr-FR"/>
        </a:p>
      </dgm:t>
    </dgm:pt>
    <dgm:pt modelId="{E06BD37A-4D87-7647-9C33-794950245636}">
      <dgm:prSet phldrT="[Texte]"/>
      <dgm:spPr/>
      <dgm:t>
        <a:bodyPr/>
        <a:lstStyle/>
        <a:p>
          <a:pPr>
            <a:lnSpc>
              <a:spcPct val="100000"/>
            </a:lnSpc>
          </a:pPr>
          <a:r>
            <a:rPr lang="fr-FR" b="1" dirty="0"/>
            <a:t>Action sur l'expression des symptômes</a:t>
          </a:r>
        </a:p>
      </dgm:t>
    </dgm:pt>
    <dgm:pt modelId="{4E88DB7B-132B-114C-8092-71E5573C6090}" type="parTrans" cxnId="{67C814A2-FB73-4C4A-8732-4603C85BB1BD}">
      <dgm:prSet/>
      <dgm:spPr/>
      <dgm:t>
        <a:bodyPr/>
        <a:lstStyle/>
        <a:p>
          <a:endParaRPr lang="fr-FR"/>
        </a:p>
      </dgm:t>
    </dgm:pt>
    <dgm:pt modelId="{A8ADC966-F9D6-0140-B2F6-79ACBC64FF0E}" type="sibTrans" cxnId="{67C814A2-FB73-4C4A-8732-4603C85BB1BD}">
      <dgm:prSet/>
      <dgm:spPr/>
      <dgm:t>
        <a:bodyPr/>
        <a:lstStyle/>
        <a:p>
          <a:endParaRPr lang="fr-FR"/>
        </a:p>
      </dgm:t>
    </dgm:pt>
    <dgm:pt modelId="{DC0F2D5A-E446-2040-AE78-6AEA8544EA40}">
      <dgm:prSet phldrT="[Texte]"/>
      <dgm:spPr/>
      <dgm:t>
        <a:bodyPr/>
        <a:lstStyle/>
        <a:p>
          <a:pPr>
            <a:lnSpc>
              <a:spcPct val="100000"/>
            </a:lnSpc>
          </a:pPr>
          <a:r>
            <a:rPr lang="fr-FR" b="1" dirty="0"/>
            <a:t>Reconnaitre les symptômes</a:t>
          </a:r>
        </a:p>
        <a:p>
          <a:pPr>
            <a:lnSpc>
              <a:spcPct val="100000"/>
            </a:lnSpc>
          </a:pPr>
          <a:r>
            <a:rPr lang="fr-FR" b="1" dirty="0" err="1"/>
            <a:t>Sratégies</a:t>
          </a:r>
          <a:r>
            <a:rPr lang="fr-FR" b="1" dirty="0"/>
            <a:t> de coping  </a:t>
          </a:r>
        </a:p>
      </dgm:t>
    </dgm:pt>
    <dgm:pt modelId="{72B313A6-0E45-254F-81A4-1C3DDE24BFEC}" type="parTrans" cxnId="{CAFC1F01-6146-A642-A97C-ADA5BA739E42}">
      <dgm:prSet/>
      <dgm:spPr/>
      <dgm:t>
        <a:bodyPr/>
        <a:lstStyle/>
        <a:p>
          <a:endParaRPr lang="fr-FR"/>
        </a:p>
      </dgm:t>
    </dgm:pt>
    <dgm:pt modelId="{A238C4AA-D297-F642-A8FB-98894320DD07}" type="sibTrans" cxnId="{CAFC1F01-6146-A642-A97C-ADA5BA739E42}">
      <dgm:prSet/>
      <dgm:spPr/>
      <dgm:t>
        <a:bodyPr/>
        <a:lstStyle/>
        <a:p>
          <a:endParaRPr lang="fr-FR"/>
        </a:p>
      </dgm:t>
    </dgm:pt>
    <dgm:pt modelId="{027D6D67-83F9-754C-9CE7-7515CA16EDF4}">
      <dgm:prSet phldrT="[Texte]"/>
      <dgm:spPr/>
      <dgm:t>
        <a:bodyPr/>
        <a:lstStyle/>
        <a:p>
          <a:pPr>
            <a:lnSpc>
              <a:spcPct val="100000"/>
            </a:lnSpc>
          </a:pPr>
          <a:r>
            <a:rPr lang="fr-FR" b="1" dirty="0"/>
            <a:t>Action sur l'environnement</a:t>
          </a:r>
        </a:p>
      </dgm:t>
    </dgm:pt>
    <dgm:pt modelId="{2902C3D6-F193-C145-83DC-7C0C35F00C1A}" type="parTrans" cxnId="{78051BEB-A120-4546-BC80-29CFFC0B6F3B}">
      <dgm:prSet/>
      <dgm:spPr/>
      <dgm:t>
        <a:bodyPr/>
        <a:lstStyle/>
        <a:p>
          <a:endParaRPr lang="fr-FR"/>
        </a:p>
      </dgm:t>
    </dgm:pt>
    <dgm:pt modelId="{0C7DCD04-024F-4243-AC9A-AA5F6174B869}" type="sibTrans" cxnId="{78051BEB-A120-4546-BC80-29CFFC0B6F3B}">
      <dgm:prSet/>
      <dgm:spPr/>
      <dgm:t>
        <a:bodyPr/>
        <a:lstStyle/>
        <a:p>
          <a:endParaRPr lang="fr-FR"/>
        </a:p>
      </dgm:t>
    </dgm:pt>
    <dgm:pt modelId="{12A7E98A-2166-574E-B242-943DC9E59444}">
      <dgm:prSet phldrT="[Texte]"/>
      <dgm:spPr/>
      <dgm:t>
        <a:bodyPr/>
        <a:lstStyle/>
        <a:p>
          <a:pPr>
            <a:lnSpc>
              <a:spcPct val="100000"/>
            </a:lnSpc>
          </a:pPr>
          <a:r>
            <a:rPr lang="fr-FR" b="1" dirty="0"/>
            <a:t>Guidance parentale, adaptations pédagogiques</a:t>
          </a:r>
        </a:p>
      </dgm:t>
    </dgm:pt>
    <dgm:pt modelId="{15037375-4976-EB49-A91F-90A49F759763}" type="parTrans" cxnId="{418E8EAA-2E88-934D-B9B3-18FC5B9DC34F}">
      <dgm:prSet/>
      <dgm:spPr/>
      <dgm:t>
        <a:bodyPr/>
        <a:lstStyle/>
        <a:p>
          <a:endParaRPr lang="fr-FR"/>
        </a:p>
      </dgm:t>
    </dgm:pt>
    <dgm:pt modelId="{EF1742F3-F48A-3A48-9E41-A88E8C47F939}" type="sibTrans" cxnId="{418E8EAA-2E88-934D-B9B3-18FC5B9DC34F}">
      <dgm:prSet/>
      <dgm:spPr/>
      <dgm:t>
        <a:bodyPr/>
        <a:lstStyle/>
        <a:p>
          <a:endParaRPr lang="fr-FR"/>
        </a:p>
      </dgm:t>
    </dgm:pt>
    <dgm:pt modelId="{1D8D6600-9033-49F2-891C-D2A306C07A6C}" type="pres">
      <dgm:prSet presAssocID="{75355FBC-44CB-3943-8C1E-7EDBF2244D49}" presName="root" presStyleCnt="0">
        <dgm:presLayoutVars>
          <dgm:dir/>
          <dgm:resizeHandles val="exact"/>
        </dgm:presLayoutVars>
      </dgm:prSet>
      <dgm:spPr/>
    </dgm:pt>
    <dgm:pt modelId="{21721474-E25B-4F8D-B048-21B24A28BC68}" type="pres">
      <dgm:prSet presAssocID="{4C5A14F8-FD5E-A842-86EB-E5E64D035C5C}" presName="compNode" presStyleCnt="0"/>
      <dgm:spPr/>
    </dgm:pt>
    <dgm:pt modelId="{3F383929-E9C2-41A9-B560-C9DC826BF346}" type="pres">
      <dgm:prSet presAssocID="{4C5A14F8-FD5E-A842-86EB-E5E64D035C5C}" presName="bgRect" presStyleLbl="bgShp" presStyleIdx="0" presStyleCnt="6"/>
      <dgm:spPr/>
    </dgm:pt>
    <dgm:pt modelId="{8FC36E36-CD6B-45E7-94DB-0453CF309B54}" type="pres">
      <dgm:prSet presAssocID="{4C5A14F8-FD5E-A842-86EB-E5E64D035C5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5774599C-54B6-40FE-A294-BA1F35086E7E}" type="pres">
      <dgm:prSet presAssocID="{4C5A14F8-FD5E-A842-86EB-E5E64D035C5C}" presName="spaceRect" presStyleCnt="0"/>
      <dgm:spPr/>
    </dgm:pt>
    <dgm:pt modelId="{E66A7E4D-64F5-49CF-8091-7B57384FA491}" type="pres">
      <dgm:prSet presAssocID="{4C5A14F8-FD5E-A842-86EB-E5E64D035C5C}" presName="parTx" presStyleLbl="revTx" presStyleIdx="0" presStyleCnt="12">
        <dgm:presLayoutVars>
          <dgm:chMax val="0"/>
          <dgm:chPref val="0"/>
        </dgm:presLayoutVars>
      </dgm:prSet>
      <dgm:spPr/>
    </dgm:pt>
    <dgm:pt modelId="{64A56C65-DFB4-4B2B-84EC-AFD14ACA8032}" type="pres">
      <dgm:prSet presAssocID="{4C5A14F8-FD5E-A842-86EB-E5E64D035C5C}" presName="desTx" presStyleLbl="revTx" presStyleIdx="1" presStyleCnt="12">
        <dgm:presLayoutVars/>
      </dgm:prSet>
      <dgm:spPr/>
    </dgm:pt>
    <dgm:pt modelId="{4DC7B61C-B508-459A-8160-7A9CFB664FDF}" type="pres">
      <dgm:prSet presAssocID="{0C687F00-08EE-A44F-BDE6-288EFF5CE631}" presName="sibTrans" presStyleCnt="0"/>
      <dgm:spPr/>
    </dgm:pt>
    <dgm:pt modelId="{DCA5E04B-DFAD-46C5-B77F-154FB4D88924}" type="pres">
      <dgm:prSet presAssocID="{795336F5-87CB-EC4F-BFAE-4226B99ED3E4}" presName="compNode" presStyleCnt="0"/>
      <dgm:spPr/>
    </dgm:pt>
    <dgm:pt modelId="{2899054E-6E3B-4CEA-86DC-660C40369D49}" type="pres">
      <dgm:prSet presAssocID="{795336F5-87CB-EC4F-BFAE-4226B99ED3E4}" presName="bgRect" presStyleLbl="bgShp" presStyleIdx="1" presStyleCnt="6"/>
      <dgm:spPr/>
    </dgm:pt>
    <dgm:pt modelId="{76403B67-9A40-4A86-AE38-9459CC410624}" type="pres">
      <dgm:prSet presAssocID="{795336F5-87CB-EC4F-BFAE-4226B99ED3E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96F76E6C-5D8C-48F5-A3BF-CBA8CC7E8EA6}" type="pres">
      <dgm:prSet presAssocID="{795336F5-87CB-EC4F-BFAE-4226B99ED3E4}" presName="spaceRect" presStyleCnt="0"/>
      <dgm:spPr/>
    </dgm:pt>
    <dgm:pt modelId="{CE3E0401-8F43-4617-974A-D2DA5C53FFFD}" type="pres">
      <dgm:prSet presAssocID="{795336F5-87CB-EC4F-BFAE-4226B99ED3E4}" presName="parTx" presStyleLbl="revTx" presStyleIdx="2" presStyleCnt="12" custScaleX="104591">
        <dgm:presLayoutVars>
          <dgm:chMax val="0"/>
          <dgm:chPref val="0"/>
        </dgm:presLayoutVars>
      </dgm:prSet>
      <dgm:spPr/>
    </dgm:pt>
    <dgm:pt modelId="{F51D4F26-F8EB-43DD-B2D1-AFD8C30CDB73}" type="pres">
      <dgm:prSet presAssocID="{795336F5-87CB-EC4F-BFAE-4226B99ED3E4}" presName="desTx" presStyleLbl="revTx" presStyleIdx="3" presStyleCnt="12">
        <dgm:presLayoutVars/>
      </dgm:prSet>
      <dgm:spPr/>
    </dgm:pt>
    <dgm:pt modelId="{F14867C9-94C9-4076-B4FD-0E4B5E45872C}" type="pres">
      <dgm:prSet presAssocID="{4849A150-E682-574D-BA19-B31AC1387E23}" presName="sibTrans" presStyleCnt="0"/>
      <dgm:spPr/>
    </dgm:pt>
    <dgm:pt modelId="{030E69CD-6684-44D8-8201-9FEDBD5BCD91}" type="pres">
      <dgm:prSet presAssocID="{26CB4777-CBBC-6843-9E24-8528EBD93811}" presName="compNode" presStyleCnt="0"/>
      <dgm:spPr/>
    </dgm:pt>
    <dgm:pt modelId="{ED0F0423-9B6D-4104-8E5B-ACB93CD46588}" type="pres">
      <dgm:prSet presAssocID="{26CB4777-CBBC-6843-9E24-8528EBD93811}" presName="bgRect" presStyleLbl="bgShp" presStyleIdx="2" presStyleCnt="6"/>
      <dgm:spPr/>
    </dgm:pt>
    <dgm:pt modelId="{77282A06-B767-4E7A-9100-7A997D97796F}" type="pres">
      <dgm:prSet presAssocID="{26CB4777-CBBC-6843-9E24-8528EBD9381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AB64AE7C-498D-4A6A-A26E-FCA374DA02F3}" type="pres">
      <dgm:prSet presAssocID="{26CB4777-CBBC-6843-9E24-8528EBD93811}" presName="spaceRect" presStyleCnt="0"/>
      <dgm:spPr/>
    </dgm:pt>
    <dgm:pt modelId="{3BC35B04-7DE7-4D47-9BDF-361D58F77021}" type="pres">
      <dgm:prSet presAssocID="{26CB4777-CBBC-6843-9E24-8528EBD93811}" presName="parTx" presStyleLbl="revTx" presStyleIdx="4" presStyleCnt="12">
        <dgm:presLayoutVars>
          <dgm:chMax val="0"/>
          <dgm:chPref val="0"/>
        </dgm:presLayoutVars>
      </dgm:prSet>
      <dgm:spPr/>
    </dgm:pt>
    <dgm:pt modelId="{0DE44478-E1D5-4CFA-97C8-3F2BBB246E80}" type="pres">
      <dgm:prSet presAssocID="{26CB4777-CBBC-6843-9E24-8528EBD93811}" presName="desTx" presStyleLbl="revTx" presStyleIdx="5" presStyleCnt="12" custScaleX="95478">
        <dgm:presLayoutVars/>
      </dgm:prSet>
      <dgm:spPr/>
    </dgm:pt>
    <dgm:pt modelId="{616A5116-4E13-4977-9549-2ECEA31536B0}" type="pres">
      <dgm:prSet presAssocID="{0569A754-3866-C740-8C09-F33532CE989A}" presName="sibTrans" presStyleCnt="0"/>
      <dgm:spPr/>
    </dgm:pt>
    <dgm:pt modelId="{7F72403B-C40D-4675-AAC7-828822822F3C}" type="pres">
      <dgm:prSet presAssocID="{027D6D67-83F9-754C-9CE7-7515CA16EDF4}" presName="compNode" presStyleCnt="0"/>
      <dgm:spPr/>
    </dgm:pt>
    <dgm:pt modelId="{29910BC5-5A62-4AA6-9AFD-995EBE9C0A8E}" type="pres">
      <dgm:prSet presAssocID="{027D6D67-83F9-754C-9CE7-7515CA16EDF4}" presName="bgRect" presStyleLbl="bgShp" presStyleIdx="3" presStyleCnt="6"/>
      <dgm:spPr/>
    </dgm:pt>
    <dgm:pt modelId="{2B0C045E-8328-4172-83DC-09264EC3EE2F}" type="pres">
      <dgm:prSet presAssocID="{027D6D67-83F9-754C-9CE7-7515CA16EDF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BE708E3-2BEF-4404-A0FB-621C8344A6A1}" type="pres">
      <dgm:prSet presAssocID="{027D6D67-83F9-754C-9CE7-7515CA16EDF4}" presName="spaceRect" presStyleCnt="0"/>
      <dgm:spPr/>
    </dgm:pt>
    <dgm:pt modelId="{C42533E3-6F14-4961-A76C-C129C51EE86E}" type="pres">
      <dgm:prSet presAssocID="{027D6D67-83F9-754C-9CE7-7515CA16EDF4}" presName="parTx" presStyleLbl="revTx" presStyleIdx="6" presStyleCnt="12">
        <dgm:presLayoutVars>
          <dgm:chMax val="0"/>
          <dgm:chPref val="0"/>
        </dgm:presLayoutVars>
      </dgm:prSet>
      <dgm:spPr/>
    </dgm:pt>
    <dgm:pt modelId="{BBB88325-E683-4531-A883-C7CAB7F3B06E}" type="pres">
      <dgm:prSet presAssocID="{027D6D67-83F9-754C-9CE7-7515CA16EDF4}" presName="desTx" presStyleLbl="revTx" presStyleIdx="7" presStyleCnt="12">
        <dgm:presLayoutVars/>
      </dgm:prSet>
      <dgm:spPr/>
    </dgm:pt>
    <dgm:pt modelId="{A6055DA6-FF85-4DA0-8822-D2F283CCBF36}" type="pres">
      <dgm:prSet presAssocID="{0C7DCD04-024F-4243-AC9A-AA5F6174B869}" presName="sibTrans" presStyleCnt="0"/>
      <dgm:spPr/>
    </dgm:pt>
    <dgm:pt modelId="{E9829CA1-0A7E-4353-B573-3879DEE3E6EE}" type="pres">
      <dgm:prSet presAssocID="{D0A146FD-7A78-B64A-8933-1FB508AC4536}" presName="compNode" presStyleCnt="0"/>
      <dgm:spPr/>
    </dgm:pt>
    <dgm:pt modelId="{9B906048-8744-4E33-B962-C887F372B632}" type="pres">
      <dgm:prSet presAssocID="{D0A146FD-7A78-B64A-8933-1FB508AC4536}" presName="bgRect" presStyleLbl="bgShp" presStyleIdx="4" presStyleCnt="6" custLinFactY="13614" custLinFactNeighborX="-1622" custLinFactNeighborY="100000"/>
      <dgm:spPr/>
    </dgm:pt>
    <dgm:pt modelId="{E390B06C-EFFC-4BCC-814C-A14FD97B98E5}" type="pres">
      <dgm:prSet presAssocID="{D0A146FD-7A78-B64A-8933-1FB508AC453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51589076-9A83-4C74-8BB1-321BF55D7C86}" type="pres">
      <dgm:prSet presAssocID="{D0A146FD-7A78-B64A-8933-1FB508AC4536}" presName="spaceRect" presStyleCnt="0"/>
      <dgm:spPr/>
    </dgm:pt>
    <dgm:pt modelId="{E9813E56-6123-4CD8-A31D-59FD6919CF92}" type="pres">
      <dgm:prSet presAssocID="{D0A146FD-7A78-B64A-8933-1FB508AC4536}" presName="parTx" presStyleLbl="revTx" presStyleIdx="8" presStyleCnt="12">
        <dgm:presLayoutVars>
          <dgm:chMax val="0"/>
          <dgm:chPref val="0"/>
        </dgm:presLayoutVars>
      </dgm:prSet>
      <dgm:spPr/>
    </dgm:pt>
    <dgm:pt modelId="{C4DB9EB3-D589-45F3-AD0F-09D2B53CE871}" type="pres">
      <dgm:prSet presAssocID="{D0A146FD-7A78-B64A-8933-1FB508AC4536}" presName="desTx" presStyleLbl="revTx" presStyleIdx="9" presStyleCnt="12">
        <dgm:presLayoutVars/>
      </dgm:prSet>
      <dgm:spPr/>
    </dgm:pt>
    <dgm:pt modelId="{4E79C155-28D9-4900-8630-2FFDE5C23416}" type="pres">
      <dgm:prSet presAssocID="{8AEE7940-2DA6-5641-9595-4428D9E1BA4F}" presName="sibTrans" presStyleCnt="0"/>
      <dgm:spPr/>
    </dgm:pt>
    <dgm:pt modelId="{4AB94D9E-74A2-4D42-BEDC-F2D174FDBF1A}" type="pres">
      <dgm:prSet presAssocID="{E06BD37A-4D87-7647-9C33-794950245636}" presName="compNode" presStyleCnt="0"/>
      <dgm:spPr/>
    </dgm:pt>
    <dgm:pt modelId="{15D211A5-6393-4CDF-ACF8-5C4998823915}" type="pres">
      <dgm:prSet presAssocID="{E06BD37A-4D87-7647-9C33-794950245636}" presName="bgRect" presStyleLbl="bgShp" presStyleIdx="5" presStyleCnt="6"/>
      <dgm:spPr/>
    </dgm:pt>
    <dgm:pt modelId="{1AF13E00-203A-424C-96B3-9311B9095FE0}" type="pres">
      <dgm:prSet presAssocID="{E06BD37A-4D87-7647-9C33-79495024563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81BE3ED7-2603-4F0F-A288-7D405F176BE0}" type="pres">
      <dgm:prSet presAssocID="{E06BD37A-4D87-7647-9C33-794950245636}" presName="spaceRect" presStyleCnt="0"/>
      <dgm:spPr/>
    </dgm:pt>
    <dgm:pt modelId="{B16ABC93-1301-4338-951D-01F6F4261500}" type="pres">
      <dgm:prSet presAssocID="{E06BD37A-4D87-7647-9C33-794950245636}" presName="parTx" presStyleLbl="revTx" presStyleIdx="10" presStyleCnt="12">
        <dgm:presLayoutVars>
          <dgm:chMax val="0"/>
          <dgm:chPref val="0"/>
        </dgm:presLayoutVars>
      </dgm:prSet>
      <dgm:spPr/>
    </dgm:pt>
    <dgm:pt modelId="{BAB4CC67-D0EC-438A-BC34-9D2D6FEF94CF}" type="pres">
      <dgm:prSet presAssocID="{E06BD37A-4D87-7647-9C33-794950245636}" presName="desTx" presStyleLbl="revTx" presStyleIdx="11" presStyleCnt="12">
        <dgm:presLayoutVars/>
      </dgm:prSet>
      <dgm:spPr/>
    </dgm:pt>
  </dgm:ptLst>
  <dgm:cxnLst>
    <dgm:cxn modelId="{CAFC1F01-6146-A642-A97C-ADA5BA739E42}" srcId="{E06BD37A-4D87-7647-9C33-794950245636}" destId="{DC0F2D5A-E446-2040-AE78-6AEA8544EA40}" srcOrd="0" destOrd="0" parTransId="{72B313A6-0E45-254F-81A4-1C3DDE24BFEC}" sibTransId="{A238C4AA-D297-F642-A8FB-98894320DD07}"/>
    <dgm:cxn modelId="{19AD4E38-E9E5-3B45-B0AF-77BF3B86F070}" srcId="{75355FBC-44CB-3943-8C1E-7EDBF2244D49}" destId="{26CB4777-CBBC-6843-9E24-8528EBD93811}" srcOrd="2" destOrd="0" parTransId="{8298F01A-4ECA-BB4F-AF6B-46B480DE407A}" sibTransId="{0569A754-3866-C740-8C09-F33532CE989A}"/>
    <dgm:cxn modelId="{6A4A753C-3F1C-0E49-8BD9-6349D2007894}" type="presOf" srcId="{4C5A14F8-FD5E-A842-86EB-E5E64D035C5C}" destId="{E66A7E4D-64F5-49CF-8091-7B57384FA491}" srcOrd="0" destOrd="0" presId="urn:microsoft.com/office/officeart/2018/2/layout/IconVerticalSolidList"/>
    <dgm:cxn modelId="{85F04D6A-5F60-9F4C-A8A3-47257414505B}" type="presOf" srcId="{795336F5-87CB-EC4F-BFAE-4226B99ED3E4}" destId="{CE3E0401-8F43-4617-974A-D2DA5C53FFFD}" srcOrd="0" destOrd="0" presId="urn:microsoft.com/office/officeart/2018/2/layout/IconVerticalSolidList"/>
    <dgm:cxn modelId="{EA68806F-AE79-4E4A-8300-D2D4E65FAB89}" type="presOf" srcId="{9CD79413-B39A-2745-AEFD-F9E9E1EDD734}" destId="{0DE44478-E1D5-4CFA-97C8-3F2BBB246E80}" srcOrd="0" destOrd="0" presId="urn:microsoft.com/office/officeart/2018/2/layout/IconVerticalSolidList"/>
    <dgm:cxn modelId="{9C1D1A78-70AF-BA4B-8820-254DE41839D5}" type="presOf" srcId="{15D65DFE-A0FD-F641-A99F-327AEC05E94F}" destId="{64A56C65-DFB4-4B2B-84EC-AFD14ACA8032}" srcOrd="0" destOrd="0" presId="urn:microsoft.com/office/officeart/2018/2/layout/IconVerticalSolidList"/>
    <dgm:cxn modelId="{6D76B67C-1423-004C-8C6F-3E355331CAE2}" srcId="{75355FBC-44CB-3943-8C1E-7EDBF2244D49}" destId="{4C5A14F8-FD5E-A842-86EB-E5E64D035C5C}" srcOrd="0" destOrd="0" parTransId="{709436C6-9B61-4142-A361-5BCA0E5B6F47}" sibTransId="{0C687F00-08EE-A44F-BDE6-288EFF5CE631}"/>
    <dgm:cxn modelId="{67C814A2-FB73-4C4A-8732-4603C85BB1BD}" srcId="{75355FBC-44CB-3943-8C1E-7EDBF2244D49}" destId="{E06BD37A-4D87-7647-9C33-794950245636}" srcOrd="5" destOrd="0" parTransId="{4E88DB7B-132B-114C-8092-71E5573C6090}" sibTransId="{A8ADC966-F9D6-0140-B2F6-79ACBC64FF0E}"/>
    <dgm:cxn modelId="{4DC359A3-AE89-0247-9DA5-818C028CF714}" type="presOf" srcId="{DC0F2D5A-E446-2040-AE78-6AEA8544EA40}" destId="{BAB4CC67-D0EC-438A-BC34-9D2D6FEF94CF}" srcOrd="0" destOrd="0" presId="urn:microsoft.com/office/officeart/2018/2/layout/IconVerticalSolidList"/>
    <dgm:cxn modelId="{A291B5A4-6F27-0A4D-988A-F5AC9FEBD8A5}" type="presOf" srcId="{D0A146FD-7A78-B64A-8933-1FB508AC4536}" destId="{E9813E56-6123-4CD8-A31D-59FD6919CF92}" srcOrd="0" destOrd="0" presId="urn:microsoft.com/office/officeart/2018/2/layout/IconVerticalSolidList"/>
    <dgm:cxn modelId="{065323A8-A016-2F44-B3E5-811D7B8CD56D}" type="presOf" srcId="{75355FBC-44CB-3943-8C1E-7EDBF2244D49}" destId="{1D8D6600-9033-49F2-891C-D2A306C07A6C}" srcOrd="0" destOrd="0" presId="urn:microsoft.com/office/officeart/2018/2/layout/IconVerticalSolidList"/>
    <dgm:cxn modelId="{418E8EAA-2E88-934D-B9B3-18FC5B9DC34F}" srcId="{027D6D67-83F9-754C-9CE7-7515CA16EDF4}" destId="{12A7E98A-2166-574E-B242-943DC9E59444}" srcOrd="0" destOrd="0" parTransId="{15037375-4976-EB49-A91F-90A49F759763}" sibTransId="{EF1742F3-F48A-3A48-9E41-A88E8C47F939}"/>
    <dgm:cxn modelId="{86D75BAC-61F1-C94B-ACEC-36EC375B630D}" srcId="{75355FBC-44CB-3943-8C1E-7EDBF2244D49}" destId="{795336F5-87CB-EC4F-BFAE-4226B99ED3E4}" srcOrd="1" destOrd="0" parTransId="{52197E13-9727-0F4D-B433-4F6638052FF0}" sibTransId="{4849A150-E682-574D-BA19-B31AC1387E23}"/>
    <dgm:cxn modelId="{D225FAB6-F451-FF4E-A4DD-F5C5722E813C}" type="presOf" srcId="{8FE02222-55AD-664B-A3DE-3277609096FE}" destId="{F51D4F26-F8EB-43DD-B2D1-AFD8C30CDB73}" srcOrd="0" destOrd="0" presId="urn:microsoft.com/office/officeart/2018/2/layout/IconVerticalSolidList"/>
    <dgm:cxn modelId="{65CC0EC1-F3BF-344C-8BFF-7452180654A2}" srcId="{75355FBC-44CB-3943-8C1E-7EDBF2244D49}" destId="{D0A146FD-7A78-B64A-8933-1FB508AC4536}" srcOrd="4" destOrd="0" parTransId="{53AA9107-D0EA-B944-82F1-2CEC8BA651B4}" sibTransId="{8AEE7940-2DA6-5641-9595-4428D9E1BA4F}"/>
    <dgm:cxn modelId="{D1889FC2-BD2F-8840-B012-F855507C3BA2}" type="presOf" srcId="{12A7E98A-2166-574E-B242-943DC9E59444}" destId="{BBB88325-E683-4531-A883-C7CAB7F3B06E}" srcOrd="0" destOrd="0" presId="urn:microsoft.com/office/officeart/2018/2/layout/IconVerticalSolidList"/>
    <dgm:cxn modelId="{7425C6C5-D5EA-AC4D-8077-C480524D553F}" srcId="{795336F5-87CB-EC4F-BFAE-4226B99ED3E4}" destId="{8FE02222-55AD-664B-A3DE-3277609096FE}" srcOrd="0" destOrd="0" parTransId="{4ADB93A0-57CA-4C49-AA8C-2E529159833A}" sibTransId="{6E388016-706D-8941-AE44-37D239DE2D14}"/>
    <dgm:cxn modelId="{F2FCD5C5-99DC-5746-961B-04E468F9BCB6}" srcId="{4C5A14F8-FD5E-A842-86EB-E5E64D035C5C}" destId="{15D65DFE-A0FD-F641-A99F-327AEC05E94F}" srcOrd="0" destOrd="0" parTransId="{CFD5F64C-3B29-9740-B878-1419B2B5790F}" sibTransId="{CF59ACF5-E5DD-7647-8CF9-035051415EF3}"/>
    <dgm:cxn modelId="{AA3DA1CC-B668-EB44-AC3C-5D8002C24C7B}" type="presOf" srcId="{027D6D67-83F9-754C-9CE7-7515CA16EDF4}" destId="{C42533E3-6F14-4961-A76C-C129C51EE86E}" srcOrd="0" destOrd="0" presId="urn:microsoft.com/office/officeart/2018/2/layout/IconVerticalSolidList"/>
    <dgm:cxn modelId="{0840B1DD-BD1B-A94B-8265-6B0AD5BD9956}" srcId="{D0A146FD-7A78-B64A-8933-1FB508AC4536}" destId="{D1F89A03-730C-524C-9DD8-B612371ABCC1}" srcOrd="0" destOrd="0" parTransId="{482A89DB-015A-9249-91C1-6F056E5FDF02}" sibTransId="{C06453BD-BE5A-CD48-91E1-4BDC4D27C7CF}"/>
    <dgm:cxn modelId="{A3720FE6-C4BE-B647-833C-CAE7D6332E1D}" type="presOf" srcId="{26CB4777-CBBC-6843-9E24-8528EBD93811}" destId="{3BC35B04-7DE7-4D47-9BDF-361D58F77021}" srcOrd="0" destOrd="0" presId="urn:microsoft.com/office/officeart/2018/2/layout/IconVerticalSolidList"/>
    <dgm:cxn modelId="{DE568BE6-D858-D54A-A6D4-7D33BF295F59}" type="presOf" srcId="{E06BD37A-4D87-7647-9C33-794950245636}" destId="{B16ABC93-1301-4338-951D-01F6F4261500}" srcOrd="0" destOrd="0" presId="urn:microsoft.com/office/officeart/2018/2/layout/IconVerticalSolidList"/>
    <dgm:cxn modelId="{1ACE65E9-8F13-D74E-9B85-5D76911AF708}" srcId="{26CB4777-CBBC-6843-9E24-8528EBD93811}" destId="{9CD79413-B39A-2745-AEFD-F9E9E1EDD734}" srcOrd="0" destOrd="0" parTransId="{CA7D28D2-0CFA-0942-AAE2-C2E3A00D003F}" sibTransId="{7C519D55-04BA-0146-B3FE-704EB2CF0DF8}"/>
    <dgm:cxn modelId="{78051BEB-A120-4546-BC80-29CFFC0B6F3B}" srcId="{75355FBC-44CB-3943-8C1E-7EDBF2244D49}" destId="{027D6D67-83F9-754C-9CE7-7515CA16EDF4}" srcOrd="3" destOrd="0" parTransId="{2902C3D6-F193-C145-83DC-7C0C35F00C1A}" sibTransId="{0C7DCD04-024F-4243-AC9A-AA5F6174B869}"/>
    <dgm:cxn modelId="{146165F0-1A9B-0147-8834-5216DB4F5CBF}" type="presOf" srcId="{D1F89A03-730C-524C-9DD8-B612371ABCC1}" destId="{C4DB9EB3-D589-45F3-AD0F-09D2B53CE871}" srcOrd="0" destOrd="0" presId="urn:microsoft.com/office/officeart/2018/2/layout/IconVerticalSolidList"/>
    <dgm:cxn modelId="{748F42CD-F465-6E49-8239-9329943FB3BC}" type="presParOf" srcId="{1D8D6600-9033-49F2-891C-D2A306C07A6C}" destId="{21721474-E25B-4F8D-B048-21B24A28BC68}" srcOrd="0" destOrd="0" presId="urn:microsoft.com/office/officeart/2018/2/layout/IconVerticalSolidList"/>
    <dgm:cxn modelId="{A3586DA7-B029-1942-AE84-0024FD772EEF}" type="presParOf" srcId="{21721474-E25B-4F8D-B048-21B24A28BC68}" destId="{3F383929-E9C2-41A9-B560-C9DC826BF346}" srcOrd="0" destOrd="0" presId="urn:microsoft.com/office/officeart/2018/2/layout/IconVerticalSolidList"/>
    <dgm:cxn modelId="{9B7BF0D5-928C-1949-82B7-AD51918618EE}" type="presParOf" srcId="{21721474-E25B-4F8D-B048-21B24A28BC68}" destId="{8FC36E36-CD6B-45E7-94DB-0453CF309B54}" srcOrd="1" destOrd="0" presId="urn:microsoft.com/office/officeart/2018/2/layout/IconVerticalSolidList"/>
    <dgm:cxn modelId="{93B051EB-7D1F-CC41-8C87-158E907D0122}" type="presParOf" srcId="{21721474-E25B-4F8D-B048-21B24A28BC68}" destId="{5774599C-54B6-40FE-A294-BA1F35086E7E}" srcOrd="2" destOrd="0" presId="urn:microsoft.com/office/officeart/2018/2/layout/IconVerticalSolidList"/>
    <dgm:cxn modelId="{DC252CDE-5EC2-AF45-A4BE-735E75A720D8}" type="presParOf" srcId="{21721474-E25B-4F8D-B048-21B24A28BC68}" destId="{E66A7E4D-64F5-49CF-8091-7B57384FA491}" srcOrd="3" destOrd="0" presId="urn:microsoft.com/office/officeart/2018/2/layout/IconVerticalSolidList"/>
    <dgm:cxn modelId="{3C188360-58F3-7847-B55A-C9D5D7169F83}" type="presParOf" srcId="{21721474-E25B-4F8D-B048-21B24A28BC68}" destId="{64A56C65-DFB4-4B2B-84EC-AFD14ACA8032}" srcOrd="4" destOrd="0" presId="urn:microsoft.com/office/officeart/2018/2/layout/IconVerticalSolidList"/>
    <dgm:cxn modelId="{3D68007D-E6F0-7649-AEC4-4A9B1EF4BB16}" type="presParOf" srcId="{1D8D6600-9033-49F2-891C-D2A306C07A6C}" destId="{4DC7B61C-B508-459A-8160-7A9CFB664FDF}" srcOrd="1" destOrd="0" presId="urn:microsoft.com/office/officeart/2018/2/layout/IconVerticalSolidList"/>
    <dgm:cxn modelId="{5613CC3C-7DA8-9D4B-8BC0-997A34D2686E}" type="presParOf" srcId="{1D8D6600-9033-49F2-891C-D2A306C07A6C}" destId="{DCA5E04B-DFAD-46C5-B77F-154FB4D88924}" srcOrd="2" destOrd="0" presId="urn:microsoft.com/office/officeart/2018/2/layout/IconVerticalSolidList"/>
    <dgm:cxn modelId="{20A16738-3059-DC45-83D6-6CADDA8B345C}" type="presParOf" srcId="{DCA5E04B-DFAD-46C5-B77F-154FB4D88924}" destId="{2899054E-6E3B-4CEA-86DC-660C40369D49}" srcOrd="0" destOrd="0" presId="urn:microsoft.com/office/officeart/2018/2/layout/IconVerticalSolidList"/>
    <dgm:cxn modelId="{1C6D58B4-D677-9641-95C4-535092956893}" type="presParOf" srcId="{DCA5E04B-DFAD-46C5-B77F-154FB4D88924}" destId="{76403B67-9A40-4A86-AE38-9459CC410624}" srcOrd="1" destOrd="0" presId="urn:microsoft.com/office/officeart/2018/2/layout/IconVerticalSolidList"/>
    <dgm:cxn modelId="{9ADD6F87-608A-2740-ADD9-60348665D546}" type="presParOf" srcId="{DCA5E04B-DFAD-46C5-B77F-154FB4D88924}" destId="{96F76E6C-5D8C-48F5-A3BF-CBA8CC7E8EA6}" srcOrd="2" destOrd="0" presId="urn:microsoft.com/office/officeart/2018/2/layout/IconVerticalSolidList"/>
    <dgm:cxn modelId="{69C7B6FD-4C9B-A945-A56C-C9A8891CD4FD}" type="presParOf" srcId="{DCA5E04B-DFAD-46C5-B77F-154FB4D88924}" destId="{CE3E0401-8F43-4617-974A-D2DA5C53FFFD}" srcOrd="3" destOrd="0" presId="urn:microsoft.com/office/officeart/2018/2/layout/IconVerticalSolidList"/>
    <dgm:cxn modelId="{187F7C89-A2D6-674F-87F7-BA9CA36D1145}" type="presParOf" srcId="{DCA5E04B-DFAD-46C5-B77F-154FB4D88924}" destId="{F51D4F26-F8EB-43DD-B2D1-AFD8C30CDB73}" srcOrd="4" destOrd="0" presId="urn:microsoft.com/office/officeart/2018/2/layout/IconVerticalSolidList"/>
    <dgm:cxn modelId="{C5A50CC4-E359-494D-B078-9FFAA380DB64}" type="presParOf" srcId="{1D8D6600-9033-49F2-891C-D2A306C07A6C}" destId="{F14867C9-94C9-4076-B4FD-0E4B5E45872C}" srcOrd="3" destOrd="0" presId="urn:microsoft.com/office/officeart/2018/2/layout/IconVerticalSolidList"/>
    <dgm:cxn modelId="{9074F8C8-8995-7941-A8B6-200E7F2B092C}" type="presParOf" srcId="{1D8D6600-9033-49F2-891C-D2A306C07A6C}" destId="{030E69CD-6684-44D8-8201-9FEDBD5BCD91}" srcOrd="4" destOrd="0" presId="urn:microsoft.com/office/officeart/2018/2/layout/IconVerticalSolidList"/>
    <dgm:cxn modelId="{4525301E-C469-6E46-A653-D25B40A2CE44}" type="presParOf" srcId="{030E69CD-6684-44D8-8201-9FEDBD5BCD91}" destId="{ED0F0423-9B6D-4104-8E5B-ACB93CD46588}" srcOrd="0" destOrd="0" presId="urn:microsoft.com/office/officeart/2018/2/layout/IconVerticalSolidList"/>
    <dgm:cxn modelId="{EB4FD204-305C-FD47-BACB-355BDBAB3EB8}" type="presParOf" srcId="{030E69CD-6684-44D8-8201-9FEDBD5BCD91}" destId="{77282A06-B767-4E7A-9100-7A997D97796F}" srcOrd="1" destOrd="0" presId="urn:microsoft.com/office/officeart/2018/2/layout/IconVerticalSolidList"/>
    <dgm:cxn modelId="{50B7C92F-2BF9-5E46-BAE7-8C44E1636DAB}" type="presParOf" srcId="{030E69CD-6684-44D8-8201-9FEDBD5BCD91}" destId="{AB64AE7C-498D-4A6A-A26E-FCA374DA02F3}" srcOrd="2" destOrd="0" presId="urn:microsoft.com/office/officeart/2018/2/layout/IconVerticalSolidList"/>
    <dgm:cxn modelId="{48441143-0B12-A148-83CB-B2F0B994A26A}" type="presParOf" srcId="{030E69CD-6684-44D8-8201-9FEDBD5BCD91}" destId="{3BC35B04-7DE7-4D47-9BDF-361D58F77021}" srcOrd="3" destOrd="0" presId="urn:microsoft.com/office/officeart/2018/2/layout/IconVerticalSolidList"/>
    <dgm:cxn modelId="{419348B9-F1C6-3C4B-854E-3A37EAEA736C}" type="presParOf" srcId="{030E69CD-6684-44D8-8201-9FEDBD5BCD91}" destId="{0DE44478-E1D5-4CFA-97C8-3F2BBB246E80}" srcOrd="4" destOrd="0" presId="urn:microsoft.com/office/officeart/2018/2/layout/IconVerticalSolidList"/>
    <dgm:cxn modelId="{23F0C36D-200F-6B4F-850A-83914C04CA21}" type="presParOf" srcId="{1D8D6600-9033-49F2-891C-D2A306C07A6C}" destId="{616A5116-4E13-4977-9549-2ECEA31536B0}" srcOrd="5" destOrd="0" presId="urn:microsoft.com/office/officeart/2018/2/layout/IconVerticalSolidList"/>
    <dgm:cxn modelId="{D615B142-93FE-FE4E-83EE-70628A3DC372}" type="presParOf" srcId="{1D8D6600-9033-49F2-891C-D2A306C07A6C}" destId="{7F72403B-C40D-4675-AAC7-828822822F3C}" srcOrd="6" destOrd="0" presId="urn:microsoft.com/office/officeart/2018/2/layout/IconVerticalSolidList"/>
    <dgm:cxn modelId="{73EE1848-B748-E248-96E9-9D285FFCF54F}" type="presParOf" srcId="{7F72403B-C40D-4675-AAC7-828822822F3C}" destId="{29910BC5-5A62-4AA6-9AFD-995EBE9C0A8E}" srcOrd="0" destOrd="0" presId="urn:microsoft.com/office/officeart/2018/2/layout/IconVerticalSolidList"/>
    <dgm:cxn modelId="{95503A39-BEAD-2046-A36A-5ABF265D7607}" type="presParOf" srcId="{7F72403B-C40D-4675-AAC7-828822822F3C}" destId="{2B0C045E-8328-4172-83DC-09264EC3EE2F}" srcOrd="1" destOrd="0" presId="urn:microsoft.com/office/officeart/2018/2/layout/IconVerticalSolidList"/>
    <dgm:cxn modelId="{E429BEEF-20AA-BA43-B445-FA9020068F36}" type="presParOf" srcId="{7F72403B-C40D-4675-AAC7-828822822F3C}" destId="{9BE708E3-2BEF-4404-A0FB-621C8344A6A1}" srcOrd="2" destOrd="0" presId="urn:microsoft.com/office/officeart/2018/2/layout/IconVerticalSolidList"/>
    <dgm:cxn modelId="{7238AD13-FD98-2947-980A-193A0430D6D8}" type="presParOf" srcId="{7F72403B-C40D-4675-AAC7-828822822F3C}" destId="{C42533E3-6F14-4961-A76C-C129C51EE86E}" srcOrd="3" destOrd="0" presId="urn:microsoft.com/office/officeart/2018/2/layout/IconVerticalSolidList"/>
    <dgm:cxn modelId="{CA90A1A1-0CDC-CE49-9919-35053318FE24}" type="presParOf" srcId="{7F72403B-C40D-4675-AAC7-828822822F3C}" destId="{BBB88325-E683-4531-A883-C7CAB7F3B06E}" srcOrd="4" destOrd="0" presId="urn:microsoft.com/office/officeart/2018/2/layout/IconVerticalSolidList"/>
    <dgm:cxn modelId="{5DEC07F8-638D-434E-85B3-2055ECA69897}" type="presParOf" srcId="{1D8D6600-9033-49F2-891C-D2A306C07A6C}" destId="{A6055DA6-FF85-4DA0-8822-D2F283CCBF36}" srcOrd="7" destOrd="0" presId="urn:microsoft.com/office/officeart/2018/2/layout/IconVerticalSolidList"/>
    <dgm:cxn modelId="{A4765172-58CA-8B4C-A8FD-AA135D1D91CE}" type="presParOf" srcId="{1D8D6600-9033-49F2-891C-D2A306C07A6C}" destId="{E9829CA1-0A7E-4353-B573-3879DEE3E6EE}" srcOrd="8" destOrd="0" presId="urn:microsoft.com/office/officeart/2018/2/layout/IconVerticalSolidList"/>
    <dgm:cxn modelId="{BAFD884A-0DC9-6E4F-AF52-17E1350ADF8D}" type="presParOf" srcId="{E9829CA1-0A7E-4353-B573-3879DEE3E6EE}" destId="{9B906048-8744-4E33-B962-C887F372B632}" srcOrd="0" destOrd="0" presId="urn:microsoft.com/office/officeart/2018/2/layout/IconVerticalSolidList"/>
    <dgm:cxn modelId="{A0559A01-505F-9043-9A53-3359C79BFFCA}" type="presParOf" srcId="{E9829CA1-0A7E-4353-B573-3879DEE3E6EE}" destId="{E390B06C-EFFC-4BCC-814C-A14FD97B98E5}" srcOrd="1" destOrd="0" presId="urn:microsoft.com/office/officeart/2018/2/layout/IconVerticalSolidList"/>
    <dgm:cxn modelId="{0A946B89-3498-4741-B602-301B401E349E}" type="presParOf" srcId="{E9829CA1-0A7E-4353-B573-3879DEE3E6EE}" destId="{51589076-9A83-4C74-8BB1-321BF55D7C86}" srcOrd="2" destOrd="0" presId="urn:microsoft.com/office/officeart/2018/2/layout/IconVerticalSolidList"/>
    <dgm:cxn modelId="{1934CBD8-792D-6142-9B4A-6B7CFE9814B9}" type="presParOf" srcId="{E9829CA1-0A7E-4353-B573-3879DEE3E6EE}" destId="{E9813E56-6123-4CD8-A31D-59FD6919CF92}" srcOrd="3" destOrd="0" presId="urn:microsoft.com/office/officeart/2018/2/layout/IconVerticalSolidList"/>
    <dgm:cxn modelId="{E91ED787-21E5-F84F-B735-2BA820C8721C}" type="presParOf" srcId="{E9829CA1-0A7E-4353-B573-3879DEE3E6EE}" destId="{C4DB9EB3-D589-45F3-AD0F-09D2B53CE871}" srcOrd="4" destOrd="0" presId="urn:microsoft.com/office/officeart/2018/2/layout/IconVerticalSolidList"/>
    <dgm:cxn modelId="{9F9D1651-CC6B-6B4D-B3E0-701A11FF55F2}" type="presParOf" srcId="{1D8D6600-9033-49F2-891C-D2A306C07A6C}" destId="{4E79C155-28D9-4900-8630-2FFDE5C23416}" srcOrd="9" destOrd="0" presId="urn:microsoft.com/office/officeart/2018/2/layout/IconVerticalSolidList"/>
    <dgm:cxn modelId="{8D769F65-12B9-E54D-98FB-6373BD9BDA89}" type="presParOf" srcId="{1D8D6600-9033-49F2-891C-D2A306C07A6C}" destId="{4AB94D9E-74A2-4D42-BEDC-F2D174FDBF1A}" srcOrd="10" destOrd="0" presId="urn:microsoft.com/office/officeart/2018/2/layout/IconVerticalSolidList"/>
    <dgm:cxn modelId="{57C67E20-71C8-9C4B-853C-D1D4B6E7A572}" type="presParOf" srcId="{4AB94D9E-74A2-4D42-BEDC-F2D174FDBF1A}" destId="{15D211A5-6393-4CDF-ACF8-5C4998823915}" srcOrd="0" destOrd="0" presId="urn:microsoft.com/office/officeart/2018/2/layout/IconVerticalSolidList"/>
    <dgm:cxn modelId="{59B9971D-C202-DD49-BA88-88F54E8C7767}" type="presParOf" srcId="{4AB94D9E-74A2-4D42-BEDC-F2D174FDBF1A}" destId="{1AF13E00-203A-424C-96B3-9311B9095FE0}" srcOrd="1" destOrd="0" presId="urn:microsoft.com/office/officeart/2018/2/layout/IconVerticalSolidList"/>
    <dgm:cxn modelId="{9DAD038F-E784-C844-A2EB-7898CC1A2194}" type="presParOf" srcId="{4AB94D9E-74A2-4D42-BEDC-F2D174FDBF1A}" destId="{81BE3ED7-2603-4F0F-A288-7D405F176BE0}" srcOrd="2" destOrd="0" presId="urn:microsoft.com/office/officeart/2018/2/layout/IconVerticalSolidList"/>
    <dgm:cxn modelId="{E6F0A546-9EED-F243-A384-27C9D1133939}" type="presParOf" srcId="{4AB94D9E-74A2-4D42-BEDC-F2D174FDBF1A}" destId="{B16ABC93-1301-4338-951D-01F6F4261500}" srcOrd="3" destOrd="0" presId="urn:microsoft.com/office/officeart/2018/2/layout/IconVerticalSolidList"/>
    <dgm:cxn modelId="{63708A73-F7DF-1345-8548-C2DBE06CBF33}" type="presParOf" srcId="{4AB94D9E-74A2-4D42-BEDC-F2D174FDBF1A}" destId="{BAB4CC67-D0EC-438A-BC34-9D2D6FEF94C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5F352-B69D-2048-8029-2700DFED5D83}">
      <dsp:nvSpPr>
        <dsp:cNvPr id="0" name=""/>
        <dsp:cNvSpPr/>
      </dsp:nvSpPr>
      <dsp:spPr>
        <a:xfrm>
          <a:off x="0" y="473210"/>
          <a:ext cx="11044052" cy="78337"/>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endParaRPr lang="fr-FR" sz="6500" kern="1200" dirty="0"/>
        </a:p>
      </dsp:txBody>
      <dsp:txXfrm>
        <a:off x="3824" y="477034"/>
        <a:ext cx="11036404" cy="70689"/>
      </dsp:txXfrm>
    </dsp:sp>
    <dsp:sp modelId="{35956BB2-3EEE-9C40-96CB-4310262EE347}">
      <dsp:nvSpPr>
        <dsp:cNvPr id="0" name=""/>
        <dsp:cNvSpPr/>
      </dsp:nvSpPr>
      <dsp:spPr>
        <a:xfrm>
          <a:off x="0" y="551547"/>
          <a:ext cx="11044052" cy="381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649" tIns="29210" rIns="163576" bIns="29210" numCol="1" spcCol="1270" anchor="t" anchorCtr="0">
          <a:noAutofit/>
        </a:bodyPr>
        <a:lstStyle/>
        <a:p>
          <a:pPr marL="228600" lvl="1" indent="-228600" algn="l" defTabSz="1022350" rtl="0">
            <a:lnSpc>
              <a:spcPct val="90000"/>
            </a:lnSpc>
            <a:spcBef>
              <a:spcPct val="0"/>
            </a:spcBef>
            <a:spcAft>
              <a:spcPct val="20000"/>
            </a:spcAft>
            <a:buChar char="•"/>
          </a:pPr>
          <a:r>
            <a:rPr lang="fr-FR" sz="2300" kern="1200" dirty="0"/>
            <a:t>La majorité des personnes exposées à un EPT isolé éprouvent des réactions de stress traumatique aigues puis retour à leur niveau de fonctionnement de base.</a:t>
          </a:r>
        </a:p>
        <a:p>
          <a:pPr marL="228600" lvl="1" indent="-228600" algn="l" defTabSz="1022350" rtl="0">
            <a:lnSpc>
              <a:spcPct val="90000"/>
            </a:lnSpc>
            <a:spcBef>
              <a:spcPct val="0"/>
            </a:spcBef>
            <a:spcAft>
              <a:spcPct val="20000"/>
            </a:spcAft>
            <a:buChar char="•"/>
          </a:pPr>
          <a:endParaRPr lang="fr-FR" sz="2300" kern="1200" dirty="0"/>
        </a:p>
        <a:p>
          <a:pPr marL="228600" lvl="1" indent="-228600" algn="l" defTabSz="1022350" rtl="0">
            <a:lnSpc>
              <a:spcPct val="90000"/>
            </a:lnSpc>
            <a:spcBef>
              <a:spcPct val="0"/>
            </a:spcBef>
            <a:spcAft>
              <a:spcPct val="20000"/>
            </a:spcAft>
            <a:buChar char="•"/>
          </a:pPr>
          <a:endParaRPr lang="en-FR" sz="2300" kern="1200" dirty="0"/>
        </a:p>
        <a:p>
          <a:pPr marL="228600" lvl="1" indent="-228600" algn="l" defTabSz="1022350" rtl="0">
            <a:lnSpc>
              <a:spcPct val="90000"/>
            </a:lnSpc>
            <a:spcBef>
              <a:spcPct val="0"/>
            </a:spcBef>
            <a:spcAft>
              <a:spcPct val="20000"/>
            </a:spcAft>
            <a:buChar char="•"/>
          </a:pPr>
          <a:r>
            <a:rPr lang="fr-FR" sz="2300" kern="1200" dirty="0"/>
            <a:t>6% à 20% des personnes exposées développeront un PTSD ou d’autres syndromes </a:t>
          </a:r>
          <a:r>
            <a:rPr lang="fr-FR" sz="2300" kern="1200" dirty="0" err="1"/>
            <a:t>psychotraumatiques</a:t>
          </a:r>
          <a:endParaRPr lang="fr-FR" sz="2300" kern="1200" dirty="0"/>
        </a:p>
        <a:p>
          <a:pPr marL="228600" lvl="1" indent="-228600" algn="l" defTabSz="1022350" rtl="0">
            <a:lnSpc>
              <a:spcPct val="90000"/>
            </a:lnSpc>
            <a:spcBef>
              <a:spcPct val="0"/>
            </a:spcBef>
            <a:spcAft>
              <a:spcPct val="20000"/>
            </a:spcAft>
            <a:buChar char="•"/>
          </a:pPr>
          <a:endParaRPr lang="fr-FR" sz="2300" kern="1200" dirty="0"/>
        </a:p>
        <a:p>
          <a:pPr marL="114300" lvl="1" indent="-114300" algn="l" defTabSz="577850" rtl="0">
            <a:lnSpc>
              <a:spcPct val="90000"/>
            </a:lnSpc>
            <a:spcBef>
              <a:spcPct val="0"/>
            </a:spcBef>
            <a:spcAft>
              <a:spcPct val="20000"/>
            </a:spcAft>
            <a:buChar char="•"/>
          </a:pPr>
          <a:r>
            <a:rPr lang="en-GB" sz="1300" kern="1200" baseline="0" dirty="0" err="1">
              <a:effectLst/>
              <a:latin typeface="Calibri" panose="020F0502020204030204" pitchFamily="34" charset="0"/>
              <a:ea typeface="Times New Roman" panose="02020603050405020304" pitchFamily="18" charset="0"/>
              <a:cs typeface="Times New Roman" panose="02020603050405020304" pitchFamily="18" charset="0"/>
            </a:rPr>
            <a:t>Kahana</a:t>
          </a:r>
          <a:r>
            <a:rPr lang="en-GB" sz="1300" kern="1200" baseline="0" dirty="0">
              <a:effectLst/>
              <a:latin typeface="Calibri" panose="020F0502020204030204" pitchFamily="34" charset="0"/>
              <a:ea typeface="Times New Roman" panose="02020603050405020304" pitchFamily="18" charset="0"/>
              <a:cs typeface="Times New Roman" panose="02020603050405020304" pitchFamily="18" charset="0"/>
            </a:rPr>
            <a:t> SY, </a:t>
          </a:r>
          <a:r>
            <a:rPr lang="en-GB" sz="1300" kern="1200" baseline="0" dirty="0" err="1">
              <a:effectLst/>
              <a:latin typeface="Calibri" panose="020F0502020204030204" pitchFamily="34" charset="0"/>
              <a:ea typeface="Times New Roman" panose="02020603050405020304" pitchFamily="18" charset="0"/>
              <a:cs typeface="Times New Roman" panose="02020603050405020304" pitchFamily="18" charset="0"/>
            </a:rPr>
            <a:t>Feeny</a:t>
          </a:r>
          <a:r>
            <a:rPr lang="en-GB" sz="1300" kern="1200" baseline="0" dirty="0">
              <a:effectLst/>
              <a:latin typeface="Calibri" panose="020F0502020204030204" pitchFamily="34" charset="0"/>
              <a:ea typeface="Times New Roman" panose="02020603050405020304" pitchFamily="18" charset="0"/>
              <a:cs typeface="Times New Roman" panose="02020603050405020304" pitchFamily="18" charset="0"/>
            </a:rPr>
            <a:t> NC, </a:t>
          </a:r>
          <a:r>
            <a:rPr lang="en-GB" sz="1300" kern="1200" baseline="0" dirty="0" err="1">
              <a:effectLst/>
              <a:latin typeface="Calibri" panose="020F0502020204030204" pitchFamily="34" charset="0"/>
              <a:ea typeface="Times New Roman" panose="02020603050405020304" pitchFamily="18" charset="0"/>
              <a:cs typeface="Times New Roman" panose="02020603050405020304" pitchFamily="18" charset="0"/>
            </a:rPr>
            <a:t>Youngstrom</a:t>
          </a:r>
          <a:r>
            <a:rPr lang="en-GB" sz="1300" kern="1200" baseline="0" dirty="0">
              <a:effectLst/>
              <a:latin typeface="Calibri" panose="020F0502020204030204" pitchFamily="34" charset="0"/>
              <a:ea typeface="Times New Roman" panose="02020603050405020304" pitchFamily="18" charset="0"/>
              <a:cs typeface="Times New Roman" panose="02020603050405020304" pitchFamily="18" charset="0"/>
            </a:rPr>
            <a:t> EA, </a:t>
          </a:r>
          <a:r>
            <a:rPr lang="en-GB" sz="1300" kern="1200" baseline="0" dirty="0" err="1">
              <a:effectLst/>
              <a:latin typeface="Calibri" panose="020F0502020204030204" pitchFamily="34" charset="0"/>
              <a:ea typeface="Times New Roman" panose="02020603050405020304" pitchFamily="18" charset="0"/>
              <a:cs typeface="Times New Roman" panose="02020603050405020304" pitchFamily="18" charset="0"/>
            </a:rPr>
            <a:t>Drotar</a:t>
          </a:r>
          <a:r>
            <a:rPr lang="en-GB" sz="1300" kern="1200" baseline="0" dirty="0">
              <a:effectLst/>
              <a:latin typeface="Calibri" panose="020F0502020204030204" pitchFamily="34" charset="0"/>
              <a:ea typeface="Times New Roman" panose="02020603050405020304" pitchFamily="18" charset="0"/>
              <a:cs typeface="Times New Roman" panose="02020603050405020304" pitchFamily="18" charset="0"/>
            </a:rPr>
            <a:t> D. Posttraumatic stress in youth experiencing illnesses and injuries: An exploratory meta-analysis. </a:t>
          </a:r>
          <a:r>
            <a:rPr lang="fr-FR" sz="1300" kern="1200" baseline="0" dirty="0" err="1">
              <a:effectLst/>
              <a:latin typeface="Calibri" panose="020F0502020204030204" pitchFamily="34" charset="0"/>
              <a:ea typeface="Times New Roman" panose="02020603050405020304" pitchFamily="18" charset="0"/>
              <a:cs typeface="Times New Roman" panose="02020603050405020304" pitchFamily="18" charset="0"/>
            </a:rPr>
            <a:t>Traumatology</a:t>
          </a:r>
          <a:r>
            <a:rPr lang="fr-FR" sz="1300" kern="1200" baseline="0" dirty="0">
              <a:effectLst/>
              <a:latin typeface="Calibri" panose="020F0502020204030204" pitchFamily="34" charset="0"/>
              <a:ea typeface="Times New Roman" panose="02020603050405020304" pitchFamily="18" charset="0"/>
              <a:cs typeface="Times New Roman" panose="02020603050405020304" pitchFamily="18" charset="0"/>
            </a:rPr>
            <a:t>. 2006; 12(2):148–161.</a:t>
          </a:r>
          <a:r>
            <a:rPr lang="en-FR" sz="1300" kern="1200" baseline="0" dirty="0">
              <a:effectLst/>
            </a:rPr>
            <a:t> </a:t>
          </a:r>
          <a:endParaRPr lang="fr-FR" sz="1300" kern="1200" baseline="0" dirty="0"/>
        </a:p>
      </dsp:txBody>
      <dsp:txXfrm>
        <a:off x="0" y="551547"/>
        <a:ext cx="11044052" cy="38108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C2373-1E28-FD4C-9AD0-7B7D479C1757}">
      <dsp:nvSpPr>
        <dsp:cNvPr id="0" name=""/>
        <dsp:cNvSpPr/>
      </dsp:nvSpPr>
      <dsp:spPr>
        <a:xfrm>
          <a:off x="2199755" y="70268"/>
          <a:ext cx="3372889" cy="3372889"/>
        </a:xfrm>
        <a:prstGeom prst="ellipse">
          <a:avLst/>
        </a:prstGeom>
        <a:gradFill rotWithShape="0">
          <a:gsLst>
            <a:gs pos="0">
              <a:schemeClr val="accent1">
                <a:alpha val="50000"/>
                <a:hueOff val="0"/>
                <a:satOff val="0"/>
                <a:lumOff val="0"/>
                <a:alphaOff val="0"/>
                <a:tint val="98000"/>
                <a:lumMod val="110000"/>
              </a:schemeClr>
            </a:gs>
            <a:gs pos="84000">
              <a:schemeClr val="accent1">
                <a:alpha val="50000"/>
                <a:hueOff val="0"/>
                <a:satOff val="0"/>
                <a:lumOff val="0"/>
                <a:alphaOff val="0"/>
                <a:shade val="90000"/>
                <a:lumMod val="8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FR" sz="2200" kern="1200" dirty="0"/>
            <a:t>Enfants/adolescents</a:t>
          </a:r>
        </a:p>
      </dsp:txBody>
      <dsp:txXfrm>
        <a:off x="2649473" y="660524"/>
        <a:ext cx="2473452" cy="1517800"/>
      </dsp:txXfrm>
    </dsp:sp>
    <dsp:sp modelId="{3B88C131-D342-9B43-AA7D-B2D425D77748}">
      <dsp:nvSpPr>
        <dsp:cNvPr id="0" name=""/>
        <dsp:cNvSpPr/>
      </dsp:nvSpPr>
      <dsp:spPr>
        <a:xfrm>
          <a:off x="3416806" y="2178324"/>
          <a:ext cx="3372889" cy="3372889"/>
        </a:xfrm>
        <a:prstGeom prst="ellipse">
          <a:avLst/>
        </a:prstGeom>
        <a:gradFill rotWithShape="0">
          <a:gsLst>
            <a:gs pos="0">
              <a:schemeClr val="accent1">
                <a:alpha val="50000"/>
                <a:hueOff val="0"/>
                <a:satOff val="0"/>
                <a:lumOff val="0"/>
                <a:alphaOff val="0"/>
                <a:tint val="98000"/>
                <a:lumMod val="110000"/>
              </a:schemeClr>
            </a:gs>
            <a:gs pos="84000">
              <a:schemeClr val="accent1">
                <a:alpha val="50000"/>
                <a:hueOff val="0"/>
                <a:satOff val="0"/>
                <a:lumOff val="0"/>
                <a:alphaOff val="0"/>
                <a:shade val="90000"/>
                <a:lumMod val="8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FR" sz="2200" kern="1200" dirty="0"/>
            <a:t>Environnement</a:t>
          </a:r>
          <a:r>
            <a:rPr lang="fr-FR" sz="2200" kern="1200" baseline="0" dirty="0"/>
            <a:t> social/scolaire</a:t>
          </a:r>
          <a:endParaRPr lang="fr-FR" sz="2200" kern="1200" dirty="0"/>
        </a:p>
      </dsp:txBody>
      <dsp:txXfrm>
        <a:off x="4448348" y="3049653"/>
        <a:ext cx="2023733" cy="1855089"/>
      </dsp:txXfrm>
    </dsp:sp>
    <dsp:sp modelId="{9B78B72D-35C8-E543-A32F-A9861C3698F6}">
      <dsp:nvSpPr>
        <dsp:cNvPr id="0" name=""/>
        <dsp:cNvSpPr/>
      </dsp:nvSpPr>
      <dsp:spPr>
        <a:xfrm>
          <a:off x="982704" y="2178324"/>
          <a:ext cx="3372889" cy="3372889"/>
        </a:xfrm>
        <a:prstGeom prst="ellipse">
          <a:avLst/>
        </a:prstGeom>
        <a:gradFill rotWithShape="0">
          <a:gsLst>
            <a:gs pos="0">
              <a:schemeClr val="accent1">
                <a:alpha val="50000"/>
                <a:hueOff val="0"/>
                <a:satOff val="0"/>
                <a:lumOff val="0"/>
                <a:alphaOff val="0"/>
                <a:tint val="98000"/>
                <a:lumMod val="110000"/>
              </a:schemeClr>
            </a:gs>
            <a:gs pos="84000">
              <a:schemeClr val="accent1">
                <a:alpha val="50000"/>
                <a:hueOff val="0"/>
                <a:satOff val="0"/>
                <a:lumOff val="0"/>
                <a:alphaOff val="0"/>
                <a:shade val="90000"/>
                <a:lumMod val="8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FR" sz="2200" kern="1200" dirty="0"/>
            <a:t>Environnement</a:t>
          </a:r>
          <a:r>
            <a:rPr lang="fr-FR" sz="2200" kern="1200" baseline="0" dirty="0"/>
            <a:t> familial</a:t>
          </a:r>
          <a:endParaRPr lang="fr-FR" sz="2200" kern="1200" dirty="0"/>
        </a:p>
      </dsp:txBody>
      <dsp:txXfrm>
        <a:off x="1300318" y="3049653"/>
        <a:ext cx="2023733" cy="1855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0EF52-C6E4-7846-953E-EF9F89086D73}">
      <dsp:nvSpPr>
        <dsp:cNvPr id="0" name=""/>
        <dsp:cNvSpPr/>
      </dsp:nvSpPr>
      <dsp:spPr>
        <a:xfrm>
          <a:off x="617219" y="0"/>
          <a:ext cx="6995160" cy="2022569"/>
        </a:xfrm>
        <a:prstGeom prst="rightArrow">
          <a:avLst/>
        </a:prstGeom>
        <a:solidFill>
          <a:schemeClr val="accent1">
            <a:tint val="4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1A391050-C744-5244-8CBF-63F76A5A4B39}">
      <dsp:nvSpPr>
        <dsp:cNvPr id="0" name=""/>
        <dsp:cNvSpPr/>
      </dsp:nvSpPr>
      <dsp:spPr>
        <a:xfrm>
          <a:off x="1365538" y="606770"/>
          <a:ext cx="2648902" cy="809027"/>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Réactions de stress aigu</a:t>
          </a:r>
        </a:p>
      </dsp:txBody>
      <dsp:txXfrm>
        <a:off x="1405031" y="646263"/>
        <a:ext cx="2569916" cy="730041"/>
      </dsp:txXfrm>
    </dsp:sp>
    <dsp:sp modelId="{4CD3F4F6-0282-C74B-BA18-4B7327E99F02}">
      <dsp:nvSpPr>
        <dsp:cNvPr id="0" name=""/>
        <dsp:cNvSpPr/>
      </dsp:nvSpPr>
      <dsp:spPr>
        <a:xfrm>
          <a:off x="4215158" y="606770"/>
          <a:ext cx="2648902" cy="809027"/>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Syndromes </a:t>
          </a:r>
          <a:r>
            <a:rPr lang="fr-FR" sz="2100" kern="1200" dirty="0" err="1"/>
            <a:t>psychotraumatiques</a:t>
          </a:r>
          <a:r>
            <a:rPr lang="fr-FR" sz="2100" kern="1200" dirty="0"/>
            <a:t> </a:t>
          </a:r>
        </a:p>
      </dsp:txBody>
      <dsp:txXfrm>
        <a:off x="4254651" y="646263"/>
        <a:ext cx="2569916" cy="730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A9780-48C0-CB44-AD99-ED80EC845F1C}">
      <dsp:nvSpPr>
        <dsp:cNvPr id="0" name=""/>
        <dsp:cNvSpPr/>
      </dsp:nvSpPr>
      <dsp:spPr>
        <a:xfrm>
          <a:off x="1232711" y="992"/>
          <a:ext cx="2538848" cy="1523309"/>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PTSD </a:t>
          </a:r>
        </a:p>
      </dsp:txBody>
      <dsp:txXfrm>
        <a:off x="1232711" y="992"/>
        <a:ext cx="2538848" cy="1523309"/>
      </dsp:txXfrm>
    </dsp:sp>
    <dsp:sp modelId="{78EAA671-8F63-A94C-B831-A38A66D94C62}">
      <dsp:nvSpPr>
        <dsp:cNvPr id="0" name=""/>
        <dsp:cNvSpPr/>
      </dsp:nvSpPr>
      <dsp:spPr>
        <a:xfrm>
          <a:off x="4025445" y="992"/>
          <a:ext cx="2538848" cy="1523309"/>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Addictions post-traumatiques</a:t>
          </a:r>
        </a:p>
      </dsp:txBody>
      <dsp:txXfrm>
        <a:off x="4025445" y="992"/>
        <a:ext cx="2538848" cy="1523309"/>
      </dsp:txXfrm>
    </dsp:sp>
    <dsp:sp modelId="{7D6CAB31-6179-864F-9E26-5A639FF4386F}">
      <dsp:nvSpPr>
        <dsp:cNvPr id="0" name=""/>
        <dsp:cNvSpPr/>
      </dsp:nvSpPr>
      <dsp:spPr>
        <a:xfrm>
          <a:off x="6818179" y="992"/>
          <a:ext cx="2538848" cy="1523309"/>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Comportements suicidaires et/ou d’automutilation</a:t>
          </a:r>
        </a:p>
      </dsp:txBody>
      <dsp:txXfrm>
        <a:off x="6818179" y="992"/>
        <a:ext cx="2538848" cy="1523309"/>
      </dsp:txXfrm>
    </dsp:sp>
    <dsp:sp modelId="{76F760C5-47FC-4844-9B5F-14852D28EC50}">
      <dsp:nvSpPr>
        <dsp:cNvPr id="0" name=""/>
        <dsp:cNvSpPr/>
      </dsp:nvSpPr>
      <dsp:spPr>
        <a:xfrm>
          <a:off x="1232711" y="1778186"/>
          <a:ext cx="2538848" cy="1523309"/>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Dépressions post-traumatiques</a:t>
          </a:r>
        </a:p>
      </dsp:txBody>
      <dsp:txXfrm>
        <a:off x="1232711" y="1778186"/>
        <a:ext cx="2538848" cy="1523309"/>
      </dsp:txXfrm>
    </dsp:sp>
    <dsp:sp modelId="{E9B78F3D-6750-D14C-AF63-755697060690}">
      <dsp:nvSpPr>
        <dsp:cNvPr id="0" name=""/>
        <dsp:cNvSpPr/>
      </dsp:nvSpPr>
      <dsp:spPr>
        <a:xfrm>
          <a:off x="4025445" y="1778186"/>
          <a:ext cx="2538848" cy="1523309"/>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Deuils traumatiques</a:t>
          </a:r>
        </a:p>
      </dsp:txBody>
      <dsp:txXfrm>
        <a:off x="4025445" y="1778186"/>
        <a:ext cx="2538848" cy="1523309"/>
      </dsp:txXfrm>
    </dsp:sp>
    <dsp:sp modelId="{028115F3-D6A2-CA4F-B2B5-678F49D907E5}">
      <dsp:nvSpPr>
        <dsp:cNvPr id="0" name=""/>
        <dsp:cNvSpPr/>
      </dsp:nvSpPr>
      <dsp:spPr>
        <a:xfrm>
          <a:off x="6818179" y="1778186"/>
          <a:ext cx="2538848" cy="1523309"/>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Troubles somatoformes et dissociatifs</a:t>
          </a:r>
        </a:p>
      </dsp:txBody>
      <dsp:txXfrm>
        <a:off x="6818179" y="1778186"/>
        <a:ext cx="2538848" cy="1523309"/>
      </dsp:txXfrm>
    </dsp:sp>
    <dsp:sp modelId="{E1F02E26-C8A9-5B48-A34F-BA2A9F4D5DA5}">
      <dsp:nvSpPr>
        <dsp:cNvPr id="0" name=""/>
        <dsp:cNvSpPr/>
      </dsp:nvSpPr>
      <dsp:spPr>
        <a:xfrm>
          <a:off x="4025445" y="3555380"/>
          <a:ext cx="2538848" cy="1523309"/>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Période de vulnérabilité / émergence des troubles mentaux de l'adulte</a:t>
          </a:r>
        </a:p>
      </dsp:txBody>
      <dsp:txXfrm>
        <a:off x="4025445" y="3555380"/>
        <a:ext cx="2538848" cy="1523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409E7-5D82-DB48-9AB8-9E6BE65797C0}">
      <dsp:nvSpPr>
        <dsp:cNvPr id="0" name=""/>
        <dsp:cNvSpPr/>
      </dsp:nvSpPr>
      <dsp:spPr>
        <a:xfrm>
          <a:off x="0" y="115199"/>
          <a:ext cx="8229600" cy="912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FR" sz="4000" kern="1200" dirty="0"/>
            <a:t>Les syndromes psychotraumatiques</a:t>
          </a:r>
          <a:endParaRPr lang="fr-FR" sz="4000" kern="1200" dirty="0"/>
        </a:p>
      </dsp:txBody>
      <dsp:txXfrm>
        <a:off x="44549" y="159748"/>
        <a:ext cx="8140502" cy="823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E3AE6-4AE8-8343-B2B9-7E63DE852B4C}">
      <dsp:nvSpPr>
        <dsp:cNvPr id="0" name=""/>
        <dsp:cNvSpPr/>
      </dsp:nvSpPr>
      <dsp:spPr>
        <a:xfrm>
          <a:off x="0" y="4804"/>
          <a:ext cx="10141527" cy="951563"/>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kern="1200" dirty="0"/>
            <a:t>Augmentation des prises de risque</a:t>
          </a:r>
        </a:p>
      </dsp:txBody>
      <dsp:txXfrm>
        <a:off x="46451" y="51255"/>
        <a:ext cx="10048625" cy="858661"/>
      </dsp:txXfrm>
    </dsp:sp>
    <dsp:sp modelId="{191DD451-A7EF-DA46-A20E-460C0EA2A8A7}">
      <dsp:nvSpPr>
        <dsp:cNvPr id="0" name=""/>
        <dsp:cNvSpPr/>
      </dsp:nvSpPr>
      <dsp:spPr>
        <a:xfrm>
          <a:off x="0" y="997476"/>
          <a:ext cx="10141527"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993" tIns="40640" rIns="227584" bIns="40640" numCol="1" spcCol="1270" anchor="t" anchorCtr="0">
          <a:noAutofit/>
        </a:bodyPr>
        <a:lstStyle/>
        <a:p>
          <a:pPr marL="228600" lvl="1" indent="-228600" algn="l" defTabSz="1111250">
            <a:lnSpc>
              <a:spcPct val="90000"/>
            </a:lnSpc>
            <a:spcBef>
              <a:spcPct val="0"/>
            </a:spcBef>
            <a:spcAft>
              <a:spcPct val="20000"/>
            </a:spcAft>
            <a:buChar char="•"/>
          </a:pPr>
          <a:endParaRPr lang="fr-FR" sz="2500" kern="1200" dirty="0"/>
        </a:p>
        <a:p>
          <a:pPr marL="228600" lvl="1" indent="-228600" algn="l" defTabSz="1111250">
            <a:lnSpc>
              <a:spcPct val="90000"/>
            </a:lnSpc>
            <a:spcBef>
              <a:spcPct val="0"/>
            </a:spcBef>
            <a:spcAft>
              <a:spcPct val="20000"/>
            </a:spcAft>
            <a:buChar char="•"/>
          </a:pPr>
          <a:endParaRPr lang="fr-FR" sz="2500" kern="1200" dirty="0"/>
        </a:p>
      </dsp:txBody>
      <dsp:txXfrm>
        <a:off x="0" y="997476"/>
        <a:ext cx="10141527" cy="811440"/>
      </dsp:txXfrm>
    </dsp:sp>
    <dsp:sp modelId="{1E8DD1F2-97EA-F448-9E0A-079012954990}">
      <dsp:nvSpPr>
        <dsp:cNvPr id="0" name=""/>
        <dsp:cNvSpPr/>
      </dsp:nvSpPr>
      <dsp:spPr>
        <a:xfrm>
          <a:off x="0" y="1808916"/>
          <a:ext cx="10141527" cy="1209195"/>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kern="1200" dirty="0"/>
            <a:t>Aggravation de pathologies psychiatriques et somatiques préexistantes (TND)</a:t>
          </a:r>
        </a:p>
      </dsp:txBody>
      <dsp:txXfrm>
        <a:off x="59028" y="1867944"/>
        <a:ext cx="10023471" cy="1091139"/>
      </dsp:txXfrm>
    </dsp:sp>
    <dsp:sp modelId="{927CE188-B030-6043-842F-1FF474156CA3}">
      <dsp:nvSpPr>
        <dsp:cNvPr id="0" name=""/>
        <dsp:cNvSpPr/>
      </dsp:nvSpPr>
      <dsp:spPr>
        <a:xfrm>
          <a:off x="0" y="3018111"/>
          <a:ext cx="10141527"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993" tIns="40640" rIns="227584" bIns="40640" numCol="1" spcCol="1270" anchor="t" anchorCtr="0">
          <a:noAutofit/>
        </a:bodyPr>
        <a:lstStyle/>
        <a:p>
          <a:pPr marL="228600" lvl="1" indent="-228600" algn="l" defTabSz="1111250">
            <a:lnSpc>
              <a:spcPct val="90000"/>
            </a:lnSpc>
            <a:spcBef>
              <a:spcPct val="0"/>
            </a:spcBef>
            <a:spcAft>
              <a:spcPct val="20000"/>
            </a:spcAft>
            <a:buChar char="•"/>
          </a:pPr>
          <a:endParaRPr lang="fr-FR" sz="2500" kern="1200" dirty="0"/>
        </a:p>
      </dsp:txBody>
      <dsp:txXfrm>
        <a:off x="0" y="3018111"/>
        <a:ext cx="10141527" cy="529920"/>
      </dsp:txXfrm>
    </dsp:sp>
    <dsp:sp modelId="{3ECB7F72-3F32-A64E-9DC2-6017E71219A5}">
      <dsp:nvSpPr>
        <dsp:cNvPr id="0" name=""/>
        <dsp:cNvSpPr/>
      </dsp:nvSpPr>
      <dsp:spPr>
        <a:xfrm>
          <a:off x="0" y="3548031"/>
          <a:ext cx="10141527" cy="1209195"/>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kern="1200" dirty="0"/>
            <a:t>Altération significative de la qualité de vie et du fonctionnement social, familial, scolaire</a:t>
          </a:r>
        </a:p>
      </dsp:txBody>
      <dsp:txXfrm>
        <a:off x="59028" y="3607059"/>
        <a:ext cx="10023471" cy="1091139"/>
      </dsp:txXfrm>
    </dsp:sp>
    <dsp:sp modelId="{CD93401F-1CC0-FB45-9B0F-BD2EB13D0768}">
      <dsp:nvSpPr>
        <dsp:cNvPr id="0" name=""/>
        <dsp:cNvSpPr/>
      </dsp:nvSpPr>
      <dsp:spPr>
        <a:xfrm>
          <a:off x="0" y="4757226"/>
          <a:ext cx="10141527"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993"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baseline="0" dirty="0"/>
        </a:p>
        <a:p>
          <a:pPr marL="114300" lvl="1" indent="-114300" algn="l" defTabSz="622300">
            <a:lnSpc>
              <a:spcPct val="90000"/>
            </a:lnSpc>
            <a:spcBef>
              <a:spcPct val="0"/>
            </a:spcBef>
            <a:spcAft>
              <a:spcPct val="20000"/>
            </a:spcAft>
            <a:buChar char="•"/>
          </a:pPr>
          <a:endParaRPr lang="fr-FR" sz="1400" kern="1200" baseline="0" dirty="0"/>
        </a:p>
        <a:p>
          <a:pPr marL="114300" lvl="1" indent="-114300" algn="l" defTabSz="622300">
            <a:lnSpc>
              <a:spcPct val="90000"/>
            </a:lnSpc>
            <a:spcBef>
              <a:spcPct val="0"/>
            </a:spcBef>
            <a:spcAft>
              <a:spcPct val="20000"/>
            </a:spcAft>
            <a:buChar char="•"/>
          </a:pPr>
          <a:endParaRPr lang="fr-FR" sz="1400" kern="1200" baseline="0" dirty="0"/>
        </a:p>
        <a:p>
          <a:pPr marL="114300" lvl="1" indent="-114300" algn="l" defTabSz="622300">
            <a:lnSpc>
              <a:spcPct val="90000"/>
            </a:lnSpc>
            <a:spcBef>
              <a:spcPct val="0"/>
            </a:spcBef>
            <a:spcAft>
              <a:spcPct val="20000"/>
            </a:spcAft>
            <a:buChar char="•"/>
          </a:pPr>
          <a:r>
            <a:rPr lang="en-GB" sz="1400" kern="1200" baseline="0" dirty="0">
              <a:effectLst/>
              <a:ea typeface="Times New Roman" panose="02020603050405020304" pitchFamily="18" charset="0"/>
            </a:rPr>
            <a:t>Breslau N, Davis GC, </a:t>
          </a:r>
          <a:r>
            <a:rPr lang="en-GB" sz="1400" kern="1200" baseline="0" dirty="0" err="1">
              <a:effectLst/>
              <a:ea typeface="Times New Roman" panose="02020603050405020304" pitchFamily="18" charset="0"/>
            </a:rPr>
            <a:t>Andreski</a:t>
          </a:r>
          <a:r>
            <a:rPr lang="en-GB" sz="1400" kern="1200" baseline="0" dirty="0">
              <a:effectLst/>
              <a:ea typeface="Times New Roman" panose="02020603050405020304" pitchFamily="18" charset="0"/>
            </a:rPr>
            <a:t> P, Peterson E. Traumatic events and posttraumatic stress disorder in an urban population of young adults. Arch Gen Psychiatry 1991;48(3):216-22. http://</a:t>
          </a:r>
          <a:r>
            <a:rPr lang="en-GB" sz="1400" kern="1200" baseline="0" dirty="0" err="1">
              <a:effectLst/>
              <a:ea typeface="Times New Roman" panose="02020603050405020304" pitchFamily="18" charset="0"/>
            </a:rPr>
            <a:t>dx.doi.org</a:t>
          </a:r>
          <a:r>
            <a:rPr lang="en-GB" sz="1400" kern="1200" baseline="0" dirty="0">
              <a:effectLst/>
              <a:ea typeface="Times New Roman" panose="02020603050405020304" pitchFamily="18" charset="0"/>
            </a:rPr>
            <a:t>/10.1001/archpsyc.1991.01810270028003</a:t>
          </a:r>
          <a:r>
            <a:rPr lang="en-FR" sz="1400" kern="1200" baseline="0" dirty="0">
              <a:effectLst/>
            </a:rPr>
            <a:t> </a:t>
          </a:r>
          <a:endParaRPr lang="fr-FR" sz="1400" kern="1200" baseline="0" dirty="0"/>
        </a:p>
      </dsp:txBody>
      <dsp:txXfrm>
        <a:off x="0" y="4757226"/>
        <a:ext cx="10141527" cy="1092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E3AE6-4AE8-8343-B2B9-7E63DE852B4C}">
      <dsp:nvSpPr>
        <dsp:cNvPr id="0" name=""/>
        <dsp:cNvSpPr/>
      </dsp:nvSpPr>
      <dsp:spPr>
        <a:xfrm>
          <a:off x="0" y="7874"/>
          <a:ext cx="10220777" cy="1657178"/>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kern="1200" baseline="0" dirty="0"/>
            <a:t>Le traumatisme complexe implique généralement l’exposition à une violence interpersonnelle répétée et cumulative.</a:t>
          </a:r>
        </a:p>
      </dsp:txBody>
      <dsp:txXfrm>
        <a:off x="80897" y="88771"/>
        <a:ext cx="10058983" cy="1495384"/>
      </dsp:txXfrm>
    </dsp:sp>
    <dsp:sp modelId="{191DD451-A7EF-DA46-A20E-460C0EA2A8A7}">
      <dsp:nvSpPr>
        <dsp:cNvPr id="0" name=""/>
        <dsp:cNvSpPr/>
      </dsp:nvSpPr>
      <dsp:spPr>
        <a:xfrm>
          <a:off x="0" y="1747267"/>
          <a:ext cx="10220777"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510" tIns="81280" rIns="455168" bIns="81280" numCol="1" spcCol="1270" anchor="t" anchorCtr="0">
          <a:noAutofit/>
        </a:bodyPr>
        <a:lstStyle/>
        <a:p>
          <a:pPr marL="285750" lvl="1" indent="-285750" algn="l" defTabSz="2222500">
            <a:lnSpc>
              <a:spcPct val="90000"/>
            </a:lnSpc>
            <a:spcBef>
              <a:spcPct val="0"/>
            </a:spcBef>
            <a:spcAft>
              <a:spcPct val="20000"/>
            </a:spcAft>
            <a:buChar char="•"/>
          </a:pPr>
          <a:endParaRPr lang="fr-FR" sz="5000" kern="1200" dirty="0"/>
        </a:p>
        <a:p>
          <a:pPr marL="285750" lvl="1" indent="-285750" algn="l" defTabSz="2222500">
            <a:lnSpc>
              <a:spcPct val="90000"/>
            </a:lnSpc>
            <a:spcBef>
              <a:spcPct val="0"/>
            </a:spcBef>
            <a:spcAft>
              <a:spcPct val="20000"/>
            </a:spcAft>
            <a:buChar char="•"/>
          </a:pPr>
          <a:endParaRPr lang="fr-FR" sz="5000" kern="1200" dirty="0"/>
        </a:p>
      </dsp:txBody>
      <dsp:txXfrm>
        <a:off x="0" y="1747267"/>
        <a:ext cx="10220777" cy="1622880"/>
      </dsp:txXfrm>
    </dsp:sp>
    <dsp:sp modelId="{1E8DD1F2-97EA-F448-9E0A-079012954990}">
      <dsp:nvSpPr>
        <dsp:cNvPr id="0" name=""/>
        <dsp:cNvSpPr/>
      </dsp:nvSpPr>
      <dsp:spPr>
        <a:xfrm>
          <a:off x="0" y="3370147"/>
          <a:ext cx="10220777" cy="175968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FR" sz="3400" kern="1200" baseline="0" dirty="0"/>
            <a:t>Exposition traumatique dans l’enfance augmente le risque de développer des pathologies psychiatriques et somatiques a l’âge adulte. </a:t>
          </a:r>
        </a:p>
      </dsp:txBody>
      <dsp:txXfrm>
        <a:off x="85900" y="3456047"/>
        <a:ext cx="10048977" cy="1587880"/>
      </dsp:txXfrm>
    </dsp:sp>
    <dsp:sp modelId="{1637A9AE-3222-094B-81B7-F759CEC0CAEA}">
      <dsp:nvSpPr>
        <dsp:cNvPr id="0" name=""/>
        <dsp:cNvSpPr/>
      </dsp:nvSpPr>
      <dsp:spPr>
        <a:xfrm>
          <a:off x="0" y="5129827"/>
          <a:ext cx="10220777"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510"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baseline="0" dirty="0"/>
        </a:p>
        <a:p>
          <a:pPr marL="114300" lvl="1" indent="-114300" algn="l" defTabSz="622300">
            <a:lnSpc>
              <a:spcPct val="90000"/>
            </a:lnSpc>
            <a:spcBef>
              <a:spcPct val="0"/>
            </a:spcBef>
            <a:spcAft>
              <a:spcPct val="20000"/>
            </a:spcAft>
            <a:buChar char="•"/>
          </a:pPr>
          <a:endParaRPr lang="fr-FR" sz="1400" kern="1200" baseline="0" dirty="0"/>
        </a:p>
        <a:p>
          <a:pPr marL="114300" lvl="1" indent="-114300" algn="l" defTabSz="622300">
            <a:lnSpc>
              <a:spcPct val="90000"/>
            </a:lnSpc>
            <a:spcBef>
              <a:spcPct val="0"/>
            </a:spcBef>
            <a:spcAft>
              <a:spcPct val="20000"/>
            </a:spcAft>
            <a:buChar char="•"/>
          </a:pPr>
          <a:r>
            <a:rPr lang="en-GB" sz="1400" b="0" i="0" kern="1200" dirty="0" err="1"/>
            <a:t>Petruccelli</a:t>
          </a:r>
          <a:r>
            <a:rPr lang="en-GB" sz="1400" b="0" i="0" kern="1200" dirty="0"/>
            <a:t> K, Davis J, Berman T. Adverse childhood experiences and associated health outcomes: A systematic review and meta-analysis. Child Abuse </a:t>
          </a:r>
          <a:r>
            <a:rPr lang="en-GB" sz="1400" b="0" i="0" kern="1200" dirty="0" err="1"/>
            <a:t>Negl</a:t>
          </a:r>
          <a:r>
            <a:rPr lang="en-GB" sz="1400" b="0" i="0" kern="1200" dirty="0"/>
            <a:t>. 2019 Nov;97:104127. </a:t>
          </a:r>
          <a:r>
            <a:rPr lang="en-GB" sz="1400" b="0" i="0" kern="1200" dirty="0" err="1"/>
            <a:t>doi</a:t>
          </a:r>
          <a:r>
            <a:rPr lang="en-GB" sz="1400" b="0" i="0" kern="1200" dirty="0"/>
            <a:t>: 10.1016/j.chiabu.2019.104127. </a:t>
          </a:r>
          <a:r>
            <a:rPr lang="en-GB" sz="1400" b="0" i="0" kern="1200" dirty="0" err="1"/>
            <a:t>Epub</a:t>
          </a:r>
          <a:r>
            <a:rPr lang="en-GB" sz="1400" b="0" i="0" kern="1200" dirty="0"/>
            <a:t> 2019 Aug 24. PMID: 31454589.</a:t>
          </a:r>
          <a:endParaRPr lang="fr-FR" sz="1400" kern="1200" baseline="0" dirty="0"/>
        </a:p>
        <a:p>
          <a:pPr marL="114300" lvl="1" indent="-114300" algn="l" defTabSz="622300">
            <a:lnSpc>
              <a:spcPct val="90000"/>
            </a:lnSpc>
            <a:spcBef>
              <a:spcPct val="0"/>
            </a:spcBef>
            <a:spcAft>
              <a:spcPct val="20000"/>
            </a:spcAft>
            <a:buChar char="•"/>
          </a:pPr>
          <a:endParaRPr lang="fr-FR" sz="1400" kern="1200" baseline="0" dirty="0"/>
        </a:p>
      </dsp:txBody>
      <dsp:txXfrm>
        <a:off x="0" y="5129827"/>
        <a:ext cx="10220777" cy="1092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83929-E9C2-41A9-B560-C9DC826BF346}">
      <dsp:nvSpPr>
        <dsp:cNvPr id="0" name=""/>
        <dsp:cNvSpPr/>
      </dsp:nvSpPr>
      <dsp:spPr>
        <a:xfrm>
          <a:off x="0" y="1585"/>
          <a:ext cx="7844225" cy="675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36E36-CD6B-45E7-94DB-0453CF309B54}">
      <dsp:nvSpPr>
        <dsp:cNvPr id="0" name=""/>
        <dsp:cNvSpPr/>
      </dsp:nvSpPr>
      <dsp:spPr>
        <a:xfrm>
          <a:off x="204356" y="153586"/>
          <a:ext cx="371557" cy="371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6A7E4D-64F5-49CF-8091-7B57384FA491}">
      <dsp:nvSpPr>
        <dsp:cNvPr id="0" name=""/>
        <dsp:cNvSpPr/>
      </dsp:nvSpPr>
      <dsp:spPr>
        <a:xfrm>
          <a:off x="780270" y="1585"/>
          <a:ext cx="3529901"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755650">
            <a:lnSpc>
              <a:spcPct val="100000"/>
            </a:lnSpc>
            <a:spcBef>
              <a:spcPct val="0"/>
            </a:spcBef>
            <a:spcAft>
              <a:spcPct val="35000"/>
            </a:spcAft>
            <a:buNone/>
          </a:pPr>
          <a:r>
            <a:rPr lang="fr-FR" sz="1700" b="1" kern="1200" dirty="0"/>
            <a:t>Action sur les facteurs de risque</a:t>
          </a:r>
        </a:p>
      </dsp:txBody>
      <dsp:txXfrm>
        <a:off x="780270" y="1585"/>
        <a:ext cx="3529901" cy="675558"/>
      </dsp:txXfrm>
    </dsp:sp>
    <dsp:sp modelId="{64A56C65-DFB4-4B2B-84EC-AFD14ACA8032}">
      <dsp:nvSpPr>
        <dsp:cNvPr id="0" name=""/>
        <dsp:cNvSpPr/>
      </dsp:nvSpPr>
      <dsp:spPr>
        <a:xfrm>
          <a:off x="4310171" y="1585"/>
          <a:ext cx="3534053"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577850">
            <a:lnSpc>
              <a:spcPct val="100000"/>
            </a:lnSpc>
            <a:spcBef>
              <a:spcPct val="0"/>
            </a:spcBef>
            <a:spcAft>
              <a:spcPct val="35000"/>
            </a:spcAft>
            <a:buNone/>
          </a:pPr>
          <a:endParaRPr lang="fr-FR" sz="1300" b="1" kern="1200" dirty="0"/>
        </a:p>
      </dsp:txBody>
      <dsp:txXfrm>
        <a:off x="4310171" y="1585"/>
        <a:ext cx="3534053" cy="675558"/>
      </dsp:txXfrm>
    </dsp:sp>
    <dsp:sp modelId="{2899054E-6E3B-4CEA-86DC-660C40369D49}">
      <dsp:nvSpPr>
        <dsp:cNvPr id="0" name=""/>
        <dsp:cNvSpPr/>
      </dsp:nvSpPr>
      <dsp:spPr>
        <a:xfrm>
          <a:off x="0" y="846033"/>
          <a:ext cx="7844225" cy="675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03B67-9A40-4A86-AE38-9459CC410624}">
      <dsp:nvSpPr>
        <dsp:cNvPr id="0" name=""/>
        <dsp:cNvSpPr/>
      </dsp:nvSpPr>
      <dsp:spPr>
        <a:xfrm>
          <a:off x="204356" y="998034"/>
          <a:ext cx="371557" cy="371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3E0401-8F43-4617-974A-D2DA5C53FFFD}">
      <dsp:nvSpPr>
        <dsp:cNvPr id="0" name=""/>
        <dsp:cNvSpPr/>
      </dsp:nvSpPr>
      <dsp:spPr>
        <a:xfrm>
          <a:off x="699241" y="846033"/>
          <a:ext cx="3691959"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755650">
            <a:lnSpc>
              <a:spcPct val="100000"/>
            </a:lnSpc>
            <a:spcBef>
              <a:spcPct val="0"/>
            </a:spcBef>
            <a:spcAft>
              <a:spcPct val="35000"/>
            </a:spcAft>
            <a:buNone/>
          </a:pPr>
          <a:r>
            <a:rPr lang="fr-FR" sz="1700" b="1" kern="1200" dirty="0"/>
            <a:t>Renforcer les facteurs de protection  et comportements résilients </a:t>
          </a:r>
        </a:p>
      </dsp:txBody>
      <dsp:txXfrm>
        <a:off x="699241" y="846033"/>
        <a:ext cx="3691959" cy="675558"/>
      </dsp:txXfrm>
    </dsp:sp>
    <dsp:sp modelId="{F51D4F26-F8EB-43DD-B2D1-AFD8C30CDB73}">
      <dsp:nvSpPr>
        <dsp:cNvPr id="0" name=""/>
        <dsp:cNvSpPr/>
      </dsp:nvSpPr>
      <dsp:spPr>
        <a:xfrm>
          <a:off x="4310171" y="846033"/>
          <a:ext cx="3534053"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577850">
            <a:lnSpc>
              <a:spcPct val="100000"/>
            </a:lnSpc>
            <a:spcBef>
              <a:spcPct val="0"/>
            </a:spcBef>
            <a:spcAft>
              <a:spcPct val="35000"/>
            </a:spcAft>
            <a:buNone/>
          </a:pPr>
          <a:endParaRPr lang="fr-FR" sz="1300" b="1" kern="1200" dirty="0"/>
        </a:p>
      </dsp:txBody>
      <dsp:txXfrm>
        <a:off x="4310171" y="846033"/>
        <a:ext cx="3534053" cy="675558"/>
      </dsp:txXfrm>
    </dsp:sp>
    <dsp:sp modelId="{ED0F0423-9B6D-4104-8E5B-ACB93CD46588}">
      <dsp:nvSpPr>
        <dsp:cNvPr id="0" name=""/>
        <dsp:cNvSpPr/>
      </dsp:nvSpPr>
      <dsp:spPr>
        <a:xfrm>
          <a:off x="0" y="1690482"/>
          <a:ext cx="7844225" cy="675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82A06-B767-4E7A-9100-7A997D97796F}">
      <dsp:nvSpPr>
        <dsp:cNvPr id="0" name=""/>
        <dsp:cNvSpPr/>
      </dsp:nvSpPr>
      <dsp:spPr>
        <a:xfrm>
          <a:off x="204356" y="1842482"/>
          <a:ext cx="371557" cy="371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C35B04-7DE7-4D47-9BDF-361D58F77021}">
      <dsp:nvSpPr>
        <dsp:cNvPr id="0" name=""/>
        <dsp:cNvSpPr/>
      </dsp:nvSpPr>
      <dsp:spPr>
        <a:xfrm>
          <a:off x="780270" y="1690482"/>
          <a:ext cx="3529901"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755650">
            <a:lnSpc>
              <a:spcPct val="100000"/>
            </a:lnSpc>
            <a:spcBef>
              <a:spcPct val="0"/>
            </a:spcBef>
            <a:spcAft>
              <a:spcPct val="35000"/>
            </a:spcAft>
            <a:buNone/>
          </a:pPr>
          <a:r>
            <a:rPr lang="fr-FR" sz="1700" b="1" kern="1200" dirty="0"/>
            <a:t>Détection des situations à risque </a:t>
          </a:r>
        </a:p>
      </dsp:txBody>
      <dsp:txXfrm>
        <a:off x="780270" y="1690482"/>
        <a:ext cx="3529901" cy="675558"/>
      </dsp:txXfrm>
    </dsp:sp>
    <dsp:sp modelId="{0DE44478-E1D5-4CFA-97C8-3F2BBB246E80}">
      <dsp:nvSpPr>
        <dsp:cNvPr id="0" name=""/>
        <dsp:cNvSpPr/>
      </dsp:nvSpPr>
      <dsp:spPr>
        <a:xfrm>
          <a:off x="4390076" y="1690482"/>
          <a:ext cx="3374243"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577850">
            <a:lnSpc>
              <a:spcPct val="100000"/>
            </a:lnSpc>
            <a:spcBef>
              <a:spcPct val="0"/>
            </a:spcBef>
            <a:spcAft>
              <a:spcPct val="35000"/>
            </a:spcAft>
            <a:buNone/>
          </a:pPr>
          <a:endParaRPr lang="fr-FR" sz="1300" b="1" kern="1200" dirty="0"/>
        </a:p>
      </dsp:txBody>
      <dsp:txXfrm>
        <a:off x="4390076" y="1690482"/>
        <a:ext cx="3374243" cy="675558"/>
      </dsp:txXfrm>
    </dsp:sp>
    <dsp:sp modelId="{29910BC5-5A62-4AA6-9AFD-995EBE9C0A8E}">
      <dsp:nvSpPr>
        <dsp:cNvPr id="0" name=""/>
        <dsp:cNvSpPr/>
      </dsp:nvSpPr>
      <dsp:spPr>
        <a:xfrm>
          <a:off x="0" y="2534930"/>
          <a:ext cx="7844225" cy="67555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C045E-8328-4172-83DC-09264EC3EE2F}">
      <dsp:nvSpPr>
        <dsp:cNvPr id="0" name=""/>
        <dsp:cNvSpPr/>
      </dsp:nvSpPr>
      <dsp:spPr>
        <a:xfrm>
          <a:off x="204356" y="2686931"/>
          <a:ext cx="371557" cy="3715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2533E3-6F14-4961-A76C-C129C51EE86E}">
      <dsp:nvSpPr>
        <dsp:cNvPr id="0" name=""/>
        <dsp:cNvSpPr/>
      </dsp:nvSpPr>
      <dsp:spPr>
        <a:xfrm>
          <a:off x="780270" y="2534930"/>
          <a:ext cx="3529901"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755650">
            <a:lnSpc>
              <a:spcPct val="100000"/>
            </a:lnSpc>
            <a:spcBef>
              <a:spcPct val="0"/>
            </a:spcBef>
            <a:spcAft>
              <a:spcPct val="35000"/>
            </a:spcAft>
            <a:buNone/>
          </a:pPr>
          <a:r>
            <a:rPr lang="fr-FR" sz="1700" b="1" kern="1200" dirty="0"/>
            <a:t>Action sur l'environnement</a:t>
          </a:r>
        </a:p>
      </dsp:txBody>
      <dsp:txXfrm>
        <a:off x="780270" y="2534930"/>
        <a:ext cx="3529901" cy="675558"/>
      </dsp:txXfrm>
    </dsp:sp>
    <dsp:sp modelId="{BBB88325-E683-4531-A883-C7CAB7F3B06E}">
      <dsp:nvSpPr>
        <dsp:cNvPr id="0" name=""/>
        <dsp:cNvSpPr/>
      </dsp:nvSpPr>
      <dsp:spPr>
        <a:xfrm>
          <a:off x="4310171" y="2534930"/>
          <a:ext cx="3534053"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577850">
            <a:lnSpc>
              <a:spcPct val="100000"/>
            </a:lnSpc>
            <a:spcBef>
              <a:spcPct val="0"/>
            </a:spcBef>
            <a:spcAft>
              <a:spcPct val="35000"/>
            </a:spcAft>
            <a:buNone/>
          </a:pPr>
          <a:r>
            <a:rPr lang="fr-FR" sz="1300" b="1" kern="1200" dirty="0"/>
            <a:t>Guidance parentale, adaptations pédagogiques</a:t>
          </a:r>
        </a:p>
      </dsp:txBody>
      <dsp:txXfrm>
        <a:off x="4310171" y="2534930"/>
        <a:ext cx="3534053" cy="675558"/>
      </dsp:txXfrm>
    </dsp:sp>
    <dsp:sp modelId="{9B906048-8744-4E33-B962-C887F372B632}">
      <dsp:nvSpPr>
        <dsp:cNvPr id="0" name=""/>
        <dsp:cNvSpPr/>
      </dsp:nvSpPr>
      <dsp:spPr>
        <a:xfrm>
          <a:off x="0" y="4146907"/>
          <a:ext cx="7844225" cy="67555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0B06C-EFFC-4BCC-814C-A14FD97B98E5}">
      <dsp:nvSpPr>
        <dsp:cNvPr id="0" name=""/>
        <dsp:cNvSpPr/>
      </dsp:nvSpPr>
      <dsp:spPr>
        <a:xfrm>
          <a:off x="204356" y="3531379"/>
          <a:ext cx="371557" cy="3715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813E56-6123-4CD8-A31D-59FD6919CF92}">
      <dsp:nvSpPr>
        <dsp:cNvPr id="0" name=""/>
        <dsp:cNvSpPr/>
      </dsp:nvSpPr>
      <dsp:spPr>
        <a:xfrm>
          <a:off x="780270" y="3379378"/>
          <a:ext cx="3529901"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755650">
            <a:lnSpc>
              <a:spcPct val="100000"/>
            </a:lnSpc>
            <a:spcBef>
              <a:spcPct val="0"/>
            </a:spcBef>
            <a:spcAft>
              <a:spcPct val="35000"/>
            </a:spcAft>
            <a:buNone/>
          </a:pPr>
          <a:endParaRPr lang="fr-FR" sz="1700" b="1" kern="1200" dirty="0"/>
        </a:p>
      </dsp:txBody>
      <dsp:txXfrm>
        <a:off x="780270" y="3379378"/>
        <a:ext cx="3529901" cy="675558"/>
      </dsp:txXfrm>
    </dsp:sp>
    <dsp:sp modelId="{C4DB9EB3-D589-45F3-AD0F-09D2B53CE871}">
      <dsp:nvSpPr>
        <dsp:cNvPr id="0" name=""/>
        <dsp:cNvSpPr/>
      </dsp:nvSpPr>
      <dsp:spPr>
        <a:xfrm>
          <a:off x="4310171" y="3379378"/>
          <a:ext cx="3534053"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577850">
            <a:lnSpc>
              <a:spcPct val="100000"/>
            </a:lnSpc>
            <a:spcBef>
              <a:spcPct val="0"/>
            </a:spcBef>
            <a:spcAft>
              <a:spcPct val="35000"/>
            </a:spcAft>
            <a:buNone/>
          </a:pPr>
          <a:endParaRPr lang="fr-FR" sz="1300" b="1" kern="1200" dirty="0"/>
        </a:p>
      </dsp:txBody>
      <dsp:txXfrm>
        <a:off x="4310171" y="3379378"/>
        <a:ext cx="3534053" cy="675558"/>
      </dsp:txXfrm>
    </dsp:sp>
    <dsp:sp modelId="{15D211A5-6393-4CDF-ACF8-5C4998823915}">
      <dsp:nvSpPr>
        <dsp:cNvPr id="0" name=""/>
        <dsp:cNvSpPr/>
      </dsp:nvSpPr>
      <dsp:spPr>
        <a:xfrm>
          <a:off x="0" y="4223826"/>
          <a:ext cx="7844225" cy="675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13E00-203A-424C-96B3-9311B9095FE0}">
      <dsp:nvSpPr>
        <dsp:cNvPr id="0" name=""/>
        <dsp:cNvSpPr/>
      </dsp:nvSpPr>
      <dsp:spPr>
        <a:xfrm>
          <a:off x="204356" y="4375827"/>
          <a:ext cx="371557" cy="3715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6ABC93-1301-4338-951D-01F6F4261500}">
      <dsp:nvSpPr>
        <dsp:cNvPr id="0" name=""/>
        <dsp:cNvSpPr/>
      </dsp:nvSpPr>
      <dsp:spPr>
        <a:xfrm>
          <a:off x="780270" y="4223826"/>
          <a:ext cx="3529901"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755650">
            <a:lnSpc>
              <a:spcPct val="100000"/>
            </a:lnSpc>
            <a:spcBef>
              <a:spcPct val="0"/>
            </a:spcBef>
            <a:spcAft>
              <a:spcPct val="35000"/>
            </a:spcAft>
            <a:buNone/>
          </a:pPr>
          <a:r>
            <a:rPr lang="fr-FR" sz="1700" b="1" kern="1200" dirty="0"/>
            <a:t>Action sur l'expression des symptômes</a:t>
          </a:r>
        </a:p>
      </dsp:txBody>
      <dsp:txXfrm>
        <a:off x="780270" y="4223826"/>
        <a:ext cx="3529901" cy="675558"/>
      </dsp:txXfrm>
    </dsp:sp>
    <dsp:sp modelId="{BAB4CC67-D0EC-438A-BC34-9D2D6FEF94CF}">
      <dsp:nvSpPr>
        <dsp:cNvPr id="0" name=""/>
        <dsp:cNvSpPr/>
      </dsp:nvSpPr>
      <dsp:spPr>
        <a:xfrm>
          <a:off x="4310171" y="4223826"/>
          <a:ext cx="3534053" cy="6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7" tIns="71497" rIns="71497" bIns="71497" numCol="1" spcCol="1270" anchor="ctr" anchorCtr="0">
          <a:noAutofit/>
        </a:bodyPr>
        <a:lstStyle/>
        <a:p>
          <a:pPr marL="0" lvl="0" indent="0" algn="l" defTabSz="577850">
            <a:lnSpc>
              <a:spcPct val="100000"/>
            </a:lnSpc>
            <a:spcBef>
              <a:spcPct val="0"/>
            </a:spcBef>
            <a:spcAft>
              <a:spcPct val="35000"/>
            </a:spcAft>
            <a:buNone/>
          </a:pPr>
          <a:r>
            <a:rPr lang="fr-FR" sz="1300" b="1" kern="1200" dirty="0"/>
            <a:t>Reconnaitre les symptômes</a:t>
          </a:r>
        </a:p>
        <a:p>
          <a:pPr marL="0" lvl="0" indent="0" algn="l" defTabSz="577850">
            <a:lnSpc>
              <a:spcPct val="100000"/>
            </a:lnSpc>
            <a:spcBef>
              <a:spcPct val="0"/>
            </a:spcBef>
            <a:spcAft>
              <a:spcPct val="35000"/>
            </a:spcAft>
            <a:buNone/>
          </a:pPr>
          <a:r>
            <a:rPr lang="fr-FR" sz="1300" b="1" kern="1200" dirty="0" err="1"/>
            <a:t>Sratégies</a:t>
          </a:r>
          <a:r>
            <a:rPr lang="fr-FR" sz="1300" b="1" kern="1200" dirty="0"/>
            <a:t> de coping  </a:t>
          </a:r>
        </a:p>
      </dsp:txBody>
      <dsp:txXfrm>
        <a:off x="4310171" y="4223826"/>
        <a:ext cx="3534053" cy="6755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17487-E0D8-4446-BECE-A04B24307C3B}" type="datetimeFigureOut">
              <a:rPr lang="en-GB" smtClean="0"/>
              <a:t>18/10/2023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80AB5-63BB-ED4B-B6CF-C8F9A51EF1F5}" type="slidenum">
              <a:rPr lang="en-GB" smtClean="0"/>
              <a:t>‹#›</a:t>
            </a:fld>
            <a:endParaRPr lang="en-GB"/>
          </a:p>
        </p:txBody>
      </p:sp>
    </p:spTree>
    <p:extLst>
      <p:ext uri="{BB962C8B-B14F-4D97-AF65-F5344CB8AC3E}">
        <p14:creationId xmlns:p14="http://schemas.microsoft.com/office/powerpoint/2010/main" val="38423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FR" dirty="0"/>
              <a:t>mygdale, hippocampe, cortex cingulaire antérieur </a:t>
            </a:r>
          </a:p>
        </p:txBody>
      </p:sp>
      <p:sp>
        <p:nvSpPr>
          <p:cNvPr id="4" name="Slide Number Placeholder 3"/>
          <p:cNvSpPr>
            <a:spLocks noGrp="1"/>
          </p:cNvSpPr>
          <p:nvPr>
            <p:ph type="sldNum" sz="quarter" idx="5"/>
          </p:nvPr>
        </p:nvSpPr>
        <p:spPr/>
        <p:txBody>
          <a:bodyPr/>
          <a:lstStyle/>
          <a:p>
            <a:fld id="{094231AB-171A-5B44-9363-CF013C5405C8}" type="slidenum">
              <a:rPr lang="en-FR" smtClean="0"/>
              <a:t>25</a:t>
            </a:fld>
            <a:endParaRPr lang="en-FR"/>
          </a:p>
        </p:txBody>
      </p:sp>
    </p:spTree>
    <p:extLst>
      <p:ext uri="{BB962C8B-B14F-4D97-AF65-F5344CB8AC3E}">
        <p14:creationId xmlns:p14="http://schemas.microsoft.com/office/powerpoint/2010/main" val="277828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10/18/23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79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79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10/18/23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846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5213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81724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56299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67843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87571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81716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58126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2589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10/18/23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0430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2134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8983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66921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10/18/23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6753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10/18/23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022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631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769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15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272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10/18/23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7119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10/18/23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676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10/18/23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6837717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31" r:id="rId6"/>
    <p:sldLayoutId id="2147483826" r:id="rId7"/>
    <p:sldLayoutId id="2147483827" r:id="rId8"/>
    <p:sldLayoutId id="2147483828" r:id="rId9"/>
    <p:sldLayoutId id="2147483830" r:id="rId10"/>
    <p:sldLayoutId id="2147483829"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10/18/23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83898555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2" r:id="rId5"/>
    <p:sldLayoutId id="2147483663" r:id="rId6"/>
    <p:sldLayoutId id="2147483669"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89_7C4BC8FD.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AD_CFDFD3ED.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hyperlink" Target="http://www.cdc.gov/violenceprevention/pdf/YV_DataSheet_Summer2009-a.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EA7B49C-1DDA-4A36-B615-CCE52D770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349BF0E-90A2-447D-851A-A1C4FC5E5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11" y="638175"/>
            <a:ext cx="3682784" cy="57523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2" name="Titre 1">
            <a:extLst>
              <a:ext uri="{FF2B5EF4-FFF2-40B4-BE49-F238E27FC236}">
                <a16:creationId xmlns:a16="http://schemas.microsoft.com/office/drawing/2014/main" id="{EBE0B430-02C6-0A48-A831-0BD184373F07}"/>
              </a:ext>
            </a:extLst>
          </p:cNvPr>
          <p:cNvSpPr>
            <a:spLocks noGrp="1"/>
          </p:cNvSpPr>
          <p:nvPr>
            <p:ph type="ctrTitle"/>
          </p:nvPr>
        </p:nvSpPr>
        <p:spPr>
          <a:xfrm>
            <a:off x="446533" y="285009"/>
            <a:ext cx="4319431" cy="3760518"/>
          </a:xfrm>
        </p:spPr>
        <p:txBody>
          <a:bodyPr>
            <a:noAutofit/>
          </a:bodyPr>
          <a:lstStyle/>
          <a:p>
            <a:pPr>
              <a:lnSpc>
                <a:spcPct val="90000"/>
              </a:lnSpc>
            </a:pPr>
            <a:r>
              <a:rPr lang="en-US" altLang="en-FR" cap="none" dirty="0">
                <a:solidFill>
                  <a:srgbClr val="FFFFFF"/>
                </a:solidFill>
                <a:ea typeface="ＭＳ Ｐゴシック" panose="020B0600070205080204" pitchFamily="34" charset="-128"/>
              </a:rPr>
              <a:t>Le </a:t>
            </a:r>
            <a:br>
              <a:rPr lang="en-US" altLang="en-FR" cap="none" dirty="0">
                <a:solidFill>
                  <a:srgbClr val="FFFFFF"/>
                </a:solidFill>
                <a:ea typeface="ＭＳ Ｐゴシック" panose="020B0600070205080204" pitchFamily="34" charset="-128"/>
              </a:rPr>
            </a:br>
            <a:r>
              <a:rPr lang="en-US" altLang="en-FR" cap="none" dirty="0" err="1">
                <a:solidFill>
                  <a:srgbClr val="FFFFFF"/>
                </a:solidFill>
                <a:ea typeface="ＭＳ Ｐゴシック" panose="020B0600070205080204" pitchFamily="34" charset="-128"/>
              </a:rPr>
              <a:t>traumatisme</a:t>
            </a:r>
            <a:r>
              <a:rPr lang="en-US" altLang="en-FR" cap="none" dirty="0">
                <a:solidFill>
                  <a:srgbClr val="FFFFFF"/>
                </a:solidFill>
                <a:ea typeface="ＭＳ Ｐゴシック" panose="020B0600070205080204" pitchFamily="34" charset="-128"/>
              </a:rPr>
              <a:t> </a:t>
            </a:r>
            <a:r>
              <a:rPr lang="en-US" altLang="en-FR" cap="none" dirty="0" err="1">
                <a:solidFill>
                  <a:srgbClr val="FFFFFF"/>
                </a:solidFill>
                <a:ea typeface="ＭＳ Ｐゴシック" panose="020B0600070205080204" pitchFamily="34" charset="-128"/>
              </a:rPr>
              <a:t>complexe</a:t>
            </a:r>
            <a:r>
              <a:rPr lang="en-US" altLang="en-FR" cap="none" dirty="0">
                <a:solidFill>
                  <a:srgbClr val="FFFFFF"/>
                </a:solidFill>
                <a:ea typeface="ＭＳ Ｐゴシック" panose="020B0600070205080204" pitchFamily="34" charset="-128"/>
              </a:rPr>
              <a:t> </a:t>
            </a:r>
            <a:endParaRPr lang="en-GB" dirty="0">
              <a:solidFill>
                <a:srgbClr val="FFFFFF"/>
              </a:solidFill>
            </a:endParaRPr>
          </a:p>
        </p:txBody>
      </p:sp>
      <p:sp>
        <p:nvSpPr>
          <p:cNvPr id="3" name="Sous-titre 2">
            <a:extLst>
              <a:ext uri="{FF2B5EF4-FFF2-40B4-BE49-F238E27FC236}">
                <a16:creationId xmlns:a16="http://schemas.microsoft.com/office/drawing/2014/main" id="{E677A891-1B9D-CC43-823F-219FD72A524D}"/>
              </a:ext>
            </a:extLst>
          </p:cNvPr>
          <p:cNvSpPr>
            <a:spLocks noGrp="1"/>
          </p:cNvSpPr>
          <p:nvPr>
            <p:ph type="subTitle" idx="1"/>
          </p:nvPr>
        </p:nvSpPr>
        <p:spPr>
          <a:xfrm>
            <a:off x="700218" y="4974956"/>
            <a:ext cx="3150659" cy="1244869"/>
          </a:xfrm>
        </p:spPr>
        <p:txBody>
          <a:bodyPr>
            <a:normAutofit fontScale="92500" lnSpcReduction="20000"/>
          </a:bodyPr>
          <a:lstStyle/>
          <a:p>
            <a:pPr eaLnBrk="1" hangingPunct="1">
              <a:buFont typeface="Arial" panose="020B0604020202020204" pitchFamily="34" charset="0"/>
              <a:buNone/>
            </a:pPr>
            <a:endParaRPr lang="en-US" altLang="en-FR" dirty="0">
              <a:solidFill>
                <a:srgbClr val="FFFFFF">
                  <a:alpha val="75000"/>
                </a:srgbClr>
              </a:solidFill>
              <a:ea typeface="ＭＳ Ｐゴシック" panose="020B0600070205080204" pitchFamily="34" charset="-128"/>
            </a:endParaRPr>
          </a:p>
          <a:p>
            <a:pPr eaLnBrk="1" hangingPunct="1">
              <a:buFont typeface="Arial" panose="020B0604020202020204" pitchFamily="34" charset="0"/>
              <a:buNone/>
            </a:pPr>
            <a:endParaRPr lang="en-US" altLang="en-FR" dirty="0">
              <a:solidFill>
                <a:srgbClr val="FFFFFF">
                  <a:alpha val="75000"/>
                </a:srgbClr>
              </a:solidFill>
              <a:ea typeface="ＭＳ Ｐゴシック" panose="020B0600070205080204" pitchFamily="34" charset="-128"/>
            </a:endParaRPr>
          </a:p>
          <a:p>
            <a:pPr eaLnBrk="1" hangingPunct="1">
              <a:buFont typeface="Arial" panose="020B0604020202020204" pitchFamily="34" charset="0"/>
              <a:buNone/>
            </a:pPr>
            <a:r>
              <a:rPr lang="en-US" altLang="en-FR" sz="3000" dirty="0">
                <a:solidFill>
                  <a:srgbClr val="FFFFFF">
                    <a:alpha val="75000"/>
                  </a:srgbClr>
                </a:solidFill>
                <a:ea typeface="ＭＳ Ｐゴシック" panose="020B0600070205080204" pitchFamily="34" charset="-128"/>
              </a:rPr>
              <a:t>Hala KERBAGE</a:t>
            </a:r>
          </a:p>
        </p:txBody>
      </p:sp>
      <p:sp>
        <p:nvSpPr>
          <p:cNvPr id="45" name="Rectangle 44">
            <a:extLst>
              <a:ext uri="{FF2B5EF4-FFF2-40B4-BE49-F238E27FC236}">
                <a16:creationId xmlns:a16="http://schemas.microsoft.com/office/drawing/2014/main" id="{5B432A1A-7A25-4237-B64F-E0244D852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47" name="Rectangle 46">
            <a:extLst>
              <a:ext uri="{FF2B5EF4-FFF2-40B4-BE49-F238E27FC236}">
                <a16:creationId xmlns:a16="http://schemas.microsoft.com/office/drawing/2014/main" id="{371419D3-21C1-47D3-9BB6-2E08FCE81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49" name="Rectangle 48">
            <a:extLst>
              <a:ext uri="{FF2B5EF4-FFF2-40B4-BE49-F238E27FC236}">
                <a16:creationId xmlns:a16="http://schemas.microsoft.com/office/drawing/2014/main" id="{99383C2D-F910-444C-AFBF-2A6C72EB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51" name="Rectangle 50">
            <a:extLst>
              <a:ext uri="{FF2B5EF4-FFF2-40B4-BE49-F238E27FC236}">
                <a16:creationId xmlns:a16="http://schemas.microsoft.com/office/drawing/2014/main" id="{8AC7279F-774B-48BD-8EC4-E7346A34A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2242" y="627940"/>
            <a:ext cx="3704425" cy="2837094"/>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logo-inserm - RIS.WORLD">
            <a:extLst>
              <a:ext uri="{FF2B5EF4-FFF2-40B4-BE49-F238E27FC236}">
                <a16:creationId xmlns:a16="http://schemas.microsoft.com/office/drawing/2014/main" id="{DB95B4EA-767F-EED5-D266-9AA2317725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83002" y="799041"/>
            <a:ext cx="3307343" cy="24875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a:extLst>
              <a:ext uri="{FF2B5EF4-FFF2-40B4-BE49-F238E27FC236}">
                <a16:creationId xmlns:a16="http://schemas.microsoft.com/office/drawing/2014/main" id="{7DDFE527-440F-4625-B425-54376B60C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2736" y="627940"/>
            <a:ext cx="3704425" cy="2847329"/>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descr="page1image779637360">
            <a:extLst>
              <a:ext uri="{FF2B5EF4-FFF2-40B4-BE49-F238E27FC236}">
                <a16:creationId xmlns:a16="http://schemas.microsoft.com/office/drawing/2014/main" id="{6AC80C61-B6B3-A5C5-A750-2D4A2EE549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45187" y="624384"/>
            <a:ext cx="3811973" cy="17468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54">
            <a:extLst>
              <a:ext uri="{FF2B5EF4-FFF2-40B4-BE49-F238E27FC236}">
                <a16:creationId xmlns:a16="http://schemas.microsoft.com/office/drawing/2014/main" id="{8C2E4842-085B-4316-A26B-BFB4CF21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762" y="3572039"/>
            <a:ext cx="3704425" cy="2818526"/>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609A70-6684-47F4-834A-E73264B34892}"/>
              </a:ext>
            </a:extLst>
          </p:cNvPr>
          <p:cNvPicPr>
            <a:picLocks noChangeAspect="1"/>
          </p:cNvPicPr>
          <p:nvPr/>
        </p:nvPicPr>
        <p:blipFill rotWithShape="1">
          <a:blip r:embed="rId4"/>
          <a:srcRect l="14138"/>
          <a:stretch/>
        </p:blipFill>
        <p:spPr>
          <a:xfrm>
            <a:off x="4490571" y="3742160"/>
            <a:ext cx="3199774" cy="2487537"/>
          </a:xfrm>
          <a:prstGeom prst="rect">
            <a:avLst/>
          </a:prstGeom>
        </p:spPr>
      </p:pic>
      <p:sp>
        <p:nvSpPr>
          <p:cNvPr id="57" name="Rectangle 56">
            <a:extLst>
              <a:ext uri="{FF2B5EF4-FFF2-40B4-BE49-F238E27FC236}">
                <a16:creationId xmlns:a16="http://schemas.microsoft.com/office/drawing/2014/main" id="{E8015A85-E7C2-4028-A775-8B61DA2C2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3247" y="3572038"/>
            <a:ext cx="3704425" cy="2818526"/>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logo chu montpellier">
            <a:extLst>
              <a:ext uri="{FF2B5EF4-FFF2-40B4-BE49-F238E27FC236}">
                <a16:creationId xmlns:a16="http://schemas.microsoft.com/office/drawing/2014/main" id="{5452726D-93B6-1FC1-78C6-E38B275DB84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23232" y="3932006"/>
            <a:ext cx="3372551" cy="2107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go, company name&#10;&#10;Description automatically generated">
            <a:extLst>
              <a:ext uri="{FF2B5EF4-FFF2-40B4-BE49-F238E27FC236}">
                <a16:creationId xmlns:a16="http://schemas.microsoft.com/office/drawing/2014/main" id="{69DF5B9C-7F7D-DF93-CCCC-19DFF6988C9B}"/>
              </a:ext>
            </a:extLst>
          </p:cNvPr>
          <p:cNvPicPr>
            <a:picLocks noChangeAspect="1"/>
          </p:cNvPicPr>
          <p:nvPr/>
        </p:nvPicPr>
        <p:blipFill>
          <a:blip r:embed="rId6"/>
          <a:stretch>
            <a:fillRect/>
          </a:stretch>
        </p:blipFill>
        <p:spPr>
          <a:xfrm>
            <a:off x="8823226" y="2371241"/>
            <a:ext cx="1808611" cy="1104027"/>
          </a:xfrm>
          <a:prstGeom prst="rect">
            <a:avLst/>
          </a:prstGeom>
        </p:spPr>
      </p:pic>
    </p:spTree>
    <p:extLst>
      <p:ext uri="{BB962C8B-B14F-4D97-AF65-F5344CB8AC3E}">
        <p14:creationId xmlns:p14="http://schemas.microsoft.com/office/powerpoint/2010/main" val="196598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325746448"/>
              </p:ext>
            </p:extLst>
          </p:nvPr>
        </p:nvGraphicFramePr>
        <p:xfrm>
          <a:off x="801130" y="1618639"/>
          <a:ext cx="10589740" cy="5079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e 2"/>
          <p:cNvGraphicFramePr/>
          <p:nvPr>
            <p:extLst>
              <p:ext uri="{D42A27DB-BD31-4B8C-83A1-F6EECF244321}">
                <p14:modId xmlns:p14="http://schemas.microsoft.com/office/powerpoint/2010/main" val="2706578837"/>
              </p:ext>
            </p:extLst>
          </p:nvPr>
        </p:nvGraphicFramePr>
        <p:xfrm>
          <a:off x="1981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0554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2842332273"/>
              </p:ext>
            </p:extLst>
          </p:nvPr>
        </p:nvGraphicFramePr>
        <p:xfrm>
          <a:off x="1981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Espace réservé du contenu 3"/>
          <p:cNvGraphicFramePr>
            <a:graphicFrameLocks noGrp="1"/>
          </p:cNvGraphicFramePr>
          <p:nvPr>
            <p:ph idx="1"/>
            <p:extLst>
              <p:ext uri="{D42A27DB-BD31-4B8C-83A1-F6EECF244321}">
                <p14:modId xmlns:p14="http://schemas.microsoft.com/office/powerpoint/2010/main" val="2943704801"/>
              </p:ext>
            </p:extLst>
          </p:nvPr>
        </p:nvGraphicFramePr>
        <p:xfrm>
          <a:off x="831273" y="961901"/>
          <a:ext cx="10141527" cy="58960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8657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981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Espace réservé du contenu 3"/>
          <p:cNvGraphicFramePr>
            <a:graphicFrameLocks noGrp="1"/>
          </p:cNvGraphicFramePr>
          <p:nvPr>
            <p:ph idx="1"/>
            <p:extLst>
              <p:ext uri="{D42A27DB-BD31-4B8C-83A1-F6EECF244321}">
                <p14:modId xmlns:p14="http://schemas.microsoft.com/office/powerpoint/2010/main" val="2576799425"/>
              </p:ext>
            </p:extLst>
          </p:nvPr>
        </p:nvGraphicFramePr>
        <p:xfrm>
          <a:off x="189315" y="545123"/>
          <a:ext cx="10220777" cy="63128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034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A36F-8F81-5744-BF42-34E2EB8697AF}"/>
              </a:ext>
            </a:extLst>
          </p:cNvPr>
          <p:cNvSpPr>
            <a:spLocks noGrp="1"/>
          </p:cNvSpPr>
          <p:nvPr>
            <p:ph type="title"/>
          </p:nvPr>
        </p:nvSpPr>
        <p:spPr>
          <a:xfrm>
            <a:off x="2231136" y="382137"/>
            <a:ext cx="7729728" cy="674767"/>
          </a:xfrm>
        </p:spPr>
        <p:txBody>
          <a:bodyPr>
            <a:normAutofit/>
          </a:bodyPr>
          <a:lstStyle/>
          <a:p>
            <a:r>
              <a:rPr lang="en-FR" dirty="0"/>
              <a:t>PLAN</a:t>
            </a:r>
          </a:p>
        </p:txBody>
      </p:sp>
      <p:sp>
        <p:nvSpPr>
          <p:cNvPr id="3" name="Content Placeholder 2">
            <a:extLst>
              <a:ext uri="{FF2B5EF4-FFF2-40B4-BE49-F238E27FC236}">
                <a16:creationId xmlns:a16="http://schemas.microsoft.com/office/drawing/2014/main" id="{03E3C7E3-A97D-2542-BD7C-090D8F73C6C6}"/>
              </a:ext>
            </a:extLst>
          </p:cNvPr>
          <p:cNvSpPr>
            <a:spLocks noGrp="1"/>
          </p:cNvSpPr>
          <p:nvPr>
            <p:ph idx="1"/>
          </p:nvPr>
        </p:nvSpPr>
        <p:spPr>
          <a:xfrm>
            <a:off x="109182" y="1781299"/>
            <a:ext cx="11696131" cy="5076702"/>
          </a:xfrm>
        </p:spPr>
        <p:txBody>
          <a:bodyPr>
            <a:normAutofit fontScale="40000" lnSpcReduction="20000"/>
          </a:bodyPr>
          <a:lstStyle/>
          <a:p>
            <a:pPr algn="just">
              <a:buFontTx/>
              <a:buChar char="-"/>
            </a:pPr>
            <a:r>
              <a:rPr lang="en-GB" sz="9800" dirty="0"/>
              <a:t>Introduction et </a:t>
            </a:r>
            <a:r>
              <a:rPr lang="en-GB" sz="9800" dirty="0" err="1"/>
              <a:t>enjeux</a:t>
            </a:r>
            <a:endParaRPr lang="en-GB" sz="9800" dirty="0"/>
          </a:p>
          <a:p>
            <a:pPr algn="just">
              <a:buFontTx/>
              <a:buChar char="-"/>
            </a:pPr>
            <a:endParaRPr lang="en-GB" sz="9800" dirty="0"/>
          </a:p>
          <a:p>
            <a:pPr algn="just">
              <a:buFontTx/>
              <a:buChar char="-"/>
            </a:pPr>
            <a:r>
              <a:rPr lang="en-GB" sz="9800" b="1" dirty="0"/>
              <a:t>Manifestations </a:t>
            </a:r>
            <a:r>
              <a:rPr lang="en-GB" sz="9800" b="1" dirty="0" err="1"/>
              <a:t>cliniques</a:t>
            </a:r>
            <a:r>
              <a:rPr lang="en-GB" sz="9800" b="1" dirty="0"/>
              <a:t> du </a:t>
            </a:r>
            <a:r>
              <a:rPr lang="en-GB" sz="9800" b="1" dirty="0" err="1"/>
              <a:t>psychotraumatisme</a:t>
            </a:r>
            <a:endParaRPr lang="en-GB" sz="9800" b="1" dirty="0"/>
          </a:p>
          <a:p>
            <a:pPr marL="0" indent="0" algn="just">
              <a:buNone/>
            </a:pPr>
            <a:endParaRPr lang="en-GB" sz="9800" dirty="0"/>
          </a:p>
          <a:p>
            <a:pPr algn="just">
              <a:buFontTx/>
              <a:buChar char="-"/>
            </a:pPr>
            <a:r>
              <a:rPr lang="en-GB" sz="9800" dirty="0" err="1"/>
              <a:t>Modalités</a:t>
            </a:r>
            <a:r>
              <a:rPr lang="en-GB" sz="9800" dirty="0"/>
              <a:t> </a:t>
            </a:r>
            <a:r>
              <a:rPr lang="en-GB" sz="9800" dirty="0" err="1"/>
              <a:t>d’intervention</a:t>
            </a:r>
            <a:endParaRPr lang="en-GB" sz="9800" dirty="0"/>
          </a:p>
          <a:p>
            <a:pPr algn="just">
              <a:buFontTx/>
              <a:buChar char="-"/>
            </a:pPr>
            <a:endParaRPr lang="en-GB" sz="2400" dirty="0"/>
          </a:p>
          <a:p>
            <a:pPr algn="just">
              <a:buFontTx/>
              <a:buChar char="-"/>
            </a:pPr>
            <a:endParaRPr lang="en-GB" sz="2400" dirty="0"/>
          </a:p>
          <a:p>
            <a:pPr algn="just">
              <a:buFontTx/>
              <a:buChar char="-"/>
            </a:pPr>
            <a:endParaRPr lang="en-GB" sz="2400" dirty="0"/>
          </a:p>
          <a:p>
            <a:pPr algn="just">
              <a:buFontTx/>
              <a:buChar char="-"/>
            </a:pPr>
            <a:endParaRPr lang="en-GB" sz="2400" dirty="0"/>
          </a:p>
          <a:p>
            <a:pPr marL="0" indent="0" algn="just">
              <a:buNone/>
            </a:pPr>
            <a:r>
              <a:rPr lang="en-GB" sz="2400" dirty="0"/>
              <a:t> </a:t>
            </a:r>
            <a:endParaRPr lang="en-FR" sz="2400" dirty="0"/>
          </a:p>
          <a:p>
            <a:pPr algn="just">
              <a:buFontTx/>
              <a:buChar char="-"/>
            </a:pPr>
            <a:endParaRPr lang="en-FR" sz="2400" dirty="0"/>
          </a:p>
          <a:p>
            <a:pPr algn="just"/>
            <a:endParaRPr lang="fr-FR" sz="2400" dirty="0"/>
          </a:p>
          <a:p>
            <a:pPr>
              <a:buFontTx/>
              <a:buChar char="-"/>
            </a:pPr>
            <a:endParaRPr lang="en-FR" dirty="0"/>
          </a:p>
          <a:p>
            <a:pPr>
              <a:buFontTx/>
              <a:buChar char="-"/>
            </a:pPr>
            <a:endParaRPr lang="en-FR" dirty="0"/>
          </a:p>
        </p:txBody>
      </p:sp>
    </p:spTree>
    <p:extLst>
      <p:ext uri="{BB962C8B-B14F-4D97-AF65-F5344CB8AC3E}">
        <p14:creationId xmlns:p14="http://schemas.microsoft.com/office/powerpoint/2010/main" val="2742030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EE18-CDF1-694F-A9EE-93FC69FB0D69}"/>
              </a:ext>
            </a:extLst>
          </p:cNvPr>
          <p:cNvSpPr>
            <a:spLocks noGrp="1"/>
          </p:cNvSpPr>
          <p:nvPr>
            <p:ph type="title"/>
          </p:nvPr>
        </p:nvSpPr>
        <p:spPr>
          <a:xfrm>
            <a:off x="2231136" y="0"/>
            <a:ext cx="7729728" cy="1117973"/>
          </a:xfrm>
        </p:spPr>
        <p:txBody>
          <a:bodyPr/>
          <a:lstStyle/>
          <a:p>
            <a:r>
              <a:rPr lang="en-FR" dirty="0"/>
              <a:t>MANIFESTATIONS CLINIQUES  DU TSPT  </a:t>
            </a:r>
          </a:p>
        </p:txBody>
      </p:sp>
      <p:sp>
        <p:nvSpPr>
          <p:cNvPr id="3" name="Content Placeholder 2">
            <a:extLst>
              <a:ext uri="{FF2B5EF4-FFF2-40B4-BE49-F238E27FC236}">
                <a16:creationId xmlns:a16="http://schemas.microsoft.com/office/drawing/2014/main" id="{D766DB64-89D1-A447-9144-185FA2121E66}"/>
              </a:ext>
            </a:extLst>
          </p:cNvPr>
          <p:cNvSpPr>
            <a:spLocks noGrp="1"/>
          </p:cNvSpPr>
          <p:nvPr>
            <p:ph idx="1"/>
          </p:nvPr>
        </p:nvSpPr>
        <p:spPr>
          <a:xfrm>
            <a:off x="144379" y="1507958"/>
            <a:ext cx="11678653" cy="5005137"/>
          </a:xfrm>
        </p:spPr>
        <p:txBody>
          <a:bodyPr>
            <a:normAutofit/>
          </a:bodyPr>
          <a:lstStyle/>
          <a:p>
            <a:pPr algn="just"/>
            <a:r>
              <a:rPr lang="en-FR" sz="2400" dirty="0"/>
              <a:t>T</a:t>
            </a:r>
            <a:r>
              <a:rPr lang="en-GB" sz="2400" dirty="0"/>
              <a:t>r</a:t>
            </a:r>
            <a:r>
              <a:rPr lang="en-FR" sz="2400" dirty="0"/>
              <a:t>ois dimensions clés du traumatisme: </a:t>
            </a:r>
          </a:p>
          <a:p>
            <a:pPr marL="0" indent="0" algn="just">
              <a:buNone/>
            </a:pPr>
            <a:r>
              <a:rPr lang="en-FR" sz="2400" b="1" dirty="0"/>
              <a:t>Hypervigilance; intrusion; évitement/détachement.</a:t>
            </a:r>
          </a:p>
          <a:p>
            <a:pPr marL="0" indent="0" algn="just">
              <a:buNone/>
            </a:pPr>
            <a:endParaRPr lang="en-FR" sz="2400" dirty="0"/>
          </a:p>
          <a:p>
            <a:pPr marL="0" indent="0" algn="just">
              <a:buNone/>
            </a:pPr>
            <a:endParaRPr lang="en-FR" sz="2400" dirty="0"/>
          </a:p>
          <a:p>
            <a:pPr algn="just"/>
            <a:r>
              <a:rPr lang="en-FR" sz="2400" dirty="0"/>
              <a:t>Hypervigilance: </a:t>
            </a:r>
            <a:r>
              <a:rPr lang="fr-FR" sz="2400" dirty="0"/>
              <a:t>le système humain d’auto-préservation et de réponse neurophysiologique au stress s’installe dans un état d’alerte permanente.</a:t>
            </a:r>
            <a:endParaRPr lang="en-FR" sz="2400" dirty="0"/>
          </a:p>
          <a:p>
            <a:pPr marL="0" indent="0" algn="just">
              <a:buNone/>
            </a:pPr>
            <a:endParaRPr lang="en-FR" sz="2400" dirty="0"/>
          </a:p>
          <a:p>
            <a:endParaRPr lang="en-FR" sz="2400" dirty="0"/>
          </a:p>
          <a:p>
            <a:r>
              <a:rPr lang="en-US" sz="1000" dirty="0">
                <a:effectLst/>
                <a:latin typeface="Calibri" panose="020F0502020204030204" pitchFamily="34" charset="0"/>
                <a:ea typeface="Times New Roman" panose="02020603050405020304" pitchFamily="18" charset="0"/>
                <a:cs typeface="Times New Roman" panose="02020603050405020304" pitchFamily="18" charset="0"/>
              </a:rPr>
              <a:t>Ford JD, Courtois CA. Treating complex traumatic stress disorders in children and adolescents: Scientific foundations and therapeutic models. New York: The Guilford Press; 2013.</a:t>
            </a:r>
            <a:r>
              <a:rPr lang="en-FR" sz="1000" dirty="0">
                <a:effectLst/>
              </a:rPr>
              <a:t> </a:t>
            </a:r>
            <a:endParaRPr lang="en-FR" sz="1000" dirty="0"/>
          </a:p>
        </p:txBody>
      </p:sp>
    </p:spTree>
    <p:extLst>
      <p:ext uri="{BB962C8B-B14F-4D97-AF65-F5344CB8AC3E}">
        <p14:creationId xmlns:p14="http://schemas.microsoft.com/office/powerpoint/2010/main" val="220133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0E9B-048E-5048-A102-F86FC76E6086}"/>
              </a:ext>
            </a:extLst>
          </p:cNvPr>
          <p:cNvSpPr>
            <a:spLocks noGrp="1"/>
          </p:cNvSpPr>
          <p:nvPr>
            <p:ph type="title"/>
          </p:nvPr>
        </p:nvSpPr>
        <p:spPr>
          <a:xfrm>
            <a:off x="2231136" y="208548"/>
            <a:ext cx="7729728" cy="1171074"/>
          </a:xfrm>
        </p:spPr>
        <p:txBody>
          <a:bodyPr/>
          <a:lstStyle/>
          <a:p>
            <a:r>
              <a:rPr lang="en-FR" dirty="0"/>
              <a:t>Intrusion</a:t>
            </a:r>
          </a:p>
        </p:txBody>
      </p:sp>
      <p:sp>
        <p:nvSpPr>
          <p:cNvPr id="3" name="Content Placeholder 2">
            <a:extLst>
              <a:ext uri="{FF2B5EF4-FFF2-40B4-BE49-F238E27FC236}">
                <a16:creationId xmlns:a16="http://schemas.microsoft.com/office/drawing/2014/main" id="{EC04CBC2-B682-9F46-9A86-1F6A4253BAF2}"/>
              </a:ext>
            </a:extLst>
          </p:cNvPr>
          <p:cNvSpPr>
            <a:spLocks noGrp="1"/>
          </p:cNvSpPr>
          <p:nvPr>
            <p:ph idx="1"/>
          </p:nvPr>
        </p:nvSpPr>
        <p:spPr>
          <a:xfrm>
            <a:off x="332509" y="1588168"/>
            <a:ext cx="11257808" cy="4716379"/>
          </a:xfrm>
        </p:spPr>
        <p:txBody>
          <a:bodyPr>
            <a:normAutofit fontScale="70000" lnSpcReduction="20000"/>
          </a:bodyPr>
          <a:lstStyle/>
          <a:p>
            <a:pPr algn="just"/>
            <a:r>
              <a:rPr lang="fr-FR" sz="3100" dirty="0"/>
              <a:t>Le moment traumatique devient encodé dans une forme anormale de mémoire.</a:t>
            </a:r>
          </a:p>
          <a:p>
            <a:pPr marL="0" indent="0" algn="just">
              <a:buNone/>
            </a:pPr>
            <a:endParaRPr lang="fr-FR" sz="3100" dirty="0"/>
          </a:p>
          <a:p>
            <a:pPr algn="just"/>
            <a:r>
              <a:rPr lang="fr-FR" sz="3100" dirty="0"/>
              <a:t>Irruption spontanée et de façon répétée dans la conscience: flashbacks et/ou cauchemars.</a:t>
            </a:r>
          </a:p>
          <a:p>
            <a:pPr marL="0" indent="0" algn="just">
              <a:buNone/>
            </a:pPr>
            <a:endParaRPr lang="fr-FR" sz="3100" dirty="0"/>
          </a:p>
          <a:p>
            <a:pPr algn="just"/>
            <a:r>
              <a:rPr lang="fr-FR" sz="3100" dirty="0"/>
              <a:t>Des situations en apparence insignifiantes rappelant l’évènement traumatique peuvent déclencher l’irruption de cette mémoire traumatique.</a:t>
            </a:r>
          </a:p>
          <a:p>
            <a:pPr marL="0" indent="0" algn="just">
              <a:buNone/>
            </a:pPr>
            <a:endParaRPr lang="fr-FR" sz="3100" dirty="0"/>
          </a:p>
          <a:p>
            <a:pPr algn="just"/>
            <a:r>
              <a:rPr lang="fr-FR" sz="3100" dirty="0"/>
              <a:t>Besoin de répétition de la situation traumatique: contrôle, intégration de l’évènement</a:t>
            </a:r>
          </a:p>
          <a:p>
            <a:pPr algn="just"/>
            <a:endParaRPr lang="fr-FR" sz="2600" dirty="0"/>
          </a:p>
          <a:p>
            <a:endParaRPr lang="fr-FR" sz="2600" dirty="0"/>
          </a:p>
          <a:p>
            <a:pPr marL="0" indent="0">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Ford JD, Courtois CA. Treating complex traumatic stress disorders in children and adolescents: Scientific foundations and therapeutic models. New York: The Guilford Press; 2013.</a:t>
            </a:r>
            <a:r>
              <a:rPr lang="en-FR" sz="1100" dirty="0">
                <a:effectLst/>
              </a:rPr>
              <a:t> </a:t>
            </a:r>
            <a:endParaRPr lang="en-FR" sz="1100" dirty="0"/>
          </a:p>
          <a:p>
            <a:endParaRPr lang="en-FR" dirty="0"/>
          </a:p>
        </p:txBody>
      </p:sp>
    </p:spTree>
    <p:extLst>
      <p:ext uri="{BB962C8B-B14F-4D97-AF65-F5344CB8AC3E}">
        <p14:creationId xmlns:p14="http://schemas.microsoft.com/office/powerpoint/2010/main" val="334189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9E90-29BE-2A40-AD76-41BDE0B93AAC}"/>
              </a:ext>
            </a:extLst>
          </p:cNvPr>
          <p:cNvSpPr>
            <a:spLocks noGrp="1"/>
          </p:cNvSpPr>
          <p:nvPr>
            <p:ph type="title"/>
          </p:nvPr>
        </p:nvSpPr>
        <p:spPr>
          <a:xfrm>
            <a:off x="2231136" y="176464"/>
            <a:ext cx="7729728" cy="1155032"/>
          </a:xfrm>
        </p:spPr>
        <p:txBody>
          <a:bodyPr/>
          <a:lstStyle/>
          <a:p>
            <a:r>
              <a:rPr lang="en-FR" dirty="0"/>
              <a:t>La mémoire dans le psychotrauma</a:t>
            </a:r>
          </a:p>
        </p:txBody>
      </p:sp>
      <p:sp>
        <p:nvSpPr>
          <p:cNvPr id="3" name="Content Placeholder 2">
            <a:extLst>
              <a:ext uri="{FF2B5EF4-FFF2-40B4-BE49-F238E27FC236}">
                <a16:creationId xmlns:a16="http://schemas.microsoft.com/office/drawing/2014/main" id="{279C5038-0888-354C-A160-A90A4F77D7C7}"/>
              </a:ext>
            </a:extLst>
          </p:cNvPr>
          <p:cNvSpPr>
            <a:spLocks noGrp="1"/>
          </p:cNvSpPr>
          <p:nvPr>
            <p:ph idx="1"/>
          </p:nvPr>
        </p:nvSpPr>
        <p:spPr>
          <a:xfrm>
            <a:off x="304800" y="1710568"/>
            <a:ext cx="11356932" cy="4924926"/>
          </a:xfrm>
        </p:spPr>
        <p:txBody>
          <a:bodyPr>
            <a:normAutofit fontScale="62500" lnSpcReduction="20000"/>
          </a:bodyPr>
          <a:lstStyle/>
          <a:p>
            <a:pPr algn="just"/>
            <a:r>
              <a:rPr lang="fr-FR" sz="2800" dirty="0"/>
              <a:t>La mémoire traumatique n’est pas encodée comme une mémoire ordinaire dans une narration verbale, linéaire, assimilée dans une histoire de vie en cours. </a:t>
            </a:r>
          </a:p>
          <a:p>
            <a:pPr marL="0" indent="0" algn="just">
              <a:buNone/>
            </a:pPr>
            <a:endParaRPr lang="fr-FR" sz="2800" dirty="0"/>
          </a:p>
          <a:p>
            <a:pPr algn="just"/>
            <a:r>
              <a:rPr lang="fr-FR" sz="2800" dirty="0"/>
              <a:t>Elle est fragmentée, dissociée du contexte et manque de narration verbale cohérente.</a:t>
            </a:r>
          </a:p>
          <a:p>
            <a:pPr marL="0" indent="0" algn="just">
              <a:buNone/>
            </a:pPr>
            <a:endParaRPr lang="fr-FR" sz="2800" dirty="0"/>
          </a:p>
          <a:p>
            <a:pPr algn="just"/>
            <a:r>
              <a:rPr lang="fr-FR" sz="2800" dirty="0"/>
              <a:t>Elle est encodée sous forme de </a:t>
            </a:r>
            <a:r>
              <a:rPr lang="fr-FR" sz="2800" i="1" dirty="0"/>
              <a:t>sensations vivaces et d’images</a:t>
            </a:r>
            <a:r>
              <a:rPr lang="fr-FR" sz="2800" dirty="0"/>
              <a:t> indélébiles avec un intense aspect </a:t>
            </a:r>
            <a:r>
              <a:rPr lang="fr-FR" sz="2800" i="1" dirty="0"/>
              <a:t>sensoriel</a:t>
            </a:r>
            <a:r>
              <a:rPr lang="fr-FR" sz="2800" dirty="0"/>
              <a:t> comprenant des images fragmentaires.</a:t>
            </a:r>
          </a:p>
          <a:p>
            <a:pPr marL="0" indent="0" algn="just">
              <a:buNone/>
            </a:pPr>
            <a:endParaRPr lang="fr-FR" sz="2800" dirty="0"/>
          </a:p>
          <a:p>
            <a:pPr algn="just"/>
            <a:r>
              <a:rPr lang="fr-FR" sz="2800" dirty="0"/>
              <a:t>La mémoire traumatique est très similaire à la mémoire des jeunes enfants avant l’âge de 3 ans, à cause de cette prédominance de sensations physiques et d’images sur la narration verbale de l’évènement traumatisant</a:t>
            </a:r>
            <a:r>
              <a:rPr lang="en-FR" sz="2800" dirty="0"/>
              <a:t>.</a:t>
            </a:r>
          </a:p>
          <a:p>
            <a:pPr marL="0" indent="0" algn="just">
              <a:buNone/>
            </a:pPr>
            <a:endParaRPr lang="en-FR" sz="2800" dirty="0"/>
          </a:p>
          <a:p>
            <a:pPr marL="0" indent="0">
              <a:buNone/>
            </a:pPr>
            <a:endParaRPr lang="fr-FR" sz="2400" dirty="0"/>
          </a:p>
          <a:p>
            <a:r>
              <a:rPr lang="fr-FR" sz="1300" dirty="0">
                <a:effectLst/>
                <a:latin typeface="Calibri" panose="020F0502020204030204" pitchFamily="34" charset="0"/>
                <a:ea typeface="Times New Roman" panose="02020603050405020304" pitchFamily="18" charset="0"/>
                <a:cs typeface="Times New Roman" panose="02020603050405020304" pitchFamily="18" charset="0"/>
              </a:rPr>
              <a:t>Haute Autorité de Santé. Evaluation et prise en charge des syndromes </a:t>
            </a:r>
            <a:r>
              <a:rPr lang="fr-FR" sz="1300" dirty="0" err="1">
                <a:effectLst/>
                <a:latin typeface="Calibri" panose="020F0502020204030204" pitchFamily="34" charset="0"/>
                <a:ea typeface="Times New Roman" panose="02020603050405020304" pitchFamily="18" charset="0"/>
                <a:cs typeface="Times New Roman" panose="02020603050405020304" pitchFamily="18" charset="0"/>
              </a:rPr>
              <a:t>psychotraumatiques</a:t>
            </a:r>
            <a:r>
              <a:rPr lang="fr-FR" sz="13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Note de </a:t>
            </a:r>
            <a:r>
              <a:rPr lang="en-US" sz="1300" dirty="0" err="1">
                <a:effectLst/>
                <a:latin typeface="Calibri" panose="020F0502020204030204" pitchFamily="34" charset="0"/>
                <a:ea typeface="Times New Roman" panose="02020603050405020304" pitchFamily="18" charset="0"/>
                <a:cs typeface="Times New Roman" panose="02020603050405020304" pitchFamily="18" charset="0"/>
              </a:rPr>
              <a:t>cadrage</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300" dirty="0" err="1">
                <a:effectLst/>
                <a:latin typeface="Calibri" panose="020F0502020204030204" pitchFamily="34" charset="0"/>
                <a:ea typeface="Times New Roman" panose="02020603050405020304" pitchFamily="18" charset="0"/>
                <a:cs typeface="Times New Roman" panose="02020603050405020304" pitchFamily="18" charset="0"/>
              </a:rPr>
              <a:t>Octobre</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 2020.</a:t>
            </a:r>
            <a:endParaRPr lang="en-FR" sz="13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FR" sz="2400" dirty="0"/>
          </a:p>
          <a:p>
            <a:endParaRPr lang="en-FR" dirty="0"/>
          </a:p>
        </p:txBody>
      </p:sp>
    </p:spTree>
    <p:extLst>
      <p:ext uri="{BB962C8B-B14F-4D97-AF65-F5344CB8AC3E}">
        <p14:creationId xmlns:p14="http://schemas.microsoft.com/office/powerpoint/2010/main" val="62729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CFC-2294-1848-B3C3-7AC0F2CDA934}"/>
              </a:ext>
            </a:extLst>
          </p:cNvPr>
          <p:cNvSpPr>
            <a:spLocks noGrp="1"/>
          </p:cNvSpPr>
          <p:nvPr>
            <p:ph type="title"/>
          </p:nvPr>
        </p:nvSpPr>
        <p:spPr>
          <a:xfrm>
            <a:off x="770021" y="192505"/>
            <a:ext cx="9689432" cy="1030653"/>
          </a:xfrm>
        </p:spPr>
        <p:txBody>
          <a:bodyPr/>
          <a:lstStyle/>
          <a:p>
            <a:r>
              <a:rPr lang="en-FR" dirty="0"/>
              <a:t>Evitement et detachement (dissociation)</a:t>
            </a:r>
          </a:p>
        </p:txBody>
      </p:sp>
      <p:sp>
        <p:nvSpPr>
          <p:cNvPr id="3" name="Content Placeholder 2">
            <a:extLst>
              <a:ext uri="{FF2B5EF4-FFF2-40B4-BE49-F238E27FC236}">
                <a16:creationId xmlns:a16="http://schemas.microsoft.com/office/drawing/2014/main" id="{4677DD5A-2A95-8643-8E65-789E539FA2F1}"/>
              </a:ext>
            </a:extLst>
          </p:cNvPr>
          <p:cNvSpPr>
            <a:spLocks noGrp="1"/>
          </p:cNvSpPr>
          <p:nvPr>
            <p:ph idx="1"/>
          </p:nvPr>
        </p:nvSpPr>
        <p:spPr>
          <a:xfrm>
            <a:off x="417095" y="2185059"/>
            <a:ext cx="10250905" cy="4480435"/>
          </a:xfrm>
        </p:spPr>
        <p:txBody>
          <a:bodyPr>
            <a:normAutofit fontScale="92500" lnSpcReduction="20000"/>
          </a:bodyPr>
          <a:lstStyle/>
          <a:p>
            <a:pPr algn="just"/>
            <a:r>
              <a:rPr lang="fr-FR" sz="2600" dirty="0"/>
              <a:t>Quand une personne se sent complètement impuissante, elle peut rentrer dans un état de </a:t>
            </a:r>
            <a:r>
              <a:rPr lang="fr-FR" sz="2600" i="1" dirty="0"/>
              <a:t>résignation</a:t>
            </a:r>
            <a:r>
              <a:rPr lang="fr-FR" sz="2600" dirty="0"/>
              <a:t> ou d’abandon. </a:t>
            </a:r>
          </a:p>
          <a:p>
            <a:pPr algn="just"/>
            <a:r>
              <a:rPr lang="fr-FR" sz="2600" dirty="0"/>
              <a:t>La personne impuissante échappe de sa situation non pas par l’action sur l’environnement réel mais en altérant son état de conscience</a:t>
            </a:r>
            <a:r>
              <a:rPr lang="en-FR" sz="2600" dirty="0"/>
              <a:t>.</a:t>
            </a:r>
          </a:p>
          <a:p>
            <a:pPr algn="just"/>
            <a:r>
              <a:rPr lang="fr-FR" sz="2600" dirty="0"/>
              <a:t>Les évènements peuvent continuer à s’enregistrer dans la conscience mais c’est comme si ces évènements deviennent déconnectés de leur sens habituel. </a:t>
            </a:r>
          </a:p>
          <a:p>
            <a:pPr algn="just"/>
            <a:r>
              <a:rPr lang="fr-FR" sz="2600" dirty="0"/>
              <a:t>EVITEMENT de toute situation qui rappelle le traumatisme</a:t>
            </a:r>
          </a:p>
          <a:p>
            <a:pPr marL="0" indent="0" algn="just">
              <a:buNone/>
            </a:pPr>
            <a:endParaRPr lang="fr-FR" sz="2600" dirty="0"/>
          </a:p>
          <a:p>
            <a:pPr marL="0" indent="0">
              <a:buNone/>
            </a:pPr>
            <a:r>
              <a:rPr lang="en-US" sz="1300" dirty="0" err="1">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Scheeringa</a:t>
            </a:r>
            <a:r>
              <a:rPr lang="en-US" sz="13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MS, </a:t>
            </a:r>
            <a:r>
              <a:rPr lang="en-US" sz="1300" dirty="0" err="1">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Zeanah</a:t>
            </a:r>
            <a:r>
              <a:rPr lang="en-US" sz="13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CH, Cohen JA. PTSD in children and adolescents: toward an empirically based </a:t>
            </a:r>
            <a:r>
              <a:rPr lang="en-US" sz="1300" dirty="0" err="1">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algorithma</a:t>
            </a:r>
            <a:r>
              <a:rPr lang="en-US" sz="13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Depress Anxiety. 2011 Sep;28(9):770-82. </a:t>
            </a:r>
            <a:r>
              <a:rPr lang="en-US" sz="1300" dirty="0" err="1">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doi</a:t>
            </a:r>
            <a:r>
              <a:rPr lang="en-US" sz="13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10.1002/da.20736. </a:t>
            </a:r>
            <a:r>
              <a:rPr lang="en-US" sz="1300" dirty="0" err="1">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Epub</a:t>
            </a:r>
            <a:r>
              <a:rPr lang="en-US" sz="13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2010 Aug 23. PMID: 20734362; PMCID: PMC6101653.</a:t>
            </a:r>
            <a:endParaRPr lang="en-FR"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fr-FR" sz="2600" dirty="0"/>
          </a:p>
          <a:p>
            <a:pPr marL="0" indent="0">
              <a:buNone/>
            </a:pPr>
            <a:endParaRPr lang="fr-FR" dirty="0"/>
          </a:p>
          <a:p>
            <a:pPr marL="0" indent="0">
              <a:buNone/>
            </a:pPr>
            <a:endParaRPr lang="en-FR" dirty="0"/>
          </a:p>
          <a:p>
            <a:endParaRPr lang="en-FR" dirty="0"/>
          </a:p>
        </p:txBody>
      </p:sp>
    </p:spTree>
    <p:extLst>
      <p:ext uri="{BB962C8B-B14F-4D97-AF65-F5344CB8AC3E}">
        <p14:creationId xmlns:p14="http://schemas.microsoft.com/office/powerpoint/2010/main" val="73470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6F863-AB70-6349-918E-0917BF2DA9C3}"/>
              </a:ext>
            </a:extLst>
          </p:cNvPr>
          <p:cNvSpPr>
            <a:spLocks noGrp="1"/>
          </p:cNvSpPr>
          <p:nvPr>
            <p:ph type="title"/>
          </p:nvPr>
        </p:nvSpPr>
        <p:spPr>
          <a:xfrm>
            <a:off x="446534" y="1037967"/>
            <a:ext cx="3703320" cy="4386649"/>
          </a:xfrm>
        </p:spPr>
        <p:txBody>
          <a:bodyPr anchor="ctr">
            <a:normAutofit/>
          </a:bodyPr>
          <a:lstStyle/>
          <a:p>
            <a:r>
              <a:rPr lang="fr-FR" b="1" dirty="0"/>
              <a:t>traumatismes de type II et III Trouble traumatique du </a:t>
            </a:r>
            <a:r>
              <a:rPr lang="fr-FR" b="1" dirty="0" err="1"/>
              <a:t>developpement</a:t>
            </a:r>
            <a:endParaRPr lang="en-GB" b="1" dirty="0">
              <a:solidFill>
                <a:srgbClr val="FFFEFF"/>
              </a:solidFill>
            </a:endParaRPr>
          </a:p>
        </p:txBody>
      </p:sp>
      <p:sp>
        <p:nvSpPr>
          <p:cNvPr id="3" name="Espace réservé du contenu 2">
            <a:extLst>
              <a:ext uri="{FF2B5EF4-FFF2-40B4-BE49-F238E27FC236}">
                <a16:creationId xmlns:a16="http://schemas.microsoft.com/office/drawing/2014/main" id="{9C2161ED-BFFE-6742-B3BB-DDD35FFCF03C}"/>
              </a:ext>
            </a:extLst>
          </p:cNvPr>
          <p:cNvSpPr>
            <a:spLocks noGrp="1"/>
          </p:cNvSpPr>
          <p:nvPr>
            <p:ph idx="1"/>
          </p:nvPr>
        </p:nvSpPr>
        <p:spPr>
          <a:xfrm>
            <a:off x="4534935" y="691978"/>
            <a:ext cx="6725899" cy="5166822"/>
          </a:xfrm>
        </p:spPr>
        <p:txBody>
          <a:bodyPr>
            <a:normAutofit/>
          </a:bodyPr>
          <a:lstStyle/>
          <a:p>
            <a:pPr lvl="0" algn="l"/>
            <a:r>
              <a:rPr lang="fr-FR" sz="2400" baseline="0" dirty="0"/>
              <a:t>Perte du sentiment de sécurité personnelle;</a:t>
            </a:r>
          </a:p>
          <a:p>
            <a:pPr lvl="0" algn="l"/>
            <a:r>
              <a:rPr lang="fr-FR" sz="2400" baseline="0" dirty="0"/>
              <a:t>Troubles de l’identité</a:t>
            </a:r>
          </a:p>
          <a:p>
            <a:pPr lvl="0" algn="l"/>
            <a:r>
              <a:rPr lang="fr-FR" sz="2400" baseline="0" dirty="0"/>
              <a:t>Altération du développement émotionnel et social et de la capacité à maintenir des relations interpersonnelles stables</a:t>
            </a:r>
          </a:p>
          <a:p>
            <a:pPr lvl="0" algn="l"/>
            <a:r>
              <a:rPr lang="fr-FR" sz="2400" baseline="0" dirty="0"/>
              <a:t>Difficulté à réguler et gérer ses émotions (</a:t>
            </a:r>
            <a:r>
              <a:rPr lang="fr-FR" sz="2400" b="1" baseline="0" dirty="0"/>
              <a:t>dysrégulation émotionnelle</a:t>
            </a:r>
            <a:r>
              <a:rPr lang="fr-FR" sz="2400" baseline="0" dirty="0"/>
              <a:t>).</a:t>
            </a:r>
            <a:r>
              <a:rPr lang="en-FR" sz="2400" baseline="0" dirty="0"/>
              <a:t> </a:t>
            </a:r>
          </a:p>
          <a:p>
            <a:pPr lvl="0" algn="l"/>
            <a:r>
              <a:rPr lang="fr-FR" sz="2400" dirty="0"/>
              <a:t>Introduction par l’OMS dans le CIM-11 du diagnostic de SSPT complexe</a:t>
            </a:r>
            <a:r>
              <a:rPr lang="en-FR" sz="2400" dirty="0"/>
              <a:t>.</a:t>
            </a:r>
            <a:endParaRPr lang="en-US" sz="2400" baseline="0" dirty="0"/>
          </a:p>
          <a:p>
            <a:pPr marL="0" lvl="0" indent="0" algn="l">
              <a:buNone/>
            </a:pPr>
            <a:endParaRPr lang="fr-FR" sz="2400" baseline="0" dirty="0"/>
          </a:p>
        </p:txBody>
      </p:sp>
      <p:sp>
        <p:nvSpPr>
          <p:cNvPr id="11" name="ZoneTexte 10">
            <a:extLst>
              <a:ext uri="{FF2B5EF4-FFF2-40B4-BE49-F238E27FC236}">
                <a16:creationId xmlns:a16="http://schemas.microsoft.com/office/drawing/2014/main" id="{1927413C-2CBA-084E-99B8-FC895067E9CE}"/>
              </a:ext>
            </a:extLst>
          </p:cNvPr>
          <p:cNvSpPr txBox="1"/>
          <p:nvPr/>
        </p:nvSpPr>
        <p:spPr>
          <a:xfrm>
            <a:off x="98854" y="5978824"/>
            <a:ext cx="35459745" cy="738664"/>
          </a:xfrm>
          <a:prstGeom prst="rect">
            <a:avLst/>
          </a:prstGeom>
          <a:noFill/>
        </p:spPr>
        <p:txBody>
          <a:bodyPr wrap="square" rtlCol="0">
            <a:spAutoFit/>
          </a:bodyPr>
          <a:lstStyle/>
          <a:p>
            <a:pPr marL="0" indent="0">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Van der Kolk BA,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D'Andrea</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W. Towards a developmental trauma disorder diagnosis for childhood interpersonal trauma. Dans: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Lanius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RA,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Vermetten</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E, Pain C, ed. The impact of early life trauma on health and disease: the hidden epidemic. Cambridge: Cambridge </a:t>
            </a:r>
          </a:p>
          <a:p>
            <a:pPr marL="0" indent="0">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University Press; 2010. p. 57-68.</a:t>
            </a:r>
            <a:r>
              <a:rPr lang="en-FR" sz="1400" dirty="0">
                <a:effectLst/>
              </a:rPr>
              <a:t> </a:t>
            </a:r>
            <a:endParaRPr lang="en-FR" sz="1400" dirty="0"/>
          </a:p>
        </p:txBody>
      </p:sp>
    </p:spTree>
    <p:extLst>
      <p:ext uri="{BB962C8B-B14F-4D97-AF65-F5344CB8AC3E}">
        <p14:creationId xmlns:p14="http://schemas.microsoft.com/office/powerpoint/2010/main" val="2444073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6F863-AB70-6349-918E-0917BF2DA9C3}"/>
              </a:ext>
            </a:extLst>
          </p:cNvPr>
          <p:cNvSpPr>
            <a:spLocks noGrp="1"/>
          </p:cNvSpPr>
          <p:nvPr>
            <p:ph type="title"/>
          </p:nvPr>
        </p:nvSpPr>
        <p:spPr>
          <a:xfrm>
            <a:off x="446534" y="1037967"/>
            <a:ext cx="3703320" cy="4386649"/>
          </a:xfrm>
        </p:spPr>
        <p:txBody>
          <a:bodyPr anchor="ctr">
            <a:normAutofit/>
          </a:bodyPr>
          <a:lstStyle/>
          <a:p>
            <a:r>
              <a:rPr lang="fr-FR" b="1" dirty="0"/>
              <a:t>traumatismes de type II et III Trouble traumatique du </a:t>
            </a:r>
            <a:r>
              <a:rPr lang="fr-FR" b="1" dirty="0" err="1"/>
              <a:t>developpement</a:t>
            </a:r>
            <a:endParaRPr lang="en-GB" b="1" dirty="0">
              <a:solidFill>
                <a:srgbClr val="FFFEFF"/>
              </a:solidFill>
            </a:endParaRPr>
          </a:p>
        </p:txBody>
      </p:sp>
      <p:sp>
        <p:nvSpPr>
          <p:cNvPr id="3" name="Espace réservé du contenu 2">
            <a:extLst>
              <a:ext uri="{FF2B5EF4-FFF2-40B4-BE49-F238E27FC236}">
                <a16:creationId xmlns:a16="http://schemas.microsoft.com/office/drawing/2014/main" id="{9C2161ED-BFFE-6742-B3BB-DDD35FFCF03C}"/>
              </a:ext>
            </a:extLst>
          </p:cNvPr>
          <p:cNvSpPr>
            <a:spLocks noGrp="1"/>
          </p:cNvSpPr>
          <p:nvPr>
            <p:ph idx="1"/>
          </p:nvPr>
        </p:nvSpPr>
        <p:spPr>
          <a:xfrm>
            <a:off x="4149854" y="-2384612"/>
            <a:ext cx="7595611" cy="11026588"/>
          </a:xfrm>
        </p:spPr>
        <p:txBody>
          <a:bodyPr>
            <a:normAutofit/>
          </a:bodyPr>
          <a:lstStyle/>
          <a:p>
            <a:pPr marL="0" lvl="0" indent="0" algn="l">
              <a:buNone/>
            </a:pPr>
            <a:r>
              <a:rPr lang="fr-FR" sz="2400" dirty="0"/>
              <a:t>- Perception négative de soi-même et des autres.</a:t>
            </a:r>
          </a:p>
          <a:p>
            <a:pPr marL="0" lvl="0" indent="0" algn="l">
              <a:buNone/>
            </a:pPr>
            <a:r>
              <a:rPr lang="fr-FR" sz="2400" dirty="0"/>
              <a:t>- Expression fréquente de colère et d’agressivité (par crainte de vulnérabilité émotionnelle et de réexpérimenter des traumatismes).</a:t>
            </a:r>
          </a:p>
          <a:p>
            <a:pPr marL="0" lvl="0" indent="0" algn="l">
              <a:buNone/>
            </a:pPr>
            <a:r>
              <a:rPr lang="fr-FR" sz="2400" dirty="0"/>
              <a:t>- Risque élevé d’abus de substances et d’</a:t>
            </a:r>
            <a:r>
              <a:rPr lang="fr-FR" sz="2400" dirty="0" err="1"/>
              <a:t>auto-mutilations</a:t>
            </a:r>
            <a:r>
              <a:rPr lang="fr-FR" sz="2400" dirty="0"/>
              <a:t> pour apaiser la douleur émotionnelle.</a:t>
            </a:r>
          </a:p>
          <a:p>
            <a:pPr marL="0" lvl="0" indent="0" algn="l">
              <a:buNone/>
            </a:pPr>
            <a:endParaRPr lang="fr-FR" sz="2400" baseline="0" dirty="0"/>
          </a:p>
        </p:txBody>
      </p:sp>
      <p:sp>
        <p:nvSpPr>
          <p:cNvPr id="11" name="ZoneTexte 10">
            <a:extLst>
              <a:ext uri="{FF2B5EF4-FFF2-40B4-BE49-F238E27FC236}">
                <a16:creationId xmlns:a16="http://schemas.microsoft.com/office/drawing/2014/main" id="{1927413C-2CBA-084E-99B8-FC895067E9CE}"/>
              </a:ext>
            </a:extLst>
          </p:cNvPr>
          <p:cNvSpPr txBox="1"/>
          <p:nvPr/>
        </p:nvSpPr>
        <p:spPr>
          <a:xfrm>
            <a:off x="98854" y="5978824"/>
            <a:ext cx="35459745" cy="738664"/>
          </a:xfrm>
          <a:prstGeom prst="rect">
            <a:avLst/>
          </a:prstGeom>
          <a:noFill/>
        </p:spPr>
        <p:txBody>
          <a:bodyPr wrap="square" rtlCol="0">
            <a:spAutoFit/>
          </a:bodyPr>
          <a:lstStyle/>
          <a:p>
            <a:pPr marL="0" indent="0">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Van der Kolk BA,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D'Andrea</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W. Towards a developmental trauma disorder diagnosis for childhood interpersonal trauma. Dans: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Lanius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RA,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Vermetten</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E, Pain C, ed. The impact of early life trauma on health and disease: the hidden epidemic. Cambridge: Cambridge </a:t>
            </a:r>
          </a:p>
          <a:p>
            <a:pPr marL="0" indent="0">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University Press; 2010. p. 57-68.</a:t>
            </a:r>
            <a:r>
              <a:rPr lang="en-FR" sz="1400" dirty="0">
                <a:effectLst/>
              </a:rPr>
              <a:t> </a:t>
            </a:r>
            <a:endParaRPr lang="en-FR" sz="1400" dirty="0"/>
          </a:p>
        </p:txBody>
      </p:sp>
    </p:spTree>
    <p:extLst>
      <p:ext uri="{BB962C8B-B14F-4D97-AF65-F5344CB8AC3E}">
        <p14:creationId xmlns:p14="http://schemas.microsoft.com/office/powerpoint/2010/main" val="158175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954E-AF1D-8345-84AA-5F13D800FEBA}"/>
              </a:ext>
            </a:extLst>
          </p:cNvPr>
          <p:cNvSpPr>
            <a:spLocks noGrp="1"/>
          </p:cNvSpPr>
          <p:nvPr>
            <p:ph type="title"/>
          </p:nvPr>
        </p:nvSpPr>
        <p:spPr>
          <a:xfrm flipH="1">
            <a:off x="3253837" y="810312"/>
            <a:ext cx="6008915" cy="1188720"/>
          </a:xfrm>
        </p:spPr>
        <p:txBody>
          <a:bodyPr/>
          <a:lstStyle/>
          <a:p>
            <a:endParaRPr lang="en-FR" dirty="0"/>
          </a:p>
        </p:txBody>
      </p:sp>
      <p:sp>
        <p:nvSpPr>
          <p:cNvPr id="3" name="Content Placeholder 2">
            <a:extLst>
              <a:ext uri="{FF2B5EF4-FFF2-40B4-BE49-F238E27FC236}">
                <a16:creationId xmlns:a16="http://schemas.microsoft.com/office/drawing/2014/main" id="{161EF323-8276-1246-8319-EF61468DFC42}"/>
              </a:ext>
            </a:extLst>
          </p:cNvPr>
          <p:cNvSpPr>
            <a:spLocks noGrp="1"/>
          </p:cNvSpPr>
          <p:nvPr>
            <p:ph idx="1"/>
          </p:nvPr>
        </p:nvSpPr>
        <p:spPr>
          <a:xfrm>
            <a:off x="1026942" y="1999032"/>
            <a:ext cx="9748910" cy="3740995"/>
          </a:xfrm>
        </p:spPr>
        <p:txBody>
          <a:bodyPr/>
          <a:lstStyle/>
          <a:p>
            <a:pPr algn="just"/>
            <a:r>
              <a:rPr lang="fr-FR" sz="2400" dirty="0"/>
              <a:t>« </a:t>
            </a:r>
            <a:r>
              <a:rPr lang="fr-FR" sz="2400" i="1" dirty="0"/>
              <a:t>La faculté qu’a l’homme de se creuser un trou, de secréter une coquille, de dresser autour de soi une fragile barrière de défense, même dans des circonstances apparemment désespérées, est un phénomène stupéfiant qui demanderait à être étudié de prés. Il s’agit là d’un précieux travail d’adaptation, en partie passif et inconscient, en partie actif</a:t>
            </a:r>
            <a:r>
              <a:rPr lang="fr-FR" sz="2400" dirty="0"/>
              <a:t> ».</a:t>
            </a:r>
            <a:br>
              <a:rPr lang="fr-FR" sz="2400" dirty="0"/>
            </a:br>
            <a:endParaRPr lang="fr-FR" sz="2400" dirty="0"/>
          </a:p>
          <a:p>
            <a:pPr marL="0" indent="0" algn="just">
              <a:buNone/>
            </a:pPr>
            <a:r>
              <a:rPr lang="fr-FR" sz="2400" dirty="0"/>
              <a:t>Primo Lévi, Si c’est un homme</a:t>
            </a:r>
            <a:endParaRPr lang="en-FR" sz="2400" dirty="0"/>
          </a:p>
          <a:p>
            <a:endParaRPr lang="en-FR" dirty="0"/>
          </a:p>
        </p:txBody>
      </p:sp>
    </p:spTree>
    <p:extLst>
      <p:ext uri="{BB962C8B-B14F-4D97-AF65-F5344CB8AC3E}">
        <p14:creationId xmlns:p14="http://schemas.microsoft.com/office/powerpoint/2010/main" val="2527849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6F863-AB70-6349-918E-0917BF2DA9C3}"/>
              </a:ext>
            </a:extLst>
          </p:cNvPr>
          <p:cNvSpPr>
            <a:spLocks noGrp="1"/>
          </p:cNvSpPr>
          <p:nvPr>
            <p:ph type="title"/>
          </p:nvPr>
        </p:nvSpPr>
        <p:spPr>
          <a:xfrm>
            <a:off x="446534" y="1037967"/>
            <a:ext cx="3703320" cy="4386649"/>
          </a:xfrm>
        </p:spPr>
        <p:txBody>
          <a:bodyPr anchor="ctr">
            <a:normAutofit/>
          </a:bodyPr>
          <a:lstStyle/>
          <a:p>
            <a:r>
              <a:rPr lang="fr-FR" b="1" dirty="0"/>
              <a:t>traumatismes de type II et III Trouble traumatique du </a:t>
            </a:r>
            <a:r>
              <a:rPr lang="fr-FR" b="1" dirty="0" err="1"/>
              <a:t>developpement</a:t>
            </a:r>
            <a:endParaRPr lang="en-GB" b="1" dirty="0">
              <a:solidFill>
                <a:srgbClr val="FFFEFF"/>
              </a:solidFill>
            </a:endParaRPr>
          </a:p>
        </p:txBody>
      </p:sp>
      <p:sp>
        <p:nvSpPr>
          <p:cNvPr id="3" name="Espace réservé du contenu 2">
            <a:extLst>
              <a:ext uri="{FF2B5EF4-FFF2-40B4-BE49-F238E27FC236}">
                <a16:creationId xmlns:a16="http://schemas.microsoft.com/office/drawing/2014/main" id="{9C2161ED-BFFE-6742-B3BB-DDD35FFCF03C}"/>
              </a:ext>
            </a:extLst>
          </p:cNvPr>
          <p:cNvSpPr>
            <a:spLocks noGrp="1"/>
          </p:cNvSpPr>
          <p:nvPr>
            <p:ph idx="1"/>
          </p:nvPr>
        </p:nvSpPr>
        <p:spPr>
          <a:xfrm>
            <a:off x="4149854" y="-2384612"/>
            <a:ext cx="7595611" cy="10739718"/>
          </a:xfrm>
        </p:spPr>
        <p:txBody>
          <a:bodyPr>
            <a:normAutofit/>
          </a:bodyPr>
          <a:lstStyle/>
          <a:p>
            <a:pPr marL="0" lvl="0" indent="0" algn="l">
              <a:buNone/>
            </a:pPr>
            <a:r>
              <a:rPr lang="fr-FR" sz="2400" baseline="0" dirty="0"/>
              <a:t>- Comportements externalisés (</a:t>
            </a:r>
            <a:r>
              <a:rPr lang="fr-FR" sz="2400" baseline="0" dirty="0" err="1"/>
              <a:t>surmodulés</a:t>
            </a:r>
            <a:r>
              <a:rPr lang="fr-FR" sz="2400" baseline="0" dirty="0"/>
              <a:t>): hyperactivité, agressivité, impulsivité.</a:t>
            </a:r>
          </a:p>
          <a:p>
            <a:pPr marL="0" lvl="0" indent="0" algn="l">
              <a:buNone/>
            </a:pPr>
            <a:r>
              <a:rPr lang="fr-FR" sz="2400" dirty="0"/>
              <a:t>- Comportements internalisés (sous-modulés):  évitement, isolement, dissociation.</a:t>
            </a:r>
          </a:p>
          <a:p>
            <a:pPr marL="0" lvl="0" indent="0" algn="l">
              <a:buNone/>
            </a:pPr>
            <a:r>
              <a:rPr lang="fr-FR" sz="2400" dirty="0"/>
              <a:t>- Réactivité émotionnelle marquée vs indifférence.</a:t>
            </a:r>
          </a:p>
          <a:p>
            <a:pPr marL="0" lvl="0" indent="0" algn="l">
              <a:buNone/>
            </a:pPr>
            <a:r>
              <a:rPr lang="fr-FR" sz="2400" dirty="0"/>
              <a:t>- Diagnostics différentiels:</a:t>
            </a:r>
          </a:p>
          <a:p>
            <a:pPr marL="0" lvl="0" indent="0" algn="l">
              <a:buNone/>
            </a:pPr>
            <a:r>
              <a:rPr lang="fr-FR" sz="2400" dirty="0"/>
              <a:t>TDAH, TC, TOP, TB, trouble dépressif et anxieux…</a:t>
            </a:r>
          </a:p>
          <a:p>
            <a:pPr marL="0" lvl="0" indent="0" algn="l">
              <a:buNone/>
            </a:pPr>
            <a:r>
              <a:rPr lang="fr-FR" sz="2400" dirty="0"/>
              <a:t>- Aspects cognitifs, scolaires, somatiques, physiologiques</a:t>
            </a:r>
          </a:p>
          <a:p>
            <a:pPr marL="0" lvl="0" indent="0" algn="l">
              <a:buNone/>
            </a:pPr>
            <a:r>
              <a:rPr lang="fr-FR" sz="2400" dirty="0"/>
              <a:t>- Comportements suicidaires </a:t>
            </a:r>
          </a:p>
        </p:txBody>
      </p:sp>
      <p:sp>
        <p:nvSpPr>
          <p:cNvPr id="11" name="ZoneTexte 10">
            <a:extLst>
              <a:ext uri="{FF2B5EF4-FFF2-40B4-BE49-F238E27FC236}">
                <a16:creationId xmlns:a16="http://schemas.microsoft.com/office/drawing/2014/main" id="{1927413C-2CBA-084E-99B8-FC895067E9CE}"/>
              </a:ext>
            </a:extLst>
          </p:cNvPr>
          <p:cNvSpPr txBox="1"/>
          <p:nvPr/>
        </p:nvSpPr>
        <p:spPr>
          <a:xfrm>
            <a:off x="98854" y="5978824"/>
            <a:ext cx="35459745" cy="738664"/>
          </a:xfrm>
          <a:prstGeom prst="rect">
            <a:avLst/>
          </a:prstGeom>
          <a:noFill/>
        </p:spPr>
        <p:txBody>
          <a:bodyPr wrap="square" rtlCol="0">
            <a:spAutoFit/>
          </a:bodyPr>
          <a:lstStyle/>
          <a:p>
            <a:pPr marL="0" indent="0">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Van der Kolk BA,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D'Andrea</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W. Towards a developmental trauma disorder diagnosis for childhood interpersonal trauma. Dans: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Lanius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RA,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Vermetten</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E, Pain C, ed. The impact of early life trauma on health and disease: the hidden epidemic. Cambridge: Cambridge </a:t>
            </a:r>
          </a:p>
          <a:p>
            <a:pPr marL="0" indent="0">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University Press; 2010. p. 57-68.</a:t>
            </a:r>
            <a:r>
              <a:rPr lang="en-FR" sz="1400" dirty="0">
                <a:effectLst/>
              </a:rPr>
              <a:t> </a:t>
            </a:r>
            <a:endParaRPr lang="en-FR" sz="1400" dirty="0"/>
          </a:p>
        </p:txBody>
      </p:sp>
    </p:spTree>
    <p:extLst>
      <p:ext uri="{BB962C8B-B14F-4D97-AF65-F5344CB8AC3E}">
        <p14:creationId xmlns:p14="http://schemas.microsoft.com/office/powerpoint/2010/main" val="61759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A36F-8F81-5744-BF42-34E2EB8697AF}"/>
              </a:ext>
            </a:extLst>
          </p:cNvPr>
          <p:cNvSpPr>
            <a:spLocks noGrp="1"/>
          </p:cNvSpPr>
          <p:nvPr>
            <p:ph type="title"/>
          </p:nvPr>
        </p:nvSpPr>
        <p:spPr>
          <a:xfrm>
            <a:off x="2231136" y="382137"/>
            <a:ext cx="7729728" cy="674767"/>
          </a:xfrm>
        </p:spPr>
        <p:txBody>
          <a:bodyPr>
            <a:normAutofit/>
          </a:bodyPr>
          <a:lstStyle/>
          <a:p>
            <a:r>
              <a:rPr lang="en-FR" dirty="0"/>
              <a:t>PLAN</a:t>
            </a:r>
          </a:p>
        </p:txBody>
      </p:sp>
      <p:sp>
        <p:nvSpPr>
          <p:cNvPr id="3" name="Content Placeholder 2">
            <a:extLst>
              <a:ext uri="{FF2B5EF4-FFF2-40B4-BE49-F238E27FC236}">
                <a16:creationId xmlns:a16="http://schemas.microsoft.com/office/drawing/2014/main" id="{03E3C7E3-A97D-2542-BD7C-090D8F73C6C6}"/>
              </a:ext>
            </a:extLst>
          </p:cNvPr>
          <p:cNvSpPr>
            <a:spLocks noGrp="1"/>
          </p:cNvSpPr>
          <p:nvPr>
            <p:ph idx="1"/>
          </p:nvPr>
        </p:nvSpPr>
        <p:spPr>
          <a:xfrm>
            <a:off x="109182" y="1781299"/>
            <a:ext cx="11696131" cy="5076702"/>
          </a:xfrm>
        </p:spPr>
        <p:txBody>
          <a:bodyPr>
            <a:normAutofit fontScale="40000" lnSpcReduction="20000"/>
          </a:bodyPr>
          <a:lstStyle/>
          <a:p>
            <a:pPr algn="just">
              <a:buFontTx/>
              <a:buChar char="-"/>
            </a:pPr>
            <a:r>
              <a:rPr lang="en-GB" sz="9800" dirty="0"/>
              <a:t>Introduction et </a:t>
            </a:r>
            <a:r>
              <a:rPr lang="en-GB" sz="9800" dirty="0" err="1"/>
              <a:t>enjeux</a:t>
            </a:r>
            <a:endParaRPr lang="en-GB" sz="9800" dirty="0"/>
          </a:p>
          <a:p>
            <a:pPr algn="just">
              <a:buFontTx/>
              <a:buChar char="-"/>
            </a:pPr>
            <a:endParaRPr lang="en-GB" sz="9800" dirty="0"/>
          </a:p>
          <a:p>
            <a:pPr algn="just">
              <a:buFontTx/>
              <a:buChar char="-"/>
            </a:pPr>
            <a:r>
              <a:rPr lang="en-GB" sz="9800" dirty="0"/>
              <a:t>Manifestations </a:t>
            </a:r>
            <a:r>
              <a:rPr lang="en-GB" sz="9800" dirty="0" err="1"/>
              <a:t>cliniques</a:t>
            </a:r>
            <a:r>
              <a:rPr lang="en-GB" sz="9800" dirty="0"/>
              <a:t> du </a:t>
            </a:r>
            <a:r>
              <a:rPr lang="en-GB" sz="9800" dirty="0" err="1"/>
              <a:t>psychotraumatisme</a:t>
            </a:r>
            <a:endParaRPr lang="en-GB" sz="9800" dirty="0"/>
          </a:p>
          <a:p>
            <a:pPr marL="0" indent="0" algn="just">
              <a:buNone/>
            </a:pPr>
            <a:endParaRPr lang="en-GB" sz="9800" dirty="0"/>
          </a:p>
          <a:p>
            <a:pPr algn="just">
              <a:buFontTx/>
              <a:buChar char="-"/>
            </a:pPr>
            <a:r>
              <a:rPr lang="en-GB" sz="9800" b="1" dirty="0" err="1"/>
              <a:t>Modalités</a:t>
            </a:r>
            <a:r>
              <a:rPr lang="en-GB" sz="9800" b="1" dirty="0"/>
              <a:t> </a:t>
            </a:r>
            <a:r>
              <a:rPr lang="en-GB" sz="9800" b="1" dirty="0" err="1"/>
              <a:t>d’intervention</a:t>
            </a:r>
            <a:endParaRPr lang="en-GB" sz="9800" dirty="0"/>
          </a:p>
          <a:p>
            <a:pPr algn="just">
              <a:buFontTx/>
              <a:buChar char="-"/>
            </a:pPr>
            <a:endParaRPr lang="en-GB" sz="2400" dirty="0"/>
          </a:p>
          <a:p>
            <a:pPr algn="just">
              <a:buFontTx/>
              <a:buChar char="-"/>
            </a:pPr>
            <a:endParaRPr lang="en-GB" sz="2400" dirty="0"/>
          </a:p>
          <a:p>
            <a:pPr algn="just">
              <a:buFontTx/>
              <a:buChar char="-"/>
            </a:pPr>
            <a:endParaRPr lang="en-GB" sz="2400" dirty="0"/>
          </a:p>
          <a:p>
            <a:pPr algn="just">
              <a:buFontTx/>
              <a:buChar char="-"/>
            </a:pPr>
            <a:endParaRPr lang="en-GB" sz="2400" dirty="0"/>
          </a:p>
          <a:p>
            <a:pPr marL="0" indent="0" algn="just">
              <a:buNone/>
            </a:pPr>
            <a:r>
              <a:rPr lang="en-GB" sz="2400" dirty="0"/>
              <a:t> </a:t>
            </a:r>
            <a:endParaRPr lang="en-FR" sz="2400" dirty="0"/>
          </a:p>
          <a:p>
            <a:pPr algn="just">
              <a:buFontTx/>
              <a:buChar char="-"/>
            </a:pPr>
            <a:endParaRPr lang="en-FR" sz="2400" dirty="0"/>
          </a:p>
          <a:p>
            <a:pPr algn="just"/>
            <a:endParaRPr lang="fr-FR" sz="2400" dirty="0"/>
          </a:p>
          <a:p>
            <a:pPr>
              <a:buFontTx/>
              <a:buChar char="-"/>
            </a:pPr>
            <a:endParaRPr lang="en-FR" dirty="0"/>
          </a:p>
          <a:p>
            <a:pPr>
              <a:buFontTx/>
              <a:buChar char="-"/>
            </a:pPr>
            <a:endParaRPr lang="en-FR" dirty="0"/>
          </a:p>
        </p:txBody>
      </p:sp>
    </p:spTree>
    <p:extLst>
      <p:ext uri="{BB962C8B-B14F-4D97-AF65-F5344CB8AC3E}">
        <p14:creationId xmlns:p14="http://schemas.microsoft.com/office/powerpoint/2010/main" val="66501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668B-07AC-F029-D9C8-154A48147BC4}"/>
              </a:ext>
            </a:extLst>
          </p:cNvPr>
          <p:cNvSpPr>
            <a:spLocks noGrp="1"/>
          </p:cNvSpPr>
          <p:nvPr>
            <p:ph type="title"/>
          </p:nvPr>
        </p:nvSpPr>
        <p:spPr>
          <a:xfrm>
            <a:off x="601255" y="702155"/>
            <a:ext cx="3409783" cy="1300365"/>
          </a:xfrm>
        </p:spPr>
        <p:txBody>
          <a:bodyPr>
            <a:normAutofit/>
          </a:bodyPr>
          <a:lstStyle/>
          <a:p>
            <a:endParaRPr lang="en-FR" dirty="0">
              <a:solidFill>
                <a:srgbClr val="FFFFFF"/>
              </a:solidFill>
            </a:endParaRPr>
          </a:p>
        </p:txBody>
      </p:sp>
      <p:sp>
        <p:nvSpPr>
          <p:cNvPr id="8" name="Content Placeholder 7">
            <a:extLst>
              <a:ext uri="{FF2B5EF4-FFF2-40B4-BE49-F238E27FC236}">
                <a16:creationId xmlns:a16="http://schemas.microsoft.com/office/drawing/2014/main" id="{7750D942-262E-B7AF-BD4A-DD891018285F}"/>
              </a:ext>
            </a:extLst>
          </p:cNvPr>
          <p:cNvSpPr>
            <a:spLocks noGrp="1"/>
          </p:cNvSpPr>
          <p:nvPr>
            <p:ph idx="1"/>
          </p:nvPr>
        </p:nvSpPr>
        <p:spPr>
          <a:xfrm>
            <a:off x="303560" y="0"/>
            <a:ext cx="3707477" cy="7129220"/>
          </a:xfrm>
        </p:spPr>
        <p:txBody>
          <a:bodyPr>
            <a:normAutofit fontScale="85000" lnSpcReduction="20000"/>
          </a:bodyPr>
          <a:lstStyle/>
          <a:p>
            <a:pPr algn="just"/>
            <a:endParaRPr lang="en-GB" sz="2900" dirty="0">
              <a:effectLst/>
              <a:latin typeface="Times" pitchFamily="2" charset="0"/>
            </a:endParaRPr>
          </a:p>
          <a:p>
            <a:endParaRPr lang="en-GB" sz="3200" dirty="0">
              <a:latin typeface="Times" pitchFamily="2" charset="0"/>
            </a:endParaRPr>
          </a:p>
          <a:p>
            <a:r>
              <a:rPr lang="en-GB" sz="3200" dirty="0" err="1">
                <a:latin typeface="Times" pitchFamily="2" charset="0"/>
              </a:rPr>
              <a:t>Pyramide</a:t>
            </a:r>
            <a:r>
              <a:rPr lang="en-GB" sz="3200" dirty="0">
                <a:latin typeface="Times" pitchFamily="2" charset="0"/>
              </a:rPr>
              <a:t> IASC </a:t>
            </a:r>
            <a:r>
              <a:rPr lang="en-GB" sz="3200" dirty="0" err="1">
                <a:latin typeface="Times" pitchFamily="2" charset="0"/>
              </a:rPr>
              <a:t>liée</a:t>
            </a:r>
            <a:r>
              <a:rPr lang="en-GB" sz="3200" dirty="0">
                <a:latin typeface="Times" pitchFamily="2" charset="0"/>
              </a:rPr>
              <a:t> </a:t>
            </a:r>
            <a:r>
              <a:rPr lang="en-GB" sz="3200" dirty="0" err="1">
                <a:latin typeface="Times" pitchFamily="2" charset="0"/>
              </a:rPr>
              <a:t>à</a:t>
            </a:r>
            <a:r>
              <a:rPr lang="en-GB" sz="3200" dirty="0">
                <a:latin typeface="Times" pitchFamily="2" charset="0"/>
              </a:rPr>
              <a:t> </a:t>
            </a:r>
            <a:r>
              <a:rPr lang="en-GB" sz="3200" dirty="0" err="1">
                <a:latin typeface="Times" pitchFamily="2" charset="0"/>
              </a:rPr>
              <a:t>une</a:t>
            </a:r>
            <a:r>
              <a:rPr lang="en-GB" sz="3200" dirty="0">
                <a:latin typeface="Times" pitchFamily="2" charset="0"/>
              </a:rPr>
              <a:t> conceptualisation </a:t>
            </a:r>
            <a:r>
              <a:rPr lang="en-GB" sz="3200" dirty="0" err="1">
                <a:latin typeface="Times" pitchFamily="2" charset="0"/>
              </a:rPr>
              <a:t>socioécologique</a:t>
            </a:r>
            <a:r>
              <a:rPr lang="en-GB" sz="3200" dirty="0">
                <a:latin typeface="Times" pitchFamily="2" charset="0"/>
              </a:rPr>
              <a:t> et </a:t>
            </a:r>
            <a:r>
              <a:rPr lang="en-GB" sz="3200" dirty="0" err="1">
                <a:latin typeface="Times" pitchFamily="2" charset="0"/>
              </a:rPr>
              <a:t>multisystemique</a:t>
            </a:r>
            <a:r>
              <a:rPr lang="en-GB" sz="3200" dirty="0">
                <a:latin typeface="Times" pitchFamily="2" charset="0"/>
              </a:rPr>
              <a:t> de la </a:t>
            </a:r>
            <a:r>
              <a:rPr lang="en-GB" sz="3200" dirty="0" err="1">
                <a:latin typeface="Times" pitchFamily="2" charset="0"/>
              </a:rPr>
              <a:t>résilience</a:t>
            </a:r>
            <a:r>
              <a:rPr lang="en-GB" sz="3200" dirty="0">
                <a:latin typeface="Times" pitchFamily="2" charset="0"/>
              </a:rPr>
              <a:t>.</a:t>
            </a:r>
          </a:p>
          <a:p>
            <a:pPr algn="just"/>
            <a:r>
              <a:rPr lang="en-GB" sz="3200" dirty="0" err="1">
                <a:latin typeface="Times" pitchFamily="2" charset="0"/>
              </a:rPr>
              <a:t>Résilience</a:t>
            </a:r>
            <a:r>
              <a:rPr lang="en-GB" sz="3200" dirty="0">
                <a:latin typeface="Times" pitchFamily="2" charset="0"/>
              </a:rPr>
              <a:t> </a:t>
            </a:r>
            <a:r>
              <a:rPr lang="en-GB" sz="3200" dirty="0" err="1">
                <a:latin typeface="Times" pitchFamily="2" charset="0"/>
              </a:rPr>
              <a:t>est</a:t>
            </a:r>
            <a:r>
              <a:rPr lang="en-GB" sz="3200" dirty="0">
                <a:latin typeface="Times" pitchFamily="2" charset="0"/>
              </a:rPr>
              <a:t> </a:t>
            </a:r>
            <a:r>
              <a:rPr lang="en-GB" sz="3200" dirty="0" err="1">
                <a:latin typeface="Times" pitchFamily="2" charset="0"/>
              </a:rPr>
              <a:t>liée</a:t>
            </a:r>
            <a:r>
              <a:rPr lang="en-GB" sz="3200" dirty="0">
                <a:latin typeface="Times" pitchFamily="2" charset="0"/>
              </a:rPr>
              <a:t> </a:t>
            </a:r>
            <a:r>
              <a:rPr lang="en-GB" sz="3200" dirty="0" err="1">
                <a:latin typeface="Times" pitchFamily="2" charset="0"/>
              </a:rPr>
              <a:t>à</a:t>
            </a:r>
            <a:r>
              <a:rPr lang="en-GB" sz="3200" dirty="0">
                <a:latin typeface="Times" pitchFamily="2" charset="0"/>
              </a:rPr>
              <a:t> la </a:t>
            </a:r>
            <a:r>
              <a:rPr lang="en-GB" sz="3200" dirty="0" err="1">
                <a:latin typeface="Times" pitchFamily="2" charset="0"/>
              </a:rPr>
              <a:t>capacité</a:t>
            </a:r>
            <a:r>
              <a:rPr lang="en-GB" sz="3200" dirty="0">
                <a:latin typeface="Times" pitchFamily="2" charset="0"/>
              </a:rPr>
              <a:t> d’un </a:t>
            </a:r>
            <a:r>
              <a:rPr lang="en-GB" sz="3200" dirty="0" err="1">
                <a:latin typeface="Times" pitchFamily="2" charset="0"/>
              </a:rPr>
              <a:t>individu</a:t>
            </a:r>
            <a:r>
              <a:rPr lang="en-GB" sz="3200" dirty="0">
                <a:latin typeface="Times" pitchFamily="2" charset="0"/>
              </a:rPr>
              <a:t> </a:t>
            </a:r>
            <a:r>
              <a:rPr lang="en-GB" sz="3200" dirty="0" err="1">
                <a:latin typeface="Times" pitchFamily="2" charset="0"/>
              </a:rPr>
              <a:t>à</a:t>
            </a:r>
            <a:r>
              <a:rPr lang="en-GB" sz="3200" dirty="0">
                <a:latin typeface="Times" pitchFamily="2" charset="0"/>
              </a:rPr>
              <a:t> utiliser les </a:t>
            </a:r>
            <a:r>
              <a:rPr lang="en-GB" sz="3200" dirty="0" err="1">
                <a:latin typeface="Times" pitchFamily="2" charset="0"/>
              </a:rPr>
              <a:t>ressources</a:t>
            </a:r>
            <a:r>
              <a:rPr lang="en-GB" sz="3200" dirty="0">
                <a:latin typeface="Times" pitchFamily="2" charset="0"/>
              </a:rPr>
              <a:t> </a:t>
            </a:r>
            <a:r>
              <a:rPr lang="en-GB" sz="3200" dirty="0" err="1">
                <a:latin typeface="Times" pitchFamily="2" charset="0"/>
              </a:rPr>
              <a:t>disponibles</a:t>
            </a:r>
            <a:r>
              <a:rPr lang="en-GB" sz="3200" dirty="0">
                <a:latin typeface="Times" pitchFamily="2" charset="0"/>
              </a:rPr>
              <a:t> </a:t>
            </a:r>
            <a:r>
              <a:rPr lang="en-GB" sz="3200" dirty="0" err="1">
                <a:latin typeface="Times" pitchFamily="2" charset="0"/>
              </a:rPr>
              <a:t>mais</a:t>
            </a:r>
            <a:r>
              <a:rPr lang="en-GB" sz="3200" dirty="0">
                <a:latin typeface="Times" pitchFamily="2" charset="0"/>
              </a:rPr>
              <a:t> </a:t>
            </a:r>
            <a:r>
              <a:rPr lang="en-GB" sz="3200" dirty="0" err="1">
                <a:latin typeface="Times" pitchFamily="2" charset="0"/>
              </a:rPr>
              <a:t>aussi</a:t>
            </a:r>
            <a:r>
              <a:rPr lang="en-GB" sz="3200" dirty="0">
                <a:latin typeface="Times" pitchFamily="2" charset="0"/>
              </a:rPr>
              <a:t> d’un </a:t>
            </a:r>
            <a:r>
              <a:rPr lang="en-GB" sz="3200" dirty="0" err="1">
                <a:latin typeface="Times" pitchFamily="2" charset="0"/>
              </a:rPr>
              <a:t>environnement</a:t>
            </a:r>
            <a:r>
              <a:rPr lang="en-GB" sz="3200" dirty="0">
                <a:latin typeface="Times" pitchFamily="2" charset="0"/>
              </a:rPr>
              <a:t> </a:t>
            </a:r>
            <a:r>
              <a:rPr lang="en-GB" sz="3200" dirty="0" err="1">
                <a:latin typeface="Times" pitchFamily="2" charset="0"/>
              </a:rPr>
              <a:t>à</a:t>
            </a:r>
            <a:r>
              <a:rPr lang="en-GB" sz="3200" dirty="0">
                <a:latin typeface="Times" pitchFamily="2" charset="0"/>
              </a:rPr>
              <a:t> </a:t>
            </a:r>
            <a:r>
              <a:rPr lang="en-GB" sz="3200" dirty="0" err="1">
                <a:latin typeface="Times" pitchFamily="2" charset="0"/>
              </a:rPr>
              <a:t>fournir</a:t>
            </a:r>
            <a:r>
              <a:rPr lang="en-GB" sz="3200" dirty="0">
                <a:latin typeface="Times" pitchFamily="2" charset="0"/>
              </a:rPr>
              <a:t> </a:t>
            </a:r>
            <a:r>
              <a:rPr lang="en-GB" sz="3200" dirty="0" err="1">
                <a:latin typeface="Times" pitchFamily="2" charset="0"/>
              </a:rPr>
              <a:t>ces</a:t>
            </a:r>
            <a:r>
              <a:rPr lang="en-GB" sz="3200" dirty="0">
                <a:latin typeface="Times" pitchFamily="2" charset="0"/>
              </a:rPr>
              <a:t> </a:t>
            </a:r>
            <a:r>
              <a:rPr lang="en-GB" sz="3200" dirty="0" err="1">
                <a:latin typeface="Times" pitchFamily="2" charset="0"/>
              </a:rPr>
              <a:t>ressources</a:t>
            </a:r>
            <a:r>
              <a:rPr lang="en-GB" sz="3200" dirty="0">
                <a:latin typeface="Times" pitchFamily="2" charset="0"/>
              </a:rPr>
              <a:t>.</a:t>
            </a:r>
          </a:p>
          <a:p>
            <a:endParaRPr lang="en-GB" sz="1200" dirty="0">
              <a:effectLst/>
              <a:latin typeface="Times" pitchFamily="2" charset="0"/>
            </a:endParaRPr>
          </a:p>
          <a:p>
            <a:pPr marL="0" indent="0">
              <a:buNone/>
            </a:pPr>
            <a:endParaRPr lang="en-GB" sz="1200" dirty="0">
              <a:latin typeface="Times" pitchFamily="2" charset="0"/>
            </a:endParaRPr>
          </a:p>
          <a:p>
            <a:pPr marL="0" indent="0">
              <a:buNone/>
            </a:pPr>
            <a:endParaRPr lang="en-GB" sz="1200" dirty="0">
              <a:effectLst/>
              <a:latin typeface="Times" pitchFamily="2" charset="0"/>
            </a:endParaRPr>
          </a:p>
          <a:p>
            <a:r>
              <a:rPr lang="en-GB" sz="1200" dirty="0">
                <a:solidFill>
                  <a:schemeClr val="bg1"/>
                </a:solidFill>
                <a:effectLst/>
                <a:latin typeface="Times" pitchFamily="2" charset="0"/>
              </a:rPr>
              <a:t>Inter-Agency Standing Committee (IASC) (2006) IASC guidelines on mental health and psychosocial support in emergency settings. IASC, Geneva, Switzerland</a:t>
            </a:r>
          </a:p>
          <a:p>
            <a:pPr marL="0" indent="0">
              <a:buNone/>
            </a:pPr>
            <a:endParaRPr lang="en-US" dirty="0">
              <a:solidFill>
                <a:srgbClr val="FFFFFF"/>
              </a:solidFill>
            </a:endParaRPr>
          </a:p>
        </p:txBody>
      </p:sp>
      <p:pic>
        <p:nvPicPr>
          <p:cNvPr id="4" name="Content Placeholder 3">
            <a:extLst>
              <a:ext uri="{FF2B5EF4-FFF2-40B4-BE49-F238E27FC236}">
                <a16:creationId xmlns:a16="http://schemas.microsoft.com/office/drawing/2014/main" id="{4F95ED1C-7396-27D2-1F6B-32BD1D520D67}"/>
              </a:ext>
            </a:extLst>
          </p:cNvPr>
          <p:cNvPicPr>
            <a:picLocks noChangeAspect="1"/>
          </p:cNvPicPr>
          <p:nvPr/>
        </p:nvPicPr>
        <p:blipFill>
          <a:blip r:embed="rId3"/>
          <a:stretch>
            <a:fillRect/>
          </a:stretch>
        </p:blipFill>
        <p:spPr>
          <a:xfrm>
            <a:off x="4592231" y="1422080"/>
            <a:ext cx="7465450" cy="4561816"/>
          </a:xfrm>
          <a:prstGeom prst="rect">
            <a:avLst/>
          </a:prstGeom>
        </p:spPr>
      </p:pic>
    </p:spTree>
    <p:extLst>
      <p:ext uri="{BB962C8B-B14F-4D97-AF65-F5344CB8AC3E}">
        <p14:creationId xmlns:p14="http://schemas.microsoft.com/office/powerpoint/2010/main" val="2085341437"/>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668B-07AC-F029-D9C8-154A48147BC4}"/>
              </a:ext>
            </a:extLst>
          </p:cNvPr>
          <p:cNvSpPr>
            <a:spLocks noGrp="1"/>
          </p:cNvSpPr>
          <p:nvPr>
            <p:ph type="title"/>
          </p:nvPr>
        </p:nvSpPr>
        <p:spPr>
          <a:xfrm>
            <a:off x="601255" y="702155"/>
            <a:ext cx="3409783" cy="1300365"/>
          </a:xfrm>
        </p:spPr>
        <p:txBody>
          <a:bodyPr>
            <a:normAutofit/>
          </a:bodyPr>
          <a:lstStyle/>
          <a:p>
            <a:endParaRPr lang="en-FR" dirty="0">
              <a:solidFill>
                <a:srgbClr val="FFFFFF"/>
              </a:solidFill>
            </a:endParaRPr>
          </a:p>
        </p:txBody>
      </p:sp>
      <p:sp>
        <p:nvSpPr>
          <p:cNvPr id="8" name="Content Placeholder 7">
            <a:extLst>
              <a:ext uri="{FF2B5EF4-FFF2-40B4-BE49-F238E27FC236}">
                <a16:creationId xmlns:a16="http://schemas.microsoft.com/office/drawing/2014/main" id="{7750D942-262E-B7AF-BD4A-DD891018285F}"/>
              </a:ext>
            </a:extLst>
          </p:cNvPr>
          <p:cNvSpPr>
            <a:spLocks noGrp="1"/>
          </p:cNvSpPr>
          <p:nvPr>
            <p:ph idx="1"/>
          </p:nvPr>
        </p:nvSpPr>
        <p:spPr>
          <a:xfrm>
            <a:off x="303560" y="1153398"/>
            <a:ext cx="3707477" cy="5975822"/>
          </a:xfrm>
        </p:spPr>
        <p:txBody>
          <a:bodyPr>
            <a:normAutofit fontScale="47500" lnSpcReduction="20000"/>
          </a:bodyPr>
          <a:lstStyle/>
          <a:p>
            <a:pPr algn="just"/>
            <a:r>
              <a:rPr lang="en-GB" sz="4200" dirty="0" err="1">
                <a:effectLst/>
                <a:latin typeface="Times" pitchFamily="2" charset="0"/>
              </a:rPr>
              <a:t>Besoins</a:t>
            </a:r>
            <a:r>
              <a:rPr lang="en-GB" sz="4200" dirty="0">
                <a:effectLst/>
                <a:latin typeface="Times" pitchFamily="2" charset="0"/>
              </a:rPr>
              <a:t> </a:t>
            </a:r>
            <a:r>
              <a:rPr lang="en-GB" sz="4200" dirty="0" err="1">
                <a:effectLst/>
                <a:latin typeface="Times" pitchFamily="2" charset="0"/>
              </a:rPr>
              <a:t>humains</a:t>
            </a:r>
            <a:r>
              <a:rPr lang="en-GB" sz="4200" dirty="0">
                <a:effectLst/>
                <a:latin typeface="Times" pitchFamily="2" charset="0"/>
              </a:rPr>
              <a:t> de base </a:t>
            </a:r>
            <a:r>
              <a:rPr lang="en-GB" sz="4200" dirty="0" err="1">
                <a:effectLst/>
                <a:latin typeface="Times" pitchFamily="2" charset="0"/>
              </a:rPr>
              <a:t>décrits</a:t>
            </a:r>
            <a:r>
              <a:rPr lang="en-GB" sz="4200" dirty="0">
                <a:effectLst/>
                <a:latin typeface="Times" pitchFamily="2" charset="0"/>
              </a:rPr>
              <a:t> par Maslow dans la </a:t>
            </a:r>
            <a:r>
              <a:rPr lang="en-GB" sz="4200" dirty="0" err="1">
                <a:effectLst/>
                <a:latin typeface="Times" pitchFamily="2" charset="0"/>
              </a:rPr>
              <a:t>pyramide</a:t>
            </a:r>
            <a:r>
              <a:rPr lang="en-GB" sz="4200" dirty="0">
                <a:effectLst/>
                <a:latin typeface="Times" pitchFamily="2" charset="0"/>
              </a:rPr>
              <a:t> de la </a:t>
            </a:r>
            <a:r>
              <a:rPr lang="en-GB" sz="4200" dirty="0" err="1">
                <a:effectLst/>
                <a:latin typeface="Times" pitchFamily="2" charset="0"/>
              </a:rPr>
              <a:t>hiérarchie</a:t>
            </a:r>
            <a:r>
              <a:rPr lang="en-GB" sz="4200" dirty="0">
                <a:effectLst/>
                <a:latin typeface="Times" pitchFamily="2" charset="0"/>
              </a:rPr>
              <a:t> des </a:t>
            </a:r>
            <a:r>
              <a:rPr lang="en-GB" sz="4200" dirty="0" err="1">
                <a:effectLst/>
                <a:latin typeface="Times" pitchFamily="2" charset="0"/>
              </a:rPr>
              <a:t>besoins</a:t>
            </a:r>
            <a:r>
              <a:rPr lang="en-GB" sz="4200" dirty="0">
                <a:latin typeface="Times" pitchFamily="2" charset="0"/>
              </a:rPr>
              <a:t>.</a:t>
            </a:r>
          </a:p>
          <a:p>
            <a:pPr algn="just"/>
            <a:r>
              <a:rPr lang="en-GB" sz="4200" dirty="0" err="1">
                <a:latin typeface="Times" pitchFamily="2" charset="0"/>
              </a:rPr>
              <a:t>Ces</a:t>
            </a:r>
            <a:r>
              <a:rPr lang="en-GB" sz="4200" dirty="0">
                <a:latin typeface="Times" pitchFamily="2" charset="0"/>
              </a:rPr>
              <a:t> </a:t>
            </a:r>
            <a:r>
              <a:rPr lang="en-GB" sz="4200" dirty="0" err="1">
                <a:latin typeface="Times" pitchFamily="2" charset="0"/>
              </a:rPr>
              <a:t>besoins</a:t>
            </a:r>
            <a:r>
              <a:rPr lang="en-GB" sz="4200" dirty="0">
                <a:latin typeface="Times" pitchFamily="2" charset="0"/>
              </a:rPr>
              <a:t> </a:t>
            </a:r>
            <a:r>
              <a:rPr lang="en-GB" sz="4200" dirty="0" err="1">
                <a:latin typeface="Times" pitchFamily="2" charset="0"/>
              </a:rPr>
              <a:t>sont</a:t>
            </a:r>
            <a:r>
              <a:rPr lang="en-GB" sz="4200" dirty="0">
                <a:latin typeface="Times" pitchFamily="2" charset="0"/>
              </a:rPr>
              <a:t> </a:t>
            </a:r>
            <a:r>
              <a:rPr lang="en-GB" sz="4200" dirty="0" err="1">
                <a:latin typeface="Times" pitchFamily="2" charset="0"/>
              </a:rPr>
              <a:t>aussi</a:t>
            </a:r>
            <a:r>
              <a:rPr lang="en-GB" sz="4200" dirty="0">
                <a:latin typeface="Times" pitchFamily="2" charset="0"/>
              </a:rPr>
              <a:t> des droits.</a:t>
            </a:r>
          </a:p>
          <a:p>
            <a:pPr algn="just"/>
            <a:r>
              <a:rPr lang="en-GB" sz="4200" dirty="0">
                <a:effectLst/>
                <a:latin typeface="Times" pitchFamily="2" charset="0"/>
              </a:rPr>
              <a:t>Les </a:t>
            </a:r>
            <a:r>
              <a:rPr lang="en-GB" sz="4200" dirty="0" err="1">
                <a:effectLst/>
                <a:latin typeface="Times" pitchFamily="2" charset="0"/>
              </a:rPr>
              <a:t>besoins</a:t>
            </a:r>
            <a:r>
              <a:rPr lang="en-GB" sz="4200" dirty="0">
                <a:effectLst/>
                <a:latin typeface="Times" pitchFamily="2" charset="0"/>
              </a:rPr>
              <a:t> des enfants </a:t>
            </a:r>
            <a:r>
              <a:rPr lang="en-GB" sz="4200" dirty="0" err="1">
                <a:effectLst/>
                <a:latin typeface="Times" pitchFamily="2" charset="0"/>
              </a:rPr>
              <a:t>doivent</a:t>
            </a:r>
            <a:r>
              <a:rPr lang="en-GB" sz="4200" dirty="0">
                <a:effectLst/>
                <a:latin typeface="Times" pitchFamily="2" charset="0"/>
              </a:rPr>
              <a:t> </a:t>
            </a:r>
            <a:r>
              <a:rPr lang="en-GB" sz="4200" dirty="0" err="1">
                <a:latin typeface="Times" pitchFamily="2" charset="0"/>
              </a:rPr>
              <a:t>ê</a:t>
            </a:r>
            <a:r>
              <a:rPr lang="en-GB" sz="4200" dirty="0" err="1">
                <a:effectLst/>
                <a:latin typeface="Times" pitchFamily="2" charset="0"/>
              </a:rPr>
              <a:t>tre</a:t>
            </a:r>
            <a:r>
              <a:rPr lang="en-GB" sz="4200" dirty="0">
                <a:effectLst/>
                <a:latin typeface="Times" pitchFamily="2" charset="0"/>
              </a:rPr>
              <a:t> </a:t>
            </a:r>
            <a:r>
              <a:rPr lang="en-GB" sz="4200" dirty="0" err="1">
                <a:effectLst/>
                <a:latin typeface="Times" pitchFamily="2" charset="0"/>
              </a:rPr>
              <a:t>évalués</a:t>
            </a:r>
            <a:r>
              <a:rPr lang="en-GB" sz="4200" dirty="0">
                <a:effectLst/>
                <a:latin typeface="Times" pitchFamily="2" charset="0"/>
              </a:rPr>
              <a:t> et </a:t>
            </a:r>
            <a:r>
              <a:rPr lang="en-GB" sz="4200" dirty="0" err="1">
                <a:effectLst/>
                <a:latin typeface="Times" pitchFamily="2" charset="0"/>
              </a:rPr>
              <a:t>ciblés</a:t>
            </a:r>
            <a:r>
              <a:rPr lang="en-GB" sz="4200" dirty="0">
                <a:effectLst/>
                <a:latin typeface="Times" pitchFamily="2" charset="0"/>
              </a:rPr>
              <a:t> </a:t>
            </a:r>
            <a:r>
              <a:rPr lang="en-GB" sz="4200" dirty="0" err="1">
                <a:effectLst/>
                <a:latin typeface="Times" pitchFamily="2" charset="0"/>
              </a:rPr>
              <a:t>à</a:t>
            </a:r>
            <a:r>
              <a:rPr lang="en-GB" sz="4200" dirty="0">
                <a:effectLst/>
                <a:latin typeface="Times" pitchFamily="2" charset="0"/>
              </a:rPr>
              <a:t> </a:t>
            </a:r>
            <a:r>
              <a:rPr lang="en-GB" sz="4200" dirty="0" err="1">
                <a:effectLst/>
                <a:latin typeface="Times" pitchFamily="2" charset="0"/>
              </a:rPr>
              <a:t>tous</a:t>
            </a:r>
            <a:r>
              <a:rPr lang="en-GB" sz="4200" dirty="0">
                <a:effectLst/>
                <a:latin typeface="Times" pitchFamily="2" charset="0"/>
              </a:rPr>
              <a:t> les </a:t>
            </a:r>
            <a:r>
              <a:rPr lang="en-GB" sz="4200" dirty="0" err="1">
                <a:effectLst/>
                <a:latin typeface="Times" pitchFamily="2" charset="0"/>
              </a:rPr>
              <a:t>niveaux</a:t>
            </a:r>
            <a:r>
              <a:rPr lang="en-GB" sz="4200" dirty="0">
                <a:effectLst/>
                <a:latin typeface="Times" pitchFamily="2" charset="0"/>
              </a:rPr>
              <a:t> de </a:t>
            </a:r>
            <a:r>
              <a:rPr lang="en-GB" sz="4200" dirty="0" err="1">
                <a:effectLst/>
                <a:latin typeface="Times" pitchFamily="2" charset="0"/>
              </a:rPr>
              <a:t>ces</a:t>
            </a:r>
            <a:r>
              <a:rPr lang="en-GB" sz="4200" dirty="0">
                <a:effectLst/>
                <a:latin typeface="Times" pitchFamily="2" charset="0"/>
              </a:rPr>
              <a:t> deux </a:t>
            </a:r>
            <a:r>
              <a:rPr lang="en-GB" sz="4200" dirty="0" err="1">
                <a:effectLst/>
                <a:latin typeface="Times" pitchFamily="2" charset="0"/>
              </a:rPr>
              <a:t>pyramides</a:t>
            </a:r>
            <a:r>
              <a:rPr lang="en-GB" sz="4200" dirty="0">
                <a:effectLst/>
                <a:latin typeface="Times" pitchFamily="2" charset="0"/>
              </a:rPr>
              <a:t>.</a:t>
            </a:r>
          </a:p>
          <a:p>
            <a:pPr marL="0" indent="0" algn="just">
              <a:buNone/>
            </a:pPr>
            <a:endParaRPr lang="en-GB" sz="3200" dirty="0">
              <a:effectLst/>
              <a:latin typeface="Times" pitchFamily="2" charset="0"/>
            </a:endParaRPr>
          </a:p>
          <a:p>
            <a:pPr marL="0" indent="0" algn="just">
              <a:buNone/>
            </a:pPr>
            <a:endParaRPr lang="en-GB" sz="3200" dirty="0">
              <a:effectLst/>
              <a:latin typeface="Times" pitchFamily="2" charset="0"/>
            </a:endParaRPr>
          </a:p>
          <a:p>
            <a:pPr marL="0" indent="0" algn="just">
              <a:buNone/>
            </a:pPr>
            <a:endParaRPr lang="en-GB" sz="3200" dirty="0">
              <a:effectLst/>
              <a:latin typeface="Times" pitchFamily="2" charset="0"/>
            </a:endParaRPr>
          </a:p>
          <a:p>
            <a:r>
              <a:rPr lang="en-GB" sz="2200" dirty="0">
                <a:effectLst/>
                <a:latin typeface="Times" pitchFamily="2" charset="0"/>
              </a:rPr>
              <a:t>Prince DL, Howard EM (2002) Children and their basic needs. Early Childhood </a:t>
            </a:r>
            <a:r>
              <a:rPr lang="en-GB" sz="2200" dirty="0" err="1">
                <a:effectLst/>
                <a:latin typeface="Times" pitchFamily="2" charset="0"/>
              </a:rPr>
              <a:t>Educ</a:t>
            </a:r>
            <a:r>
              <a:rPr lang="en-GB" sz="2200" dirty="0">
                <a:effectLst/>
                <a:latin typeface="Times" pitchFamily="2" charset="0"/>
              </a:rPr>
              <a:t> J 30(1):27–31</a:t>
            </a:r>
          </a:p>
          <a:p>
            <a:r>
              <a:rPr lang="en-GB" sz="2200" dirty="0">
                <a:effectLst/>
                <a:latin typeface="Times" pitchFamily="2" charset="0"/>
              </a:rPr>
              <a:t>United Nations General Assembly (1989) Convention on the rights of the child. United Nations Treaty Ser 1577(3):1–23</a:t>
            </a:r>
          </a:p>
          <a:p>
            <a:pPr algn="just"/>
            <a:endParaRPr lang="en-GB" sz="2900" dirty="0">
              <a:effectLst/>
              <a:latin typeface="Times" pitchFamily="2" charset="0"/>
            </a:endParaRPr>
          </a:p>
          <a:p>
            <a:endParaRPr lang="en-GB" sz="3200" dirty="0">
              <a:latin typeface="Times" pitchFamily="2" charset="0"/>
            </a:endParaRPr>
          </a:p>
          <a:p>
            <a:pPr marL="0" indent="0">
              <a:buNone/>
            </a:pPr>
            <a:r>
              <a:rPr lang="en-GB" sz="3200" dirty="0">
                <a:latin typeface="Times" pitchFamily="2" charset="0"/>
              </a:rPr>
              <a:t>.</a:t>
            </a:r>
          </a:p>
          <a:p>
            <a:endParaRPr lang="en-GB" sz="1200" dirty="0">
              <a:effectLst/>
              <a:latin typeface="Times" pitchFamily="2" charset="0"/>
            </a:endParaRPr>
          </a:p>
          <a:p>
            <a:pPr marL="0" indent="0">
              <a:buNone/>
            </a:pPr>
            <a:endParaRPr lang="en-GB" sz="1200" dirty="0">
              <a:latin typeface="Times" pitchFamily="2" charset="0"/>
            </a:endParaRPr>
          </a:p>
          <a:p>
            <a:pPr marL="0" indent="0">
              <a:buNone/>
            </a:pPr>
            <a:endParaRPr lang="en-GB" sz="1200" dirty="0">
              <a:effectLst/>
              <a:latin typeface="Times" pitchFamily="2" charset="0"/>
            </a:endParaRPr>
          </a:p>
          <a:p>
            <a:pPr marL="0" indent="0">
              <a:buNone/>
            </a:pPr>
            <a:endParaRPr lang="en-US" dirty="0">
              <a:solidFill>
                <a:srgbClr val="FFFFFF"/>
              </a:solidFill>
            </a:endParaRPr>
          </a:p>
        </p:txBody>
      </p:sp>
      <p:pic>
        <p:nvPicPr>
          <p:cNvPr id="4" name="Content Placeholder 3">
            <a:extLst>
              <a:ext uri="{FF2B5EF4-FFF2-40B4-BE49-F238E27FC236}">
                <a16:creationId xmlns:a16="http://schemas.microsoft.com/office/drawing/2014/main" id="{4F95ED1C-7396-27D2-1F6B-32BD1D520D67}"/>
              </a:ext>
            </a:extLst>
          </p:cNvPr>
          <p:cNvPicPr>
            <a:picLocks noChangeAspect="1"/>
          </p:cNvPicPr>
          <p:nvPr/>
        </p:nvPicPr>
        <p:blipFill>
          <a:blip r:embed="rId3"/>
          <a:stretch>
            <a:fillRect/>
          </a:stretch>
        </p:blipFill>
        <p:spPr>
          <a:xfrm>
            <a:off x="4592231" y="1422080"/>
            <a:ext cx="7465450" cy="4561816"/>
          </a:xfrm>
          <a:prstGeom prst="rect">
            <a:avLst/>
          </a:prstGeom>
        </p:spPr>
      </p:pic>
    </p:spTree>
    <p:extLst>
      <p:ext uri="{BB962C8B-B14F-4D97-AF65-F5344CB8AC3E}">
        <p14:creationId xmlns:p14="http://schemas.microsoft.com/office/powerpoint/2010/main" val="3487552493"/>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EE18-CDF1-694F-A9EE-93FC69FB0D69}"/>
              </a:ext>
            </a:extLst>
          </p:cNvPr>
          <p:cNvSpPr>
            <a:spLocks noGrp="1"/>
          </p:cNvSpPr>
          <p:nvPr>
            <p:ph type="title"/>
          </p:nvPr>
        </p:nvSpPr>
        <p:spPr>
          <a:xfrm>
            <a:off x="1131376" y="1"/>
            <a:ext cx="9763932" cy="1103086"/>
          </a:xfrm>
        </p:spPr>
        <p:txBody>
          <a:bodyPr>
            <a:normAutofit/>
          </a:bodyPr>
          <a:lstStyle/>
          <a:p>
            <a:r>
              <a:rPr lang="en-FR" dirty="0"/>
              <a:t>Modalites d’interventions</a:t>
            </a:r>
          </a:p>
        </p:txBody>
      </p:sp>
      <p:sp>
        <p:nvSpPr>
          <p:cNvPr id="3" name="Content Placeholder 2">
            <a:extLst>
              <a:ext uri="{FF2B5EF4-FFF2-40B4-BE49-F238E27FC236}">
                <a16:creationId xmlns:a16="http://schemas.microsoft.com/office/drawing/2014/main" id="{D766DB64-89D1-A447-9144-185FA2121E66}"/>
              </a:ext>
            </a:extLst>
          </p:cNvPr>
          <p:cNvSpPr>
            <a:spLocks noGrp="1"/>
          </p:cNvSpPr>
          <p:nvPr>
            <p:ph idx="1"/>
          </p:nvPr>
        </p:nvSpPr>
        <p:spPr>
          <a:xfrm>
            <a:off x="144379" y="928914"/>
            <a:ext cx="11678653" cy="5584181"/>
          </a:xfrm>
        </p:spPr>
        <p:txBody>
          <a:bodyPr>
            <a:normAutofit/>
          </a:bodyPr>
          <a:lstStyle/>
          <a:p>
            <a:pPr marL="0" indent="0" algn="just">
              <a:buNone/>
            </a:pPr>
            <a:r>
              <a:rPr lang="en-FR" sz="2400" dirty="0"/>
              <a:t>Ces modalités à plusieurs niveaux doivent être sensibilisées au psychotraumatisme (</a:t>
            </a:r>
            <a:r>
              <a:rPr lang="en-FR" sz="2400" i="1" dirty="0"/>
              <a:t>trauma-informed</a:t>
            </a:r>
            <a:r>
              <a:rPr lang="en-FR" sz="2400" dirty="0"/>
              <a:t>), en insistant sur la sécurité physique, psychologique et émotionnelle, et en créant des opportunités pour reconstruire un sentiment de contrôle, d’efficience et de détermination sur leur vie , ainsi que des relations </a:t>
            </a:r>
          </a:p>
          <a:p>
            <a:pPr marL="0" indent="0" algn="just">
              <a:buNone/>
            </a:pPr>
            <a:endParaRPr lang="en-FR" sz="2400" dirty="0"/>
          </a:p>
          <a:p>
            <a:pPr marL="0" indent="0" algn="just">
              <a:buNone/>
            </a:pPr>
            <a:r>
              <a:rPr lang="en-FR" sz="2400" dirty="0"/>
              <a:t>Piliers du </a:t>
            </a:r>
            <a:r>
              <a:rPr lang="en-FR" sz="2400" i="1" dirty="0"/>
              <a:t>trauma informed care</a:t>
            </a:r>
            <a:r>
              <a:rPr lang="en-FR" sz="2400" dirty="0"/>
              <a:t>: sécurité, connections, gestion des émotions, et promotion de la résilience.</a:t>
            </a:r>
          </a:p>
          <a:p>
            <a:pPr marL="0" indent="0" algn="just">
              <a:buNone/>
            </a:pPr>
            <a:endParaRPr lang="en-FR" sz="2400" dirty="0"/>
          </a:p>
          <a:p>
            <a:endParaRPr lang="en-FR" sz="1400" dirty="0"/>
          </a:p>
          <a:p>
            <a:r>
              <a:rPr lang="en-GB" sz="1400" dirty="0">
                <a:effectLst/>
                <a:latin typeface="Times" pitchFamily="2" charset="0"/>
              </a:rPr>
              <a:t>Bath H (2008) The three pillars of trauma-informed care. Reclai</a:t>
            </a:r>
            <a:r>
              <a:rPr lang="en-GB" sz="1400" dirty="0">
                <a:latin typeface="Times" pitchFamily="2" charset="0"/>
              </a:rPr>
              <a:t>m </a:t>
            </a:r>
            <a:r>
              <a:rPr lang="en-GB" sz="1400" dirty="0">
                <a:effectLst/>
                <a:latin typeface="Times" pitchFamily="2" charset="0"/>
              </a:rPr>
              <a:t>Children Youth 17(3):17–21</a:t>
            </a:r>
          </a:p>
        </p:txBody>
      </p:sp>
    </p:spTree>
    <p:extLst>
      <p:ext uri="{BB962C8B-B14F-4D97-AF65-F5344CB8AC3E}">
        <p14:creationId xmlns:p14="http://schemas.microsoft.com/office/powerpoint/2010/main" val="2272098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2" name="Title 1">
            <a:extLst>
              <a:ext uri="{FF2B5EF4-FFF2-40B4-BE49-F238E27FC236}">
                <a16:creationId xmlns:a16="http://schemas.microsoft.com/office/drawing/2014/main" id="{D1306E0B-A1C2-7B48-B4BA-938ABB45C1BA}"/>
              </a:ext>
            </a:extLst>
          </p:cNvPr>
          <p:cNvSpPr>
            <a:spLocks noGrp="1"/>
          </p:cNvSpPr>
          <p:nvPr>
            <p:ph type="title"/>
          </p:nvPr>
        </p:nvSpPr>
        <p:spPr>
          <a:xfrm>
            <a:off x="771148" y="1037967"/>
            <a:ext cx="3054091" cy="4709131"/>
          </a:xfrm>
        </p:spPr>
        <p:txBody>
          <a:bodyPr anchor="ctr">
            <a:normAutofit/>
          </a:bodyPr>
          <a:lstStyle/>
          <a:p>
            <a:r>
              <a:rPr lang="en-FR" dirty="0">
                <a:solidFill>
                  <a:srgbClr val="FFFEFF"/>
                </a:solidFill>
              </a:rPr>
              <a:t>Importance de la prevention</a:t>
            </a:r>
            <a:br>
              <a:rPr lang="en-FR" dirty="0">
                <a:solidFill>
                  <a:srgbClr val="FFFEFF"/>
                </a:solidFill>
              </a:rPr>
            </a:br>
            <a:r>
              <a:rPr lang="en-FR" dirty="0">
                <a:solidFill>
                  <a:srgbClr val="FFFEFF"/>
                </a:solidFill>
              </a:rPr>
              <a:t>secondaire: STABILISATION</a:t>
            </a:r>
          </a:p>
        </p:txBody>
      </p:sp>
      <p:sp>
        <p:nvSpPr>
          <p:cNvPr id="3" name="Content Placeholder 2">
            <a:extLst>
              <a:ext uri="{FF2B5EF4-FFF2-40B4-BE49-F238E27FC236}">
                <a16:creationId xmlns:a16="http://schemas.microsoft.com/office/drawing/2014/main" id="{FA6D83DE-D6D9-744F-B760-ADCF4649174C}"/>
              </a:ext>
            </a:extLst>
          </p:cNvPr>
          <p:cNvSpPr>
            <a:spLocks noGrp="1"/>
          </p:cNvSpPr>
          <p:nvPr>
            <p:ph idx="1"/>
          </p:nvPr>
        </p:nvSpPr>
        <p:spPr>
          <a:xfrm>
            <a:off x="4534935" y="2029458"/>
            <a:ext cx="6725899" cy="4769301"/>
          </a:xfrm>
        </p:spPr>
        <p:txBody>
          <a:bodyPr>
            <a:normAutofit fontScale="25000" lnSpcReduction="20000"/>
          </a:bodyPr>
          <a:lstStyle/>
          <a:p>
            <a:r>
              <a:rPr lang="fr-FR" sz="8800" dirty="0"/>
              <a:t>Le repérage des situations traumatiques et la prévention secondaire est essentielle pour l’adaptation post-traumatique.</a:t>
            </a:r>
          </a:p>
          <a:p>
            <a:endParaRPr lang="fr-FR" sz="8800" dirty="0"/>
          </a:p>
          <a:p>
            <a:pPr lvl="0">
              <a:lnSpc>
                <a:spcPct val="100000"/>
              </a:lnSpc>
            </a:pPr>
            <a:r>
              <a:rPr lang="fr-FR" sz="8800" b="1" dirty="0"/>
              <a:t>Une prise en charge la plus précoce possible » : </a:t>
            </a:r>
          </a:p>
          <a:p>
            <a:pPr lvl="0">
              <a:lnSpc>
                <a:spcPct val="100000"/>
              </a:lnSpc>
              <a:buFontTx/>
              <a:buChar char="-"/>
            </a:pPr>
            <a:r>
              <a:rPr lang="fr-FR" sz="8800" dirty="0"/>
              <a:t>Au niveau des soins primaires et secondaires (médecin scolaire, médecin traitant, cellules d’urgence, services sociaux)</a:t>
            </a:r>
          </a:p>
          <a:p>
            <a:pPr lvl="0">
              <a:lnSpc>
                <a:spcPct val="100000"/>
              </a:lnSpc>
              <a:buFontTx/>
              <a:buChar char="-"/>
            </a:pPr>
            <a:r>
              <a:rPr lang="fr-FR" sz="8800" dirty="0"/>
              <a:t>Actions communautaires (renforcement des systèmes de support social et familial, mobilisation des ressources, information et psychoéducation des familles). </a:t>
            </a:r>
          </a:p>
          <a:p>
            <a:pPr marL="0" lvl="0" indent="0">
              <a:lnSpc>
                <a:spcPct val="100000"/>
              </a:lnSpc>
              <a:buNone/>
            </a:pPr>
            <a:endParaRPr lang="fr-FR" sz="1800" dirty="0"/>
          </a:p>
          <a:p>
            <a:pPr marL="0" lvl="0" indent="0">
              <a:lnSpc>
                <a:spcPct val="100000"/>
              </a:lnSpc>
              <a:buNone/>
            </a:pPr>
            <a:endParaRPr lang="fr-FR" sz="1800" dirty="0"/>
          </a:p>
          <a:p>
            <a:pPr marL="0" indent="0">
              <a:lnSpc>
                <a:spcPct val="100000"/>
              </a:lnSpc>
              <a:spcBef>
                <a:spcPts val="1000"/>
              </a:spcBef>
              <a:spcAft>
                <a:spcPts val="1000"/>
              </a:spcAft>
              <a:buNone/>
            </a:pPr>
            <a:endParaRPr lang="en-GB" sz="4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0000"/>
              </a:lnSpc>
              <a:spcBef>
                <a:spcPts val="1000"/>
              </a:spcBef>
              <a:spcAft>
                <a:spcPts val="1000"/>
              </a:spcAft>
              <a:buNone/>
            </a:pPr>
            <a:r>
              <a:rPr lang="en-GB" sz="4800" dirty="0">
                <a:effectLst/>
                <a:latin typeface="Calibri" panose="020F0502020204030204" pitchFamily="34" charset="0"/>
                <a:ea typeface="Times New Roman" panose="02020603050405020304" pitchFamily="18" charset="0"/>
                <a:cs typeface="Times New Roman" panose="02020603050405020304" pitchFamily="18" charset="0"/>
              </a:rPr>
              <a:t>Berkowitz, J, Stover, C, and Marans, S. The Child and Family Traumatic Stress Intervention: Secondary Prevention for Youth at Risk Youth of Developing PTSD. </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J Child Psychol Psychiatry. 2011 June ; 52(6): 676–685. doi:10.1111/j.1469-7610.2010.02321.x.</a:t>
            </a:r>
            <a:endParaRPr lang="en-FR" sz="4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fr-FR" dirty="0"/>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en-FR" dirty="0"/>
          </a:p>
          <a:p>
            <a:endParaRPr lang="en-FR" dirty="0"/>
          </a:p>
        </p:txBody>
      </p:sp>
    </p:spTree>
    <p:extLst>
      <p:ext uri="{BB962C8B-B14F-4D97-AF65-F5344CB8AC3E}">
        <p14:creationId xmlns:p14="http://schemas.microsoft.com/office/powerpoint/2010/main" val="3713896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C743D-DE89-4741-8DD3-6D452B416450}"/>
              </a:ext>
            </a:extLst>
          </p:cNvPr>
          <p:cNvSpPr>
            <a:spLocks noGrp="1"/>
          </p:cNvSpPr>
          <p:nvPr>
            <p:ph type="title"/>
          </p:nvPr>
        </p:nvSpPr>
        <p:spPr>
          <a:xfrm>
            <a:off x="959157" y="1113764"/>
            <a:ext cx="3269749" cy="4624327"/>
          </a:xfrm>
        </p:spPr>
        <p:txBody>
          <a:bodyPr anchor="ctr">
            <a:normAutofit/>
          </a:bodyPr>
          <a:lstStyle/>
          <a:p>
            <a:r>
              <a:rPr lang="en-FR" dirty="0">
                <a:solidFill>
                  <a:srgbClr val="FFFFFF"/>
                </a:solidFill>
              </a:rPr>
              <a:t>Au decours immediat d’un ept </a:t>
            </a:r>
          </a:p>
        </p:txBody>
      </p:sp>
      <p:sp>
        <p:nvSpPr>
          <p:cNvPr id="3" name="Content Placeholder 2">
            <a:extLst>
              <a:ext uri="{FF2B5EF4-FFF2-40B4-BE49-F238E27FC236}">
                <a16:creationId xmlns:a16="http://schemas.microsoft.com/office/drawing/2014/main" id="{A4332470-AD8B-544F-B952-BAA6ECB88A2F}"/>
              </a:ext>
            </a:extLst>
          </p:cNvPr>
          <p:cNvSpPr>
            <a:spLocks noGrp="1"/>
          </p:cNvSpPr>
          <p:nvPr>
            <p:ph idx="1"/>
          </p:nvPr>
        </p:nvSpPr>
        <p:spPr>
          <a:xfrm>
            <a:off x="5155905" y="1113764"/>
            <a:ext cx="6446287" cy="5260685"/>
          </a:xfrm>
        </p:spPr>
        <p:txBody>
          <a:bodyPr anchor="ctr">
            <a:normAutofit fontScale="92500" lnSpcReduction="10000"/>
          </a:bodyPr>
          <a:lstStyle/>
          <a:p>
            <a:pPr>
              <a:lnSpc>
                <a:spcPct val="100000"/>
              </a:lnSpc>
            </a:pPr>
            <a:r>
              <a:rPr lang="fr-FR" sz="2400" dirty="0"/>
              <a:t>Le débriefing psychologique peut s’avérer nuisible.</a:t>
            </a:r>
          </a:p>
          <a:p>
            <a:pPr marL="0" indent="0">
              <a:lnSpc>
                <a:spcPct val="100000"/>
              </a:lnSpc>
              <a:buNone/>
            </a:pPr>
            <a:endParaRPr lang="fr-FR" sz="2400" dirty="0"/>
          </a:p>
          <a:p>
            <a:pPr>
              <a:lnSpc>
                <a:spcPct val="100000"/>
              </a:lnSpc>
            </a:pPr>
            <a:r>
              <a:rPr lang="fr-FR" sz="2400" dirty="0"/>
              <a:t>Les recommandations internationales actuelles en situation de crise complexe :</a:t>
            </a:r>
          </a:p>
          <a:p>
            <a:pPr marL="0" indent="0">
              <a:lnSpc>
                <a:spcPct val="100000"/>
              </a:lnSpc>
              <a:buNone/>
            </a:pPr>
            <a:endParaRPr lang="fr-FR" sz="2400" dirty="0"/>
          </a:p>
          <a:p>
            <a:pPr marL="0" indent="0">
              <a:lnSpc>
                <a:spcPct val="100000"/>
              </a:lnSpc>
              <a:buNone/>
            </a:pPr>
            <a:r>
              <a:rPr lang="fr-FR" sz="2400" i="1" dirty="0"/>
              <a:t>Approches communautaires qui aident à faire face aux facteurs de stress quotidiens et à renforcer les facteurs de protection plutôt que sur les approches cliniques et individuelles centrées sur les symptômes post-traumatiques. </a:t>
            </a:r>
          </a:p>
          <a:p>
            <a:pPr marL="0" indent="0">
              <a:lnSpc>
                <a:spcPct val="100000"/>
              </a:lnSpc>
              <a:buNone/>
            </a:pPr>
            <a:endParaRPr lang="fr-FR" sz="2200" dirty="0"/>
          </a:p>
          <a:p>
            <a:pPr marL="0" indent="0">
              <a:lnSpc>
                <a:spcPct val="100000"/>
              </a:lnSpc>
              <a:buNone/>
            </a:pPr>
            <a:endParaRPr lang="fr-FR" sz="1400" dirty="0"/>
          </a:p>
          <a:p>
            <a:pPr marL="0" indent="0">
              <a:lnSpc>
                <a:spcPct val="100000"/>
              </a:lnSpc>
              <a:buNone/>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Cox, C. M., </a:t>
            </a:r>
            <a:r>
              <a:rPr lang="en-US" sz="1300" dirty="0" err="1">
                <a:effectLst/>
                <a:latin typeface="Calibri" panose="020F0502020204030204" pitchFamily="34" charset="0"/>
                <a:ea typeface="Times New Roman" panose="02020603050405020304" pitchFamily="18" charset="0"/>
                <a:cs typeface="Times New Roman" panose="02020603050405020304" pitchFamily="18" charset="0"/>
              </a:rPr>
              <a:t>Kenardy</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 J. A., &amp; </a:t>
            </a:r>
            <a:r>
              <a:rPr lang="en-US" sz="1300" dirty="0" err="1">
                <a:effectLst/>
                <a:latin typeface="Calibri" panose="020F0502020204030204" pitchFamily="34" charset="0"/>
                <a:ea typeface="Times New Roman" panose="02020603050405020304" pitchFamily="18" charset="0"/>
                <a:cs typeface="Times New Roman" panose="02020603050405020304" pitchFamily="18" charset="0"/>
              </a:rPr>
              <a:t>Hendrikz</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 J. K. (2008). </a:t>
            </a:r>
            <a:r>
              <a:rPr lang="en-GB" sz="1300" dirty="0">
                <a:effectLst/>
                <a:latin typeface="Calibri" panose="020F0502020204030204" pitchFamily="34" charset="0"/>
                <a:ea typeface="Times New Roman" panose="02020603050405020304" pitchFamily="18" charset="0"/>
                <a:cs typeface="Times New Roman" panose="02020603050405020304" pitchFamily="18" charset="0"/>
              </a:rPr>
              <a:t>A meta-analysis of risk factors that predict psychopathology following accidental trauma. Journal for Specialists in </a:t>
            </a:r>
            <a:r>
              <a:rPr lang="en-GB" sz="1300" dirty="0" err="1">
                <a:effectLst/>
                <a:latin typeface="Calibri" panose="020F0502020204030204" pitchFamily="34" charset="0"/>
                <a:ea typeface="Times New Roman" panose="02020603050405020304" pitchFamily="18" charset="0"/>
                <a:cs typeface="Times New Roman" panose="02020603050405020304" pitchFamily="18" charset="0"/>
              </a:rPr>
              <a:t>Pediatric</a:t>
            </a:r>
            <a:r>
              <a:rPr lang="en-GB" sz="1300" dirty="0">
                <a:effectLst/>
                <a:latin typeface="Calibri" panose="020F0502020204030204" pitchFamily="34" charset="0"/>
                <a:ea typeface="Times New Roman" panose="02020603050405020304" pitchFamily="18" charset="0"/>
                <a:cs typeface="Times New Roman" panose="02020603050405020304" pitchFamily="18" charset="0"/>
              </a:rPr>
              <a:t> Nursing, 13(2), 98–110. https://</a:t>
            </a:r>
            <a:r>
              <a:rPr lang="en-GB" sz="1300" dirty="0" err="1">
                <a:effectLst/>
                <a:latin typeface="Calibri" panose="020F0502020204030204" pitchFamily="34" charset="0"/>
                <a:ea typeface="Times New Roman" panose="02020603050405020304" pitchFamily="18" charset="0"/>
                <a:cs typeface="Times New Roman" panose="02020603050405020304" pitchFamily="18" charset="0"/>
              </a:rPr>
              <a:t>doi.org</a:t>
            </a:r>
            <a:r>
              <a:rPr lang="en-GB" sz="1300" dirty="0">
                <a:effectLst/>
                <a:latin typeface="Calibri" panose="020F0502020204030204" pitchFamily="34" charset="0"/>
                <a:ea typeface="Times New Roman" panose="02020603050405020304" pitchFamily="18" charset="0"/>
                <a:cs typeface="Times New Roman" panose="02020603050405020304" pitchFamily="18" charset="0"/>
              </a:rPr>
              <a:t>/10.1111/j.1744-6155.2008.00141.x.</a:t>
            </a:r>
            <a:endParaRPr lang="en-FR"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0000"/>
              </a:lnSpc>
              <a:buNone/>
            </a:pPr>
            <a:endParaRPr lang="fr-FR" sz="1400" dirty="0"/>
          </a:p>
          <a:p>
            <a:pPr>
              <a:lnSpc>
                <a:spcPct val="100000"/>
              </a:lnSpc>
            </a:pPr>
            <a:endParaRPr lang="en-FR" sz="1400" dirty="0"/>
          </a:p>
        </p:txBody>
      </p:sp>
    </p:spTree>
    <p:extLst>
      <p:ext uri="{BB962C8B-B14F-4D97-AF65-F5344CB8AC3E}">
        <p14:creationId xmlns:p14="http://schemas.microsoft.com/office/powerpoint/2010/main" val="3245871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2" name="Title 1">
            <a:extLst>
              <a:ext uri="{FF2B5EF4-FFF2-40B4-BE49-F238E27FC236}">
                <a16:creationId xmlns:a16="http://schemas.microsoft.com/office/drawing/2014/main" id="{598C743D-DE89-4741-8DD3-6D452B416450}"/>
              </a:ext>
            </a:extLst>
          </p:cNvPr>
          <p:cNvSpPr>
            <a:spLocks noGrp="1"/>
          </p:cNvSpPr>
          <p:nvPr>
            <p:ph type="title"/>
          </p:nvPr>
        </p:nvSpPr>
        <p:spPr>
          <a:xfrm>
            <a:off x="771148" y="1037967"/>
            <a:ext cx="3054091" cy="4709131"/>
          </a:xfrm>
        </p:spPr>
        <p:txBody>
          <a:bodyPr anchor="ctr">
            <a:normAutofit/>
          </a:bodyPr>
          <a:lstStyle/>
          <a:p>
            <a:r>
              <a:rPr lang="en-FR">
                <a:solidFill>
                  <a:srgbClr val="FFFEFF"/>
                </a:solidFill>
              </a:rPr>
              <a:t>Au decours immediat d’un ept </a:t>
            </a:r>
          </a:p>
        </p:txBody>
      </p:sp>
      <p:sp>
        <p:nvSpPr>
          <p:cNvPr id="3" name="Content Placeholder 2">
            <a:extLst>
              <a:ext uri="{FF2B5EF4-FFF2-40B4-BE49-F238E27FC236}">
                <a16:creationId xmlns:a16="http://schemas.microsoft.com/office/drawing/2014/main" id="{A4332470-AD8B-544F-B952-BAA6ECB88A2F}"/>
              </a:ext>
            </a:extLst>
          </p:cNvPr>
          <p:cNvSpPr>
            <a:spLocks noGrp="1"/>
          </p:cNvSpPr>
          <p:nvPr>
            <p:ph idx="1"/>
          </p:nvPr>
        </p:nvSpPr>
        <p:spPr>
          <a:xfrm>
            <a:off x="4534935" y="1037968"/>
            <a:ext cx="6725899" cy="5261156"/>
          </a:xfrm>
        </p:spPr>
        <p:txBody>
          <a:bodyPr>
            <a:normAutofit/>
          </a:bodyPr>
          <a:lstStyle/>
          <a:p>
            <a:pPr>
              <a:lnSpc>
                <a:spcPct val="100000"/>
              </a:lnSpc>
            </a:pPr>
            <a:r>
              <a:rPr lang="fr-FR" sz="2200" dirty="0"/>
              <a:t>L’OMS préconise l’utilisation du « </a:t>
            </a:r>
            <a:r>
              <a:rPr lang="fr-FR" sz="2200" dirty="0" err="1"/>
              <a:t>Psychological</a:t>
            </a:r>
            <a:r>
              <a:rPr lang="fr-FR" sz="2200" dirty="0"/>
              <a:t> First </a:t>
            </a:r>
            <a:r>
              <a:rPr lang="fr-FR" sz="2200" dirty="0" err="1"/>
              <a:t>Aid</a:t>
            </a:r>
            <a:r>
              <a:rPr lang="fr-FR" sz="2200" dirty="0"/>
              <a:t> » par tous les acteurs intervenant en 1ère ligne en situation d’urgence.</a:t>
            </a:r>
          </a:p>
          <a:p>
            <a:pPr marL="0" indent="0">
              <a:lnSpc>
                <a:spcPct val="100000"/>
              </a:lnSpc>
              <a:buNone/>
            </a:pPr>
            <a:endParaRPr lang="fr-FR" sz="2200" dirty="0"/>
          </a:p>
          <a:p>
            <a:pPr>
              <a:lnSpc>
                <a:spcPct val="100000"/>
              </a:lnSpc>
            </a:pPr>
            <a:r>
              <a:rPr lang="fr-FR" sz="2200" dirty="0"/>
              <a:t>Le PFA est une intervention psychosociale, visant à:</a:t>
            </a:r>
          </a:p>
          <a:p>
            <a:pPr>
              <a:lnSpc>
                <a:spcPct val="100000"/>
              </a:lnSpc>
              <a:buFontTx/>
              <a:buChar char="-"/>
            </a:pPr>
            <a:r>
              <a:rPr lang="fr-FR" sz="2200" dirty="0"/>
              <a:t>Assurer la sécurité, </a:t>
            </a:r>
          </a:p>
          <a:p>
            <a:pPr>
              <a:lnSpc>
                <a:spcPct val="100000"/>
              </a:lnSpc>
              <a:buFontTx/>
              <a:buChar char="-"/>
            </a:pPr>
            <a:r>
              <a:rPr lang="fr-FR" sz="2200" dirty="0"/>
              <a:t>Accéder aux besoins de base</a:t>
            </a:r>
          </a:p>
          <a:p>
            <a:pPr>
              <a:lnSpc>
                <a:spcPct val="100000"/>
              </a:lnSpc>
              <a:buFontTx/>
              <a:buChar char="-"/>
            </a:pPr>
            <a:r>
              <a:rPr lang="fr-FR" sz="2200" dirty="0"/>
              <a:t>Offrir un soutien non intrusif</a:t>
            </a:r>
          </a:p>
          <a:p>
            <a:pPr>
              <a:lnSpc>
                <a:spcPct val="100000"/>
              </a:lnSpc>
              <a:buFontTx/>
              <a:buChar char="-"/>
            </a:pPr>
            <a:r>
              <a:rPr lang="fr-FR" sz="2200" dirty="0"/>
              <a:t>Etablir un lien avec les services disponibles et les systèmes de soutien social.</a:t>
            </a:r>
          </a:p>
          <a:p>
            <a:pPr marL="0" indent="0">
              <a:lnSpc>
                <a:spcPct val="100000"/>
              </a:lnSpc>
              <a:buNone/>
            </a:pPr>
            <a:endParaRPr lang="fr-FR" dirty="0"/>
          </a:p>
          <a:p>
            <a:pPr marL="0" indent="0">
              <a:lnSpc>
                <a:spcPct val="100000"/>
              </a:lnSpc>
              <a:buNone/>
            </a:pPr>
            <a:r>
              <a:rPr lang="en-US" sz="1200" dirty="0">
                <a:effectLst/>
                <a:latin typeface="Palatino Linotype" panose="02040502050505030304" pitchFamily="18" charset="0"/>
                <a:ea typeface="Times New Roman" panose="02020603050405020304" pitchFamily="18" charset="0"/>
                <a:cs typeface="Segoe UI" panose="020B0502040204020203" pitchFamily="34" charset="0"/>
              </a:rPr>
              <a:t>Ommeren , M.V.; Saxena, S.; </a:t>
            </a:r>
            <a:r>
              <a:rPr lang="en-US" sz="1200" dirty="0" err="1">
                <a:effectLst/>
                <a:latin typeface="Palatino Linotype" panose="02040502050505030304" pitchFamily="18" charset="0"/>
                <a:ea typeface="Times New Roman" panose="02020603050405020304" pitchFamily="18" charset="0"/>
                <a:cs typeface="Segoe UI" panose="020B0502040204020203" pitchFamily="34" charset="0"/>
              </a:rPr>
              <a:t>Saraceno</a:t>
            </a:r>
            <a:r>
              <a:rPr lang="en-US" sz="1200" dirty="0">
                <a:effectLst/>
                <a:latin typeface="Palatino Linotype" panose="02040502050505030304" pitchFamily="18" charset="0"/>
                <a:ea typeface="Times New Roman" panose="02020603050405020304" pitchFamily="18" charset="0"/>
                <a:cs typeface="Segoe UI" panose="020B0502040204020203" pitchFamily="34" charset="0"/>
              </a:rPr>
              <a:t>, B. Mental and social health during and after emergencies: emerging consensus? </a:t>
            </a:r>
            <a:r>
              <a:rPr lang="en-US" sz="1200" i="1" dirty="0">
                <a:effectLst/>
                <a:latin typeface="Palatino Linotype" panose="02040502050505030304" pitchFamily="18" charset="0"/>
                <a:ea typeface="Times New Roman" panose="02020603050405020304" pitchFamily="18" charset="0"/>
                <a:cs typeface="Segoe UI" panose="020B0502040204020203" pitchFamily="34" charset="0"/>
              </a:rPr>
              <a:t>Bull World Health Organ </a:t>
            </a:r>
            <a:r>
              <a:rPr lang="en-US" sz="1200" b="1" dirty="0">
                <a:effectLst/>
                <a:latin typeface="Palatino Linotype" panose="02040502050505030304" pitchFamily="18" charset="0"/>
                <a:ea typeface="Times New Roman" panose="02020603050405020304" pitchFamily="18" charset="0"/>
                <a:cs typeface="Segoe UI" panose="020B0502040204020203" pitchFamily="34" charset="0"/>
              </a:rPr>
              <a:t>2005</a:t>
            </a:r>
            <a:r>
              <a:rPr lang="en-US" sz="1200" dirty="0">
                <a:effectLst/>
                <a:latin typeface="Palatino Linotype" panose="02040502050505030304" pitchFamily="18" charset="0"/>
                <a:ea typeface="Times New Roman" panose="02020603050405020304" pitchFamily="18" charset="0"/>
                <a:cs typeface="Segoe UI" panose="020B0502040204020203" pitchFamily="34" charset="0"/>
              </a:rPr>
              <a:t>, </a:t>
            </a:r>
            <a:r>
              <a:rPr lang="en-US" sz="1200" i="1" dirty="0">
                <a:effectLst/>
                <a:latin typeface="Palatino Linotype" panose="02040502050505030304" pitchFamily="18" charset="0"/>
                <a:ea typeface="Times New Roman" panose="02020603050405020304" pitchFamily="18" charset="0"/>
                <a:cs typeface="Segoe UI" panose="020B0502040204020203" pitchFamily="34" charset="0"/>
              </a:rPr>
              <a:t>71</a:t>
            </a:r>
            <a:r>
              <a:rPr lang="en-US" sz="1200" dirty="0">
                <a:effectLst/>
                <a:latin typeface="Palatino Linotype" panose="02040502050505030304" pitchFamily="18" charset="0"/>
                <a:ea typeface="Times New Roman" panose="02020603050405020304" pitchFamily="18" charset="0"/>
                <a:cs typeface="Segoe UI" panose="020B0502040204020203" pitchFamily="34" charset="0"/>
              </a:rPr>
              <a:t>, 75-76.</a:t>
            </a:r>
            <a:r>
              <a:rPr lang="en-FR" sz="1200" dirty="0">
                <a:effectLst/>
              </a:rPr>
              <a:t> </a:t>
            </a:r>
            <a:endParaRPr lang="en-FR" sz="1200" dirty="0"/>
          </a:p>
          <a:p>
            <a:pPr>
              <a:lnSpc>
                <a:spcPct val="100000"/>
              </a:lnSpc>
            </a:pPr>
            <a:endParaRPr lang="en-FR" dirty="0"/>
          </a:p>
        </p:txBody>
      </p:sp>
    </p:spTree>
    <p:extLst>
      <p:ext uri="{BB962C8B-B14F-4D97-AF65-F5344CB8AC3E}">
        <p14:creationId xmlns:p14="http://schemas.microsoft.com/office/powerpoint/2010/main" val="607302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61258" y="1037967"/>
            <a:ext cx="3539062" cy="4709131"/>
          </a:xfrm>
        </p:spPr>
        <p:txBody>
          <a:bodyPr anchor="ctr">
            <a:normAutofit/>
          </a:bodyPr>
          <a:lstStyle/>
          <a:p>
            <a:r>
              <a:rPr lang="fr-FR" dirty="0"/>
              <a:t>Différents types d’action dans la </a:t>
            </a:r>
            <a:r>
              <a:rPr lang="fr-FR" dirty="0" err="1"/>
              <a:t>sTABILISATION</a:t>
            </a:r>
            <a:endParaRPr lang="fr-FR" dirty="0"/>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47119057"/>
              </p:ext>
            </p:extLst>
          </p:nvPr>
        </p:nvGraphicFramePr>
        <p:xfrm>
          <a:off x="4149853" y="641269"/>
          <a:ext cx="7844225" cy="4900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EF79D35-8174-A98F-6302-A0B0DF9D90CB}"/>
              </a:ext>
            </a:extLst>
          </p:cNvPr>
          <p:cNvSpPr txBox="1"/>
          <p:nvPr/>
        </p:nvSpPr>
        <p:spPr>
          <a:xfrm>
            <a:off x="4598438" y="5878287"/>
            <a:ext cx="7395641" cy="738664"/>
          </a:xfrm>
          <a:prstGeom prst="rect">
            <a:avLst/>
          </a:prstGeom>
          <a:noFill/>
        </p:spPr>
        <p:txBody>
          <a:bodyPr wrap="square" rtlCol="0">
            <a:spAutoFit/>
          </a:bodyPr>
          <a:lstStyle/>
          <a:p>
            <a:pPr marL="0" indent="0">
              <a:buNone/>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Cox, C. M.,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Kenardy</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J. A., &amp;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Hendrikz</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J. K. (2008).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 meta-analysis of risk factors that predict psychopathology following accidental trauma. Journal for Specialists in </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Pediatric</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Nursing, 13(2), 98–110. https://</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doi.org</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/10.1111/j.1744-6155.2008.00141.x.</a:t>
            </a:r>
            <a:endParaRPr lang="en-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682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2" name="Title 1">
            <a:extLst>
              <a:ext uri="{FF2B5EF4-FFF2-40B4-BE49-F238E27FC236}">
                <a16:creationId xmlns:a16="http://schemas.microsoft.com/office/drawing/2014/main" id="{598C743D-DE89-4741-8DD3-6D452B416450}"/>
              </a:ext>
            </a:extLst>
          </p:cNvPr>
          <p:cNvSpPr>
            <a:spLocks noGrp="1"/>
          </p:cNvSpPr>
          <p:nvPr>
            <p:ph type="title"/>
          </p:nvPr>
        </p:nvSpPr>
        <p:spPr>
          <a:xfrm>
            <a:off x="771148" y="1037967"/>
            <a:ext cx="3054091" cy="4709131"/>
          </a:xfrm>
        </p:spPr>
        <p:txBody>
          <a:bodyPr anchor="ctr">
            <a:normAutofit/>
          </a:bodyPr>
          <a:lstStyle/>
          <a:p>
            <a:r>
              <a:rPr lang="en-FR" dirty="0">
                <a:solidFill>
                  <a:srgbClr val="FFFEFF"/>
                </a:solidFill>
              </a:rPr>
              <a:t>Processing: acceder a la memoire traumatique pour la retravailler  </a:t>
            </a:r>
          </a:p>
        </p:txBody>
      </p:sp>
      <p:sp>
        <p:nvSpPr>
          <p:cNvPr id="3" name="Content Placeholder 2">
            <a:extLst>
              <a:ext uri="{FF2B5EF4-FFF2-40B4-BE49-F238E27FC236}">
                <a16:creationId xmlns:a16="http://schemas.microsoft.com/office/drawing/2014/main" id="{A4332470-AD8B-544F-B952-BAA6ECB88A2F}"/>
              </a:ext>
            </a:extLst>
          </p:cNvPr>
          <p:cNvSpPr>
            <a:spLocks noGrp="1"/>
          </p:cNvSpPr>
          <p:nvPr>
            <p:ph idx="1"/>
          </p:nvPr>
        </p:nvSpPr>
        <p:spPr>
          <a:xfrm>
            <a:off x="4534935" y="1037967"/>
            <a:ext cx="6725899" cy="5542941"/>
          </a:xfrm>
        </p:spPr>
        <p:txBody>
          <a:bodyPr>
            <a:normAutofit fontScale="92500" lnSpcReduction="10000"/>
          </a:bodyPr>
          <a:lstStyle/>
          <a:p>
            <a:pPr>
              <a:lnSpc>
                <a:spcPct val="100000"/>
              </a:lnSpc>
            </a:pPr>
            <a:r>
              <a:rPr lang="fr-FR" sz="3000" dirty="0"/>
              <a:t>Dépistage des enfants qui auront besoin d’une prise en charge spécialisée.</a:t>
            </a:r>
          </a:p>
          <a:p>
            <a:pPr marL="0" indent="0">
              <a:lnSpc>
                <a:spcPct val="100000"/>
              </a:lnSpc>
              <a:buNone/>
            </a:pPr>
            <a:endParaRPr lang="fr-FR" sz="3000" dirty="0"/>
          </a:p>
          <a:p>
            <a:pPr>
              <a:lnSpc>
                <a:spcPct val="100000"/>
              </a:lnSpc>
            </a:pPr>
            <a:r>
              <a:rPr lang="en-GB" sz="3000" dirty="0" err="1">
                <a:latin typeface="Times" pitchFamily="2" charset="0"/>
              </a:rPr>
              <a:t>T</a:t>
            </a:r>
            <a:r>
              <a:rPr lang="en-GB" sz="3000" dirty="0" err="1">
                <a:effectLst/>
                <a:latin typeface="Times" pitchFamily="2" charset="0"/>
              </a:rPr>
              <a:t>hérapies</a:t>
            </a:r>
            <a:r>
              <a:rPr lang="en-GB" sz="3000" dirty="0">
                <a:effectLst/>
                <a:latin typeface="Times" pitchFamily="2" charset="0"/>
              </a:rPr>
              <a:t> </a:t>
            </a:r>
            <a:r>
              <a:rPr lang="en-GB" sz="3000" dirty="0" err="1">
                <a:effectLst/>
                <a:latin typeface="Times" pitchFamily="2" charset="0"/>
              </a:rPr>
              <a:t>individuelles</a:t>
            </a:r>
            <a:r>
              <a:rPr lang="en-GB" sz="3000" dirty="0">
                <a:effectLst/>
                <a:latin typeface="Times" pitchFamily="2" charset="0"/>
              </a:rPr>
              <a:t> </a:t>
            </a:r>
            <a:r>
              <a:rPr lang="en-GB" sz="3000" dirty="0" err="1">
                <a:effectLst/>
                <a:latin typeface="Times" pitchFamily="2" charset="0"/>
              </a:rPr>
              <a:t>à</a:t>
            </a:r>
            <a:r>
              <a:rPr lang="en-GB" sz="3000" dirty="0">
                <a:effectLst/>
                <a:latin typeface="Times" pitchFamily="2" charset="0"/>
              </a:rPr>
              <a:t> plus long </a:t>
            </a:r>
            <a:r>
              <a:rPr lang="en-GB" sz="3000" dirty="0" err="1">
                <a:effectLst/>
                <a:latin typeface="Times" pitchFamily="2" charset="0"/>
              </a:rPr>
              <a:t>terme</a:t>
            </a:r>
            <a:r>
              <a:rPr lang="en-GB" sz="3000" dirty="0">
                <a:effectLst/>
                <a:latin typeface="Times" pitchFamily="2" charset="0"/>
              </a:rPr>
              <a:t> </a:t>
            </a:r>
            <a:r>
              <a:rPr lang="en-GB" sz="3000" dirty="0" err="1">
                <a:effectLst/>
                <a:latin typeface="Times" pitchFamily="2" charset="0"/>
              </a:rPr>
              <a:t>centrées</a:t>
            </a:r>
            <a:r>
              <a:rPr lang="en-GB" sz="3000" dirty="0">
                <a:effectLst/>
                <a:latin typeface="Times" pitchFamily="2" charset="0"/>
              </a:rPr>
              <a:t> sur le trauma par des </a:t>
            </a:r>
            <a:r>
              <a:rPr lang="en-GB" sz="3000" dirty="0" err="1">
                <a:effectLst/>
                <a:latin typeface="Times" pitchFamily="2" charset="0"/>
              </a:rPr>
              <a:t>spécialistes</a:t>
            </a:r>
            <a:r>
              <a:rPr lang="en-GB" sz="3000" dirty="0">
                <a:latin typeface="Times" pitchFamily="2" charset="0"/>
              </a:rPr>
              <a:t>:</a:t>
            </a:r>
          </a:p>
          <a:p>
            <a:pPr marL="0" indent="0">
              <a:buNone/>
            </a:pPr>
            <a:r>
              <a:rPr lang="en-GB" sz="3000" dirty="0">
                <a:effectLst/>
                <a:latin typeface="Times" pitchFamily="2" charset="0"/>
              </a:rPr>
              <a:t>(EMDR, TCC-CT, ENT)</a:t>
            </a:r>
            <a:endParaRPr lang="fr-FR" sz="3000" dirty="0"/>
          </a:p>
          <a:p>
            <a:pPr>
              <a:lnSpc>
                <a:spcPct val="100000"/>
              </a:lnSpc>
            </a:pPr>
            <a:endParaRPr lang="fr-FR" sz="2400" dirty="0"/>
          </a:p>
          <a:p>
            <a:pPr>
              <a:lnSpc>
                <a:spcPct val="100000"/>
              </a:lnSpc>
            </a:pPr>
            <a:endParaRPr lang="fr-FR" sz="2200" dirty="0"/>
          </a:p>
          <a:p>
            <a:pPr marL="0" indent="0">
              <a:lnSpc>
                <a:spcPct val="100000"/>
              </a:lnSpc>
              <a:buNone/>
            </a:pPr>
            <a:endParaRPr lang="fr-FR" sz="2200" dirty="0"/>
          </a:p>
          <a:p>
            <a:pPr marL="0" indent="0">
              <a:lnSpc>
                <a:spcPct val="100000"/>
              </a:lnSpc>
              <a:buNone/>
            </a:pPr>
            <a:endParaRPr lang="fr-FR" dirty="0"/>
          </a:p>
          <a:p>
            <a:r>
              <a:rPr lang="en-GB" sz="1200" dirty="0" err="1">
                <a:effectLst/>
                <a:latin typeface="Times" pitchFamily="2" charset="0"/>
              </a:rPr>
              <a:t>Gadeberg</a:t>
            </a:r>
            <a:r>
              <a:rPr lang="en-GB" sz="1200" dirty="0">
                <a:effectLst/>
                <a:latin typeface="Times" pitchFamily="2" charset="0"/>
              </a:rPr>
              <a:t> AK, et al</a:t>
            </a:r>
            <a:r>
              <a:rPr lang="en-GB" sz="1200" dirty="0">
                <a:latin typeface="Times" pitchFamily="2" charset="0"/>
              </a:rPr>
              <a:t>. </a:t>
            </a:r>
            <a:r>
              <a:rPr lang="en-GB" sz="1200" dirty="0">
                <a:effectLst/>
                <a:latin typeface="Times" pitchFamily="2" charset="0"/>
              </a:rPr>
              <a:t>(2017) Assessing trauma and mental health in refugee children and youth: a systematic review of validated screening and measurement tools. </a:t>
            </a:r>
            <a:r>
              <a:rPr lang="en-GB" sz="1200" dirty="0" err="1">
                <a:effectLst/>
                <a:latin typeface="Times" pitchFamily="2" charset="0"/>
              </a:rPr>
              <a:t>Eur</a:t>
            </a:r>
            <a:r>
              <a:rPr lang="en-GB" sz="1200" dirty="0">
                <a:effectLst/>
                <a:latin typeface="Times" pitchFamily="2" charset="0"/>
              </a:rPr>
              <a:t> J Public Health 27(3):439–446. </a:t>
            </a:r>
            <a:r>
              <a:rPr lang="en-GB" sz="1200" dirty="0">
                <a:solidFill>
                  <a:srgbClr val="0000FF"/>
                </a:solidFill>
                <a:effectLst/>
                <a:latin typeface="Times" pitchFamily="2" charset="0"/>
              </a:rPr>
              <a:t>https://d </a:t>
            </a:r>
            <a:r>
              <a:rPr lang="en-GB" sz="1200" dirty="0" err="1">
                <a:solidFill>
                  <a:srgbClr val="0000FF"/>
                </a:solidFill>
                <a:effectLst/>
                <a:latin typeface="Times" pitchFamily="2" charset="0"/>
              </a:rPr>
              <a:t>oi.o</a:t>
            </a:r>
            <a:r>
              <a:rPr lang="en-GB" sz="1200" dirty="0">
                <a:solidFill>
                  <a:srgbClr val="0000FF"/>
                </a:solidFill>
                <a:effectLst/>
                <a:latin typeface="Times" pitchFamily="2" charset="0"/>
              </a:rPr>
              <a:t> </a:t>
            </a:r>
            <a:r>
              <a:rPr lang="en-GB" sz="1200" dirty="0" err="1">
                <a:solidFill>
                  <a:srgbClr val="0000FF"/>
                </a:solidFill>
                <a:effectLst/>
                <a:latin typeface="Times" pitchFamily="2" charset="0"/>
              </a:rPr>
              <a:t>rg</a:t>
            </a:r>
            <a:r>
              <a:rPr lang="en-GB" sz="1200" dirty="0">
                <a:solidFill>
                  <a:srgbClr val="0000FF"/>
                </a:solidFill>
                <a:effectLst/>
                <a:latin typeface="Times" pitchFamily="2" charset="0"/>
              </a:rPr>
              <a:t>/10. 1093/ </a:t>
            </a:r>
            <a:r>
              <a:rPr lang="en-GB" sz="1200" dirty="0" err="1">
                <a:solidFill>
                  <a:srgbClr val="0000FF"/>
                </a:solidFill>
                <a:effectLst/>
                <a:latin typeface="Times" pitchFamily="2" charset="0"/>
              </a:rPr>
              <a:t>eurpub</a:t>
            </a:r>
            <a:r>
              <a:rPr lang="en-GB" sz="1200" dirty="0">
                <a:solidFill>
                  <a:srgbClr val="0000FF"/>
                </a:solidFill>
                <a:effectLst/>
                <a:latin typeface="Times" pitchFamily="2" charset="0"/>
              </a:rPr>
              <a:t>/ ckx034</a:t>
            </a:r>
          </a:p>
          <a:p>
            <a:pPr>
              <a:lnSpc>
                <a:spcPct val="100000"/>
              </a:lnSpc>
            </a:pPr>
            <a:endParaRPr lang="en-FR" dirty="0"/>
          </a:p>
        </p:txBody>
      </p:sp>
    </p:spTree>
    <p:extLst>
      <p:ext uri="{BB962C8B-B14F-4D97-AF65-F5344CB8AC3E}">
        <p14:creationId xmlns:p14="http://schemas.microsoft.com/office/powerpoint/2010/main" val="3778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A36F-8F81-5744-BF42-34E2EB8697AF}"/>
              </a:ext>
            </a:extLst>
          </p:cNvPr>
          <p:cNvSpPr>
            <a:spLocks noGrp="1"/>
          </p:cNvSpPr>
          <p:nvPr>
            <p:ph type="title"/>
          </p:nvPr>
        </p:nvSpPr>
        <p:spPr>
          <a:xfrm>
            <a:off x="2231136" y="382137"/>
            <a:ext cx="7729728" cy="674767"/>
          </a:xfrm>
        </p:spPr>
        <p:txBody>
          <a:bodyPr>
            <a:normAutofit/>
          </a:bodyPr>
          <a:lstStyle/>
          <a:p>
            <a:r>
              <a:rPr lang="en-FR" sz="3200" dirty="0"/>
              <a:t>PLAN</a:t>
            </a:r>
          </a:p>
        </p:txBody>
      </p:sp>
      <p:sp>
        <p:nvSpPr>
          <p:cNvPr id="3" name="Content Placeholder 2">
            <a:extLst>
              <a:ext uri="{FF2B5EF4-FFF2-40B4-BE49-F238E27FC236}">
                <a16:creationId xmlns:a16="http://schemas.microsoft.com/office/drawing/2014/main" id="{03E3C7E3-A97D-2542-BD7C-090D8F73C6C6}"/>
              </a:ext>
            </a:extLst>
          </p:cNvPr>
          <p:cNvSpPr>
            <a:spLocks noGrp="1"/>
          </p:cNvSpPr>
          <p:nvPr>
            <p:ph idx="1"/>
          </p:nvPr>
        </p:nvSpPr>
        <p:spPr>
          <a:xfrm>
            <a:off x="109182" y="1781907"/>
            <a:ext cx="11696131" cy="5076093"/>
          </a:xfrm>
        </p:spPr>
        <p:txBody>
          <a:bodyPr>
            <a:normAutofit fontScale="25000" lnSpcReduction="20000"/>
          </a:bodyPr>
          <a:lstStyle/>
          <a:p>
            <a:pPr algn="just">
              <a:buFontTx/>
              <a:buChar char="-"/>
            </a:pPr>
            <a:r>
              <a:rPr lang="en-GB" sz="12800" b="1" dirty="0"/>
              <a:t>Introduction et </a:t>
            </a:r>
            <a:r>
              <a:rPr lang="en-GB" sz="12800" b="1" dirty="0" err="1"/>
              <a:t>enjeux</a:t>
            </a:r>
            <a:endParaRPr lang="en-GB" sz="12800" b="1" dirty="0"/>
          </a:p>
          <a:p>
            <a:pPr algn="just">
              <a:buFontTx/>
              <a:buChar char="-"/>
            </a:pPr>
            <a:endParaRPr lang="en-GB" sz="12800" dirty="0"/>
          </a:p>
          <a:p>
            <a:pPr algn="just">
              <a:buFontTx/>
              <a:buChar char="-"/>
            </a:pPr>
            <a:r>
              <a:rPr lang="en-GB" sz="12800" dirty="0"/>
              <a:t>Manifestations </a:t>
            </a:r>
            <a:r>
              <a:rPr lang="en-GB" sz="12800" dirty="0" err="1"/>
              <a:t>cliniques</a:t>
            </a:r>
            <a:r>
              <a:rPr lang="en-GB" sz="12800" dirty="0"/>
              <a:t> et </a:t>
            </a:r>
            <a:r>
              <a:rPr lang="en-GB" sz="12800" dirty="0" err="1"/>
              <a:t>relationnelles</a:t>
            </a:r>
            <a:r>
              <a:rPr lang="en-GB" sz="12800" dirty="0"/>
              <a:t> </a:t>
            </a:r>
          </a:p>
          <a:p>
            <a:pPr algn="just">
              <a:buFontTx/>
              <a:buChar char="-"/>
            </a:pPr>
            <a:endParaRPr lang="en-GB" sz="12800" dirty="0"/>
          </a:p>
          <a:p>
            <a:pPr algn="just">
              <a:buFontTx/>
              <a:buChar char="-"/>
            </a:pPr>
            <a:r>
              <a:rPr lang="en-GB" sz="12800" dirty="0" err="1"/>
              <a:t>Modalités</a:t>
            </a:r>
            <a:r>
              <a:rPr lang="en-GB" sz="12800" dirty="0"/>
              <a:t> </a:t>
            </a:r>
            <a:r>
              <a:rPr lang="en-GB" sz="12800" dirty="0" err="1"/>
              <a:t>d’intervention</a:t>
            </a:r>
            <a:endParaRPr lang="en-GB" sz="12800" dirty="0"/>
          </a:p>
          <a:p>
            <a:pPr marL="0" indent="0" algn="just">
              <a:buNone/>
            </a:pPr>
            <a:endParaRPr lang="en-GB" sz="9800" dirty="0"/>
          </a:p>
          <a:p>
            <a:pPr marL="0" indent="0" algn="just">
              <a:buNone/>
            </a:pPr>
            <a:endParaRPr lang="en-GB" sz="9800" dirty="0"/>
          </a:p>
          <a:p>
            <a:pPr algn="just">
              <a:buFontTx/>
              <a:buChar char="-"/>
            </a:pPr>
            <a:endParaRPr lang="en-GB" sz="2400" dirty="0"/>
          </a:p>
          <a:p>
            <a:pPr algn="just">
              <a:buFontTx/>
              <a:buChar char="-"/>
            </a:pPr>
            <a:endParaRPr lang="en-GB" sz="2400" dirty="0"/>
          </a:p>
          <a:p>
            <a:pPr algn="just">
              <a:buFontTx/>
              <a:buChar char="-"/>
            </a:pPr>
            <a:endParaRPr lang="en-GB" sz="2400" dirty="0"/>
          </a:p>
          <a:p>
            <a:pPr algn="just">
              <a:buFontTx/>
              <a:buChar char="-"/>
            </a:pPr>
            <a:endParaRPr lang="en-GB" sz="2400" dirty="0"/>
          </a:p>
          <a:p>
            <a:pPr marL="0" indent="0" algn="just">
              <a:buNone/>
            </a:pPr>
            <a:r>
              <a:rPr lang="en-GB" sz="2400" dirty="0"/>
              <a:t> </a:t>
            </a:r>
            <a:endParaRPr lang="en-FR" sz="2400" dirty="0"/>
          </a:p>
          <a:p>
            <a:pPr algn="just">
              <a:buFontTx/>
              <a:buChar char="-"/>
            </a:pPr>
            <a:endParaRPr lang="en-FR" sz="2400" dirty="0"/>
          </a:p>
          <a:p>
            <a:pPr algn="just"/>
            <a:endParaRPr lang="fr-FR" sz="2400" dirty="0"/>
          </a:p>
          <a:p>
            <a:pPr>
              <a:buFontTx/>
              <a:buChar char="-"/>
            </a:pPr>
            <a:endParaRPr lang="en-FR" dirty="0"/>
          </a:p>
          <a:p>
            <a:pPr>
              <a:buFontTx/>
              <a:buChar char="-"/>
            </a:pPr>
            <a:endParaRPr lang="en-FR" dirty="0"/>
          </a:p>
        </p:txBody>
      </p:sp>
    </p:spTree>
    <p:extLst>
      <p:ext uri="{BB962C8B-B14F-4D97-AF65-F5344CB8AC3E}">
        <p14:creationId xmlns:p14="http://schemas.microsoft.com/office/powerpoint/2010/main" val="85210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FR"/>
          </a:p>
        </p:txBody>
      </p:sp>
      <p:sp>
        <p:nvSpPr>
          <p:cNvPr id="2" name="Title 1">
            <a:extLst>
              <a:ext uri="{FF2B5EF4-FFF2-40B4-BE49-F238E27FC236}">
                <a16:creationId xmlns:a16="http://schemas.microsoft.com/office/drawing/2014/main" id="{598C743D-DE89-4741-8DD3-6D452B416450}"/>
              </a:ext>
            </a:extLst>
          </p:cNvPr>
          <p:cNvSpPr>
            <a:spLocks noGrp="1"/>
          </p:cNvSpPr>
          <p:nvPr>
            <p:ph type="title"/>
          </p:nvPr>
        </p:nvSpPr>
        <p:spPr>
          <a:xfrm>
            <a:off x="446534" y="1037967"/>
            <a:ext cx="3378705" cy="4709131"/>
          </a:xfrm>
        </p:spPr>
        <p:txBody>
          <a:bodyPr anchor="ctr">
            <a:normAutofit/>
          </a:bodyPr>
          <a:lstStyle/>
          <a:p>
            <a:r>
              <a:rPr lang="en-FR" dirty="0">
                <a:solidFill>
                  <a:srgbClr val="FFFEFF"/>
                </a:solidFill>
              </a:rPr>
              <a:t>REINTEGRATION</a:t>
            </a:r>
          </a:p>
        </p:txBody>
      </p:sp>
      <p:sp>
        <p:nvSpPr>
          <p:cNvPr id="3" name="Content Placeholder 2">
            <a:extLst>
              <a:ext uri="{FF2B5EF4-FFF2-40B4-BE49-F238E27FC236}">
                <a16:creationId xmlns:a16="http://schemas.microsoft.com/office/drawing/2014/main" id="{A4332470-AD8B-544F-B952-BAA6ECB88A2F}"/>
              </a:ext>
            </a:extLst>
          </p:cNvPr>
          <p:cNvSpPr>
            <a:spLocks noGrp="1"/>
          </p:cNvSpPr>
          <p:nvPr>
            <p:ph idx="1"/>
          </p:nvPr>
        </p:nvSpPr>
        <p:spPr>
          <a:xfrm>
            <a:off x="4534935" y="1037967"/>
            <a:ext cx="6725899" cy="5542941"/>
          </a:xfrm>
        </p:spPr>
        <p:txBody>
          <a:bodyPr>
            <a:normAutofit/>
          </a:bodyPr>
          <a:lstStyle/>
          <a:p>
            <a:pPr>
              <a:lnSpc>
                <a:spcPct val="100000"/>
              </a:lnSpc>
            </a:pPr>
            <a:r>
              <a:rPr lang="fr-FR" sz="3000" dirty="0"/>
              <a:t>Ajustement à la vie quotidienne après le trauma.</a:t>
            </a:r>
          </a:p>
          <a:p>
            <a:pPr>
              <a:lnSpc>
                <a:spcPct val="100000"/>
              </a:lnSpc>
            </a:pPr>
            <a:r>
              <a:rPr lang="fr-FR" sz="3000" dirty="0"/>
              <a:t>La reconstruction et le projet de vie </a:t>
            </a:r>
          </a:p>
          <a:p>
            <a:pPr marL="0" indent="0">
              <a:lnSpc>
                <a:spcPct val="100000"/>
              </a:lnSpc>
              <a:buNone/>
            </a:pPr>
            <a:endParaRPr lang="fr-FR" sz="3000" dirty="0"/>
          </a:p>
          <a:p>
            <a:pPr>
              <a:lnSpc>
                <a:spcPct val="100000"/>
              </a:lnSpc>
            </a:pPr>
            <a:r>
              <a:rPr lang="fr-FR" sz="2800" dirty="0"/>
              <a:t>Renforcement des stratégies de coping </a:t>
            </a:r>
          </a:p>
          <a:p>
            <a:pPr>
              <a:lnSpc>
                <a:spcPct val="100000"/>
              </a:lnSpc>
            </a:pPr>
            <a:r>
              <a:rPr lang="fr-FR" sz="2800" dirty="0"/>
              <a:t>Identification et gestion des facteurs de risque </a:t>
            </a:r>
          </a:p>
          <a:p>
            <a:pPr>
              <a:lnSpc>
                <a:spcPct val="100000"/>
              </a:lnSpc>
            </a:pPr>
            <a:endParaRPr lang="fr-FR" sz="2200" dirty="0"/>
          </a:p>
          <a:p>
            <a:pPr marL="0" indent="0">
              <a:lnSpc>
                <a:spcPct val="100000"/>
              </a:lnSpc>
              <a:buNone/>
            </a:pPr>
            <a:endParaRPr lang="fr-FR" sz="2200" dirty="0"/>
          </a:p>
          <a:p>
            <a:pPr marL="0" indent="0">
              <a:lnSpc>
                <a:spcPct val="100000"/>
              </a:lnSpc>
              <a:buNone/>
            </a:pPr>
            <a:endParaRPr lang="fr-FR" dirty="0"/>
          </a:p>
          <a:p>
            <a:pPr>
              <a:lnSpc>
                <a:spcPct val="100000"/>
              </a:lnSpc>
            </a:pPr>
            <a:endParaRPr lang="en-FR" dirty="0"/>
          </a:p>
        </p:txBody>
      </p:sp>
    </p:spTree>
    <p:extLst>
      <p:ext uri="{BB962C8B-B14F-4D97-AF65-F5344CB8AC3E}">
        <p14:creationId xmlns:p14="http://schemas.microsoft.com/office/powerpoint/2010/main" val="1683863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2209800" y="748145"/>
          <a:ext cx="7772400" cy="5621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07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A36F-8F81-5744-BF42-34E2EB8697AF}"/>
              </a:ext>
            </a:extLst>
          </p:cNvPr>
          <p:cNvSpPr>
            <a:spLocks noGrp="1"/>
          </p:cNvSpPr>
          <p:nvPr>
            <p:ph type="title"/>
          </p:nvPr>
        </p:nvSpPr>
        <p:spPr>
          <a:xfrm>
            <a:off x="2231136" y="382137"/>
            <a:ext cx="7729728" cy="1009935"/>
          </a:xfrm>
        </p:spPr>
        <p:txBody>
          <a:bodyPr>
            <a:normAutofit/>
          </a:bodyPr>
          <a:lstStyle/>
          <a:p>
            <a:r>
              <a:rPr lang="en-FR" dirty="0"/>
              <a:t>INTRODUCTION ET enjeux </a:t>
            </a:r>
          </a:p>
        </p:txBody>
      </p:sp>
      <p:sp>
        <p:nvSpPr>
          <p:cNvPr id="3" name="Content Placeholder 2">
            <a:extLst>
              <a:ext uri="{FF2B5EF4-FFF2-40B4-BE49-F238E27FC236}">
                <a16:creationId xmlns:a16="http://schemas.microsoft.com/office/drawing/2014/main" id="{03E3C7E3-A97D-2542-BD7C-090D8F73C6C6}"/>
              </a:ext>
            </a:extLst>
          </p:cNvPr>
          <p:cNvSpPr>
            <a:spLocks noGrp="1"/>
          </p:cNvSpPr>
          <p:nvPr>
            <p:ph idx="1"/>
          </p:nvPr>
        </p:nvSpPr>
        <p:spPr>
          <a:xfrm>
            <a:off x="109182" y="2545975"/>
            <a:ext cx="11696131" cy="4178381"/>
          </a:xfrm>
        </p:spPr>
        <p:txBody>
          <a:bodyPr>
            <a:normAutofit fontScale="85000" lnSpcReduction="20000"/>
          </a:bodyPr>
          <a:lstStyle/>
          <a:p>
            <a:pPr algn="just">
              <a:buFontTx/>
              <a:buChar char="-"/>
            </a:pPr>
            <a:r>
              <a:rPr lang="fr-FR" sz="2800" dirty="0"/>
              <a:t>Taux mondial  extrêmement élevé d'exposition à des événements potentiellement traumatiques (EPT).</a:t>
            </a:r>
          </a:p>
          <a:p>
            <a:pPr algn="just">
              <a:buFontTx/>
              <a:buChar char="-"/>
            </a:pPr>
            <a:endParaRPr lang="fr-FR" sz="2800" dirty="0"/>
          </a:p>
          <a:p>
            <a:pPr algn="just">
              <a:buFontTx/>
              <a:buChar char="-"/>
            </a:pPr>
            <a:r>
              <a:rPr lang="fr-FR" sz="2800" dirty="0"/>
              <a:t>Plus de deux tiers des enfants et des adolescents au niveau mondial ont vécu au moins un évènement traumatique au cours de leur vie</a:t>
            </a:r>
            <a:r>
              <a:rPr lang="en-FR" sz="2800" dirty="0"/>
              <a:t>.</a:t>
            </a:r>
          </a:p>
          <a:p>
            <a:pPr algn="just">
              <a:buFontTx/>
              <a:buChar char="-"/>
            </a:pPr>
            <a:endParaRPr lang="en-FR" sz="2800" dirty="0"/>
          </a:p>
          <a:p>
            <a:pPr algn="just">
              <a:buFontTx/>
              <a:buChar char="-"/>
            </a:pPr>
            <a:r>
              <a:rPr lang="en-FR" sz="2800" dirty="0"/>
              <a:t>Enquete Virage (Ined) </a:t>
            </a:r>
            <a:endParaRPr lang="en-FR" sz="2400" dirty="0"/>
          </a:p>
          <a:p>
            <a:pPr algn="just">
              <a:buFontTx/>
              <a:buChar char="-"/>
            </a:pPr>
            <a:endParaRPr lang="en-FR" sz="2400" dirty="0"/>
          </a:p>
          <a:p>
            <a:pPr marL="0" indent="0" algn="just">
              <a:buNone/>
            </a:pPr>
            <a:r>
              <a:rPr lang="en-GB" sz="1000" dirty="0" err="1"/>
              <a:t>Centers</a:t>
            </a:r>
            <a:r>
              <a:rPr lang="en-GB" sz="1000" dirty="0"/>
              <a:t> for Disease Control and Prevention. Youth violence: Facts at a glance. 2009. Retrieved November 24, 2009, from </a:t>
            </a:r>
            <a:r>
              <a:rPr lang="en-GB" sz="1000" u="sng" dirty="0">
                <a:hlinkClick r:id="rId2"/>
              </a:rPr>
              <a:t>http://www.cdc.gov/violenceprevention/pdf/YV_DataSheet_Summer2009-a.pdf</a:t>
            </a:r>
            <a:endParaRPr lang="en-GB" sz="1000" u="sng" dirty="0"/>
          </a:p>
          <a:p>
            <a:pPr marL="0" indent="0" algn="just">
              <a:buNone/>
            </a:pPr>
            <a:r>
              <a:rPr lang="en-GB" sz="1000" dirty="0"/>
              <a:t>Diagnostic and Statistical Manual 5, American Psychiatric Association, 2013</a:t>
            </a:r>
          </a:p>
          <a:p>
            <a:pPr algn="just"/>
            <a:endParaRPr lang="fr-FR" sz="2400" dirty="0"/>
          </a:p>
          <a:p>
            <a:pPr>
              <a:buFontTx/>
              <a:buChar char="-"/>
            </a:pPr>
            <a:endParaRPr lang="en-FR" dirty="0"/>
          </a:p>
          <a:p>
            <a:pPr>
              <a:buFontTx/>
              <a:buChar char="-"/>
            </a:pPr>
            <a:endParaRPr lang="en-FR" dirty="0"/>
          </a:p>
        </p:txBody>
      </p:sp>
    </p:spTree>
    <p:extLst>
      <p:ext uri="{BB962C8B-B14F-4D97-AF65-F5344CB8AC3E}">
        <p14:creationId xmlns:p14="http://schemas.microsoft.com/office/powerpoint/2010/main" val="410687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5F00-614C-3C4B-8380-ECAB20A8DCF3}"/>
              </a:ext>
            </a:extLst>
          </p:cNvPr>
          <p:cNvSpPr>
            <a:spLocks noGrp="1"/>
          </p:cNvSpPr>
          <p:nvPr>
            <p:ph type="title"/>
          </p:nvPr>
        </p:nvSpPr>
        <p:spPr>
          <a:xfrm>
            <a:off x="2231136" y="0"/>
            <a:ext cx="7729728" cy="1117973"/>
          </a:xfrm>
        </p:spPr>
        <p:txBody>
          <a:bodyPr/>
          <a:lstStyle/>
          <a:p>
            <a:endParaRPr lang="en-FR" dirty="0"/>
          </a:p>
        </p:txBody>
      </p:sp>
      <p:sp>
        <p:nvSpPr>
          <p:cNvPr id="3" name="Content Placeholder 2">
            <a:extLst>
              <a:ext uri="{FF2B5EF4-FFF2-40B4-BE49-F238E27FC236}">
                <a16:creationId xmlns:a16="http://schemas.microsoft.com/office/drawing/2014/main" id="{A7ABB4FE-D782-0040-A89C-C990FA558913}"/>
              </a:ext>
            </a:extLst>
          </p:cNvPr>
          <p:cNvSpPr>
            <a:spLocks noGrp="1"/>
          </p:cNvSpPr>
          <p:nvPr>
            <p:ph idx="1"/>
          </p:nvPr>
        </p:nvSpPr>
        <p:spPr>
          <a:xfrm>
            <a:off x="128337" y="1427748"/>
            <a:ext cx="11133221" cy="5430252"/>
          </a:xfrm>
        </p:spPr>
        <p:txBody>
          <a:bodyPr>
            <a:normAutofit fontScale="92500" lnSpcReduction="10000"/>
          </a:bodyPr>
          <a:lstStyle/>
          <a:p>
            <a:pPr marL="0" indent="0">
              <a:buNone/>
            </a:pPr>
            <a:r>
              <a:rPr lang="fr-FR" dirty="0"/>
              <a:t>	</a:t>
            </a:r>
            <a:r>
              <a:rPr lang="fr-FR" sz="2200" dirty="0"/>
              <a:t>Exemples d’EPT:</a:t>
            </a:r>
          </a:p>
          <a:p>
            <a:pPr marL="0" indent="0">
              <a:buNone/>
            </a:pPr>
            <a:endParaRPr lang="fr-FR" sz="2200" dirty="0"/>
          </a:p>
          <a:p>
            <a:pPr marL="0" indent="0">
              <a:buNone/>
            </a:pPr>
            <a:r>
              <a:rPr lang="fr-FR" sz="2200" dirty="0"/>
              <a:t>–  Violences volontaires physiques et sexuelles </a:t>
            </a:r>
          </a:p>
          <a:p>
            <a:pPr marL="0" indent="0">
              <a:buNone/>
            </a:pPr>
            <a:r>
              <a:rPr lang="fr-FR" sz="2200" dirty="0"/>
              <a:t>-   Maltraitance </a:t>
            </a:r>
            <a:br>
              <a:rPr lang="fr-FR" sz="2200" dirty="0"/>
            </a:br>
            <a:r>
              <a:rPr lang="fr-FR" sz="2200" dirty="0"/>
              <a:t>– Accidents graves : accidents de la route, de transport, au travail, au domicile ;</a:t>
            </a:r>
            <a:br>
              <a:rPr lang="fr-FR" sz="2200" dirty="0"/>
            </a:br>
            <a:r>
              <a:rPr lang="fr-FR" sz="2200" dirty="0"/>
              <a:t>– Morts violentes par suicide, homicide ou accident;</a:t>
            </a:r>
            <a:br>
              <a:rPr lang="fr-FR" sz="2200" dirty="0"/>
            </a:br>
            <a:r>
              <a:rPr lang="fr-FR" sz="2200" dirty="0"/>
              <a:t>– Catastrophes naturelles, technologiques, accidentelles ;</a:t>
            </a:r>
            <a:br>
              <a:rPr lang="fr-FR" sz="2200" dirty="0"/>
            </a:br>
            <a:r>
              <a:rPr lang="fr-FR" sz="2200" dirty="0"/>
              <a:t>– Attaques de masse, attentats ;</a:t>
            </a:r>
            <a:br>
              <a:rPr lang="fr-FR" sz="2200" dirty="0"/>
            </a:br>
            <a:r>
              <a:rPr lang="fr-FR" sz="2200" dirty="0"/>
              <a:t>– Violences politiques et guerres,  déplacements forcés ;</a:t>
            </a:r>
            <a:br>
              <a:rPr lang="fr-FR" sz="2200" dirty="0"/>
            </a:br>
            <a:r>
              <a:rPr lang="fr-FR" sz="2200" dirty="0"/>
              <a:t>– Expositions traumatiques dans le cadre de l’exercice professionnel (soldats, policiers, pompiers, soignants, aidants, reporters de guerre, milieu carcéral, etc.) ;</a:t>
            </a:r>
            <a:br>
              <a:rPr lang="fr-FR" sz="2200" dirty="0"/>
            </a:br>
            <a:r>
              <a:rPr lang="fr-FR" sz="2200" dirty="0"/>
              <a:t>– Situations de harcèlement institutionnelles, scolaires, professionnelles</a:t>
            </a:r>
            <a:r>
              <a:rPr lang="en-FR" sz="2200" dirty="0"/>
              <a:t> </a:t>
            </a:r>
          </a:p>
          <a:p>
            <a:pPr marL="0" indent="0">
              <a:buNone/>
            </a:pPr>
            <a:endParaRPr lang="en-FR" sz="2400" dirty="0"/>
          </a:p>
          <a:p>
            <a:pPr marL="0" indent="0">
              <a:buNone/>
            </a:pPr>
            <a:r>
              <a:rPr lang="en-GB" sz="1400" dirty="0"/>
              <a:t>Diagnostic and Statistical Manual 5, American Psychiatric Association, 2013</a:t>
            </a:r>
          </a:p>
          <a:p>
            <a:pPr marL="0" indent="0">
              <a:buNone/>
            </a:pPr>
            <a:endParaRPr lang="en-FR" sz="2400" dirty="0"/>
          </a:p>
        </p:txBody>
      </p:sp>
    </p:spTree>
    <p:extLst>
      <p:ext uri="{BB962C8B-B14F-4D97-AF65-F5344CB8AC3E}">
        <p14:creationId xmlns:p14="http://schemas.microsoft.com/office/powerpoint/2010/main" val="300773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136D-DCF2-22FA-EBA2-78B0EE0C0E84}"/>
              </a:ext>
            </a:extLst>
          </p:cNvPr>
          <p:cNvSpPr>
            <a:spLocks noGrp="1"/>
          </p:cNvSpPr>
          <p:nvPr>
            <p:ph type="title"/>
          </p:nvPr>
        </p:nvSpPr>
        <p:spPr/>
        <p:txBody>
          <a:bodyPr/>
          <a:lstStyle/>
          <a:p>
            <a:r>
              <a:rPr lang="en-FR" dirty="0"/>
              <a:t>Introduction </a:t>
            </a:r>
          </a:p>
        </p:txBody>
      </p:sp>
      <p:sp>
        <p:nvSpPr>
          <p:cNvPr id="3" name="Content Placeholder 2">
            <a:extLst>
              <a:ext uri="{FF2B5EF4-FFF2-40B4-BE49-F238E27FC236}">
                <a16:creationId xmlns:a16="http://schemas.microsoft.com/office/drawing/2014/main" id="{56CD67E1-4B8F-0897-A000-E24E3EF932B6}"/>
              </a:ext>
            </a:extLst>
          </p:cNvPr>
          <p:cNvSpPr>
            <a:spLocks noGrp="1"/>
          </p:cNvSpPr>
          <p:nvPr>
            <p:ph idx="1"/>
          </p:nvPr>
        </p:nvSpPr>
        <p:spPr>
          <a:xfrm>
            <a:off x="486888" y="1484416"/>
            <a:ext cx="10533413" cy="4255611"/>
          </a:xfrm>
        </p:spPr>
        <p:txBody>
          <a:bodyPr>
            <a:normAutofit/>
          </a:bodyPr>
          <a:lstStyle/>
          <a:p>
            <a:r>
              <a:rPr lang="en-FR" sz="2800" dirty="0"/>
              <a:t>Le psychotraumatisme n’est pas qu’une liste d’évènements, c’est aussi une </a:t>
            </a:r>
            <a:r>
              <a:rPr lang="en-FR" sz="2800" i="1" dirty="0"/>
              <a:t>expérience</a:t>
            </a:r>
            <a:r>
              <a:rPr lang="en-FR" sz="2800" dirty="0"/>
              <a:t> impliquant un vécu de terreur, d’impuissance, de perte de contrôle et d’effroi.</a:t>
            </a:r>
          </a:p>
          <a:p>
            <a:r>
              <a:rPr lang="en-FR" sz="2800" dirty="0"/>
              <a:t>Différencier entre évènement </a:t>
            </a:r>
            <a:r>
              <a:rPr lang="en-FR" sz="2800" i="1" dirty="0"/>
              <a:t>traumatisant</a:t>
            </a:r>
            <a:r>
              <a:rPr lang="en-FR" sz="2800" dirty="0"/>
              <a:t> et évènement </a:t>
            </a:r>
            <a:r>
              <a:rPr lang="en-FR" sz="2800" i="1" dirty="0"/>
              <a:t>stressant </a:t>
            </a:r>
          </a:p>
        </p:txBody>
      </p:sp>
    </p:spTree>
    <p:extLst>
      <p:ext uri="{BB962C8B-B14F-4D97-AF65-F5344CB8AC3E}">
        <p14:creationId xmlns:p14="http://schemas.microsoft.com/office/powerpoint/2010/main" val="90658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BC4-9DD3-A2F0-A6C4-610AF5BAF9EC}"/>
              </a:ext>
            </a:extLst>
          </p:cNvPr>
          <p:cNvSpPr>
            <a:spLocks noGrp="1"/>
          </p:cNvSpPr>
          <p:nvPr>
            <p:ph type="title"/>
          </p:nvPr>
        </p:nvSpPr>
        <p:spPr/>
        <p:txBody>
          <a:bodyPr/>
          <a:lstStyle/>
          <a:p>
            <a:endParaRPr lang="en-FR"/>
          </a:p>
        </p:txBody>
      </p:sp>
      <p:sp>
        <p:nvSpPr>
          <p:cNvPr id="3" name="Content Placeholder 2">
            <a:extLst>
              <a:ext uri="{FF2B5EF4-FFF2-40B4-BE49-F238E27FC236}">
                <a16:creationId xmlns:a16="http://schemas.microsoft.com/office/drawing/2014/main" id="{163ADF54-ED63-2616-252F-84399F92E0E8}"/>
              </a:ext>
            </a:extLst>
          </p:cNvPr>
          <p:cNvSpPr>
            <a:spLocks noGrp="1"/>
          </p:cNvSpPr>
          <p:nvPr>
            <p:ph idx="1"/>
          </p:nvPr>
        </p:nvSpPr>
        <p:spPr>
          <a:xfrm>
            <a:off x="581192" y="702156"/>
            <a:ext cx="11029615" cy="5273194"/>
          </a:xfrm>
        </p:spPr>
        <p:txBody>
          <a:bodyPr>
            <a:normAutofit/>
          </a:bodyPr>
          <a:lstStyle/>
          <a:p>
            <a:r>
              <a:rPr lang="en-FR" sz="2800" dirty="0"/>
              <a:t>Traumatisme de type I</a:t>
            </a:r>
          </a:p>
          <a:p>
            <a:r>
              <a:rPr lang="en-FR" sz="2800" dirty="0"/>
              <a:t>Traumatisme de type II</a:t>
            </a:r>
          </a:p>
          <a:p>
            <a:r>
              <a:rPr lang="en-FR" sz="2800" dirty="0"/>
              <a:t>Traumatisme de type III : Stress toxique chronique </a:t>
            </a:r>
          </a:p>
        </p:txBody>
      </p:sp>
    </p:spTree>
    <p:extLst>
      <p:ext uri="{BB962C8B-B14F-4D97-AF65-F5344CB8AC3E}">
        <p14:creationId xmlns:p14="http://schemas.microsoft.com/office/powerpoint/2010/main" val="105750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2458614994"/>
              </p:ext>
            </p:extLst>
          </p:nvPr>
        </p:nvGraphicFramePr>
        <p:xfrm>
          <a:off x="534391" y="2268415"/>
          <a:ext cx="11044052" cy="4835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Espace réservé du contenu 3"/>
          <p:cNvGraphicFramePr>
            <a:graphicFrameLocks noGrp="1"/>
          </p:cNvGraphicFramePr>
          <p:nvPr>
            <p:ph idx="1"/>
            <p:extLst>
              <p:ext uri="{D42A27DB-BD31-4B8C-83A1-F6EECF244321}">
                <p14:modId xmlns:p14="http://schemas.microsoft.com/office/powerpoint/2010/main" val="4183724485"/>
              </p:ext>
            </p:extLst>
          </p:nvPr>
        </p:nvGraphicFramePr>
        <p:xfrm>
          <a:off x="1861055" y="827902"/>
          <a:ext cx="8229600" cy="20225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5061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9C7C-7D54-70A8-BC00-585AFBDB9E34}"/>
              </a:ext>
            </a:extLst>
          </p:cNvPr>
          <p:cNvSpPr>
            <a:spLocks noGrp="1"/>
          </p:cNvSpPr>
          <p:nvPr>
            <p:ph type="title"/>
          </p:nvPr>
        </p:nvSpPr>
        <p:spPr/>
        <p:txBody>
          <a:bodyPr/>
          <a:lstStyle/>
          <a:p>
            <a:endParaRPr lang="en-FR"/>
          </a:p>
        </p:txBody>
      </p:sp>
      <p:sp>
        <p:nvSpPr>
          <p:cNvPr id="3" name="Content Placeholder 2">
            <a:extLst>
              <a:ext uri="{FF2B5EF4-FFF2-40B4-BE49-F238E27FC236}">
                <a16:creationId xmlns:a16="http://schemas.microsoft.com/office/drawing/2014/main" id="{23F41644-71DC-EDAA-F967-22DE455FA652}"/>
              </a:ext>
            </a:extLst>
          </p:cNvPr>
          <p:cNvSpPr>
            <a:spLocks noGrp="1"/>
          </p:cNvSpPr>
          <p:nvPr>
            <p:ph idx="1"/>
          </p:nvPr>
        </p:nvSpPr>
        <p:spPr>
          <a:xfrm>
            <a:off x="581192" y="215153"/>
            <a:ext cx="11029615" cy="6203576"/>
          </a:xfrm>
        </p:spPr>
        <p:txBody>
          <a:bodyPr>
            <a:normAutofit/>
          </a:bodyPr>
          <a:lstStyle/>
          <a:p>
            <a:pPr marL="0" indent="0">
              <a:buNone/>
            </a:pPr>
            <a:r>
              <a:rPr lang="en-FR" sz="2800" dirty="0"/>
              <a:t>L’exposition prolongée et cumulative a des effets différents d’une exposition traumatique aigue:</a:t>
            </a:r>
          </a:p>
          <a:p>
            <a:pPr marL="0" indent="0">
              <a:buNone/>
            </a:pPr>
            <a:r>
              <a:rPr lang="en-FR" sz="2800" dirty="0"/>
              <a:t>- Interaction avec le neurodéveloppement</a:t>
            </a:r>
          </a:p>
          <a:p>
            <a:pPr marL="0" indent="0">
              <a:buNone/>
            </a:pPr>
            <a:r>
              <a:rPr lang="en-FR" sz="2800" dirty="0"/>
              <a:t>- Impact sur le développement de la personnalité </a:t>
            </a:r>
          </a:p>
          <a:p>
            <a:pPr marL="0" indent="0">
              <a:buNone/>
            </a:pPr>
            <a:r>
              <a:rPr lang="en-FR" sz="2800" dirty="0"/>
              <a:t>- Impact sur la capacité à maintenir des relations stables.</a:t>
            </a:r>
          </a:p>
          <a:p>
            <a:pPr marL="0" indent="0">
              <a:buNone/>
            </a:pPr>
            <a:r>
              <a:rPr lang="en-FR" sz="2800" dirty="0"/>
              <a:t>- Altération de la perception de soi et des autres </a:t>
            </a:r>
          </a:p>
          <a:p>
            <a:pPr marL="0" indent="0">
              <a:buNone/>
            </a:pPr>
            <a:r>
              <a:rPr lang="en-FR" sz="2800" dirty="0"/>
              <a:t>- Co-morbidité très élevée avec d’autres troules psychiatriques.</a:t>
            </a:r>
          </a:p>
        </p:txBody>
      </p:sp>
    </p:spTree>
    <p:extLst>
      <p:ext uri="{BB962C8B-B14F-4D97-AF65-F5344CB8AC3E}">
        <p14:creationId xmlns:p14="http://schemas.microsoft.com/office/powerpoint/2010/main" val="2576120698"/>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3D3822"/>
      </a:dk2>
      <a:lt2>
        <a:srgbClr val="E8E2E5"/>
      </a:lt2>
      <a:accent1>
        <a:srgbClr val="47B475"/>
      </a:accent1>
      <a:accent2>
        <a:srgbClr val="3BB13C"/>
      </a:accent2>
      <a:accent3>
        <a:srgbClr val="71B045"/>
      </a:accent3>
      <a:accent4>
        <a:srgbClr val="96AA38"/>
      </a:accent4>
      <a:accent5>
        <a:srgbClr val="B99E49"/>
      </a:accent5>
      <a:accent6>
        <a:srgbClr val="B1633B"/>
      </a:accent6>
      <a:hlink>
        <a:srgbClr val="8B842E"/>
      </a:hlink>
      <a:folHlink>
        <a:srgbClr val="828282"/>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TotalTime>
  <Words>2303</Words>
  <Application>Microsoft Macintosh PowerPoint</Application>
  <PresentationFormat>Widescreen</PresentationFormat>
  <Paragraphs>257</Paragraphs>
  <Slides>31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Arial</vt:lpstr>
      <vt:lpstr>Calibri</vt:lpstr>
      <vt:lpstr>Century Gothic</vt:lpstr>
      <vt:lpstr>Century Schoolbook</vt:lpstr>
      <vt:lpstr>Elephant</vt:lpstr>
      <vt:lpstr>Franklin Gothic Book</vt:lpstr>
      <vt:lpstr>Palatino Linotype</vt:lpstr>
      <vt:lpstr>Times</vt:lpstr>
      <vt:lpstr>Times New Roman</vt:lpstr>
      <vt:lpstr>Wingdings 2</vt:lpstr>
      <vt:lpstr>DividendVTI</vt:lpstr>
      <vt:lpstr>BrushVTI</vt:lpstr>
      <vt:lpstr>Le  traumatisme complexe </vt:lpstr>
      <vt:lpstr>PowerPoint Presentation</vt:lpstr>
      <vt:lpstr>PLAN</vt:lpstr>
      <vt:lpstr>INTRODUCTION ET enjeux </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PLAN</vt:lpstr>
      <vt:lpstr>MANIFESTATIONS CLINIQUES  DU TSPT  </vt:lpstr>
      <vt:lpstr>Intrusion</vt:lpstr>
      <vt:lpstr>La mémoire dans le psychotrauma</vt:lpstr>
      <vt:lpstr>Evitement et detachement (dissociation)</vt:lpstr>
      <vt:lpstr>traumatismes de type II et III Trouble traumatique du developpement</vt:lpstr>
      <vt:lpstr>traumatismes de type II et III Trouble traumatique du developpement</vt:lpstr>
      <vt:lpstr>traumatismes de type II et III Trouble traumatique du developpement</vt:lpstr>
      <vt:lpstr>PLAN</vt:lpstr>
      <vt:lpstr>PowerPoint Presentation</vt:lpstr>
      <vt:lpstr>PowerPoint Presentation</vt:lpstr>
      <vt:lpstr>Modalites d’interventions</vt:lpstr>
      <vt:lpstr>Importance de la prevention secondaire: STABILISATION</vt:lpstr>
      <vt:lpstr>Au decours immediat d’un ept </vt:lpstr>
      <vt:lpstr>Au decours immediat d’un ept </vt:lpstr>
      <vt:lpstr>Différents types d’action dans la sTABILISATION</vt:lpstr>
      <vt:lpstr>Processing: acceder a la memoire traumatique pour la retravailler  </vt:lpstr>
      <vt:lpstr>REINTEGRATION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Psychopathologie de l’adolescent</dc:title>
  <dc:creator>Diane Ouakil</dc:creator>
  <cp:lastModifiedBy>Hala Kerbage</cp:lastModifiedBy>
  <cp:revision>35</cp:revision>
  <dcterms:created xsi:type="dcterms:W3CDTF">2020-02-27T09:24:31Z</dcterms:created>
  <dcterms:modified xsi:type="dcterms:W3CDTF">2023-10-20T05:58:10Z</dcterms:modified>
</cp:coreProperties>
</file>