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8" r:id="rId2"/>
    <p:sldId id="259" r:id="rId3"/>
    <p:sldId id="260" r:id="rId4"/>
    <p:sldId id="257" r:id="rId5"/>
    <p:sldId id="263" r:id="rId6"/>
    <p:sldId id="264" r:id="rId7"/>
    <p:sldId id="261" r:id="rId8"/>
    <p:sldId id="279" r:id="rId9"/>
    <p:sldId id="270" r:id="rId10"/>
    <p:sldId id="271" r:id="rId11"/>
    <p:sldId id="273" r:id="rId12"/>
    <p:sldId id="262" r:id="rId13"/>
    <p:sldId id="265" r:id="rId14"/>
    <p:sldId id="268" r:id="rId15"/>
    <p:sldId id="276" r:id="rId16"/>
    <p:sldId id="267" r:id="rId17"/>
    <p:sldId id="274" r:id="rId18"/>
    <p:sldId id="275" r:id="rId19"/>
    <p:sldId id="278" r:id="rId20"/>
    <p:sldId id="280" r:id="rId21"/>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0A952FB-58F7-48BB-B72F-587589282A44}" type="datetimeFigureOut">
              <a:rPr lang="fr-FR" smtClean="0"/>
              <a:t>06/01/2020</a:t>
            </a:fld>
            <a:endParaRPr lang="fr-FR"/>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3431FA6D-D1A3-43FB-997D-2AFA9D2DD5A2}" type="slidenum">
              <a:rPr lang="fr-FR" smtClean="0"/>
              <a:t>‹N°›</a:t>
            </a:fld>
            <a:endParaRPr lang="fr-FR"/>
          </a:p>
        </p:txBody>
      </p:sp>
    </p:spTree>
    <p:extLst>
      <p:ext uri="{BB962C8B-B14F-4D97-AF65-F5344CB8AC3E}">
        <p14:creationId xmlns:p14="http://schemas.microsoft.com/office/powerpoint/2010/main" val="18859845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20411C6C-AEA6-4BF1-8698-79F94F407417}" type="datetimeFigureOut">
              <a:rPr lang="fr-FR" smtClean="0"/>
              <a:t>06/01/2020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FB8439-7176-4301-843E-F00529A31DD7}" type="slidenum">
              <a:rPr lang="fr-FR" smtClean="0"/>
              <a:t>‹N°›</a:t>
            </a:fld>
            <a:endParaRPr lang="fr-FR"/>
          </a:p>
        </p:txBody>
      </p:sp>
    </p:spTree>
    <p:extLst>
      <p:ext uri="{BB962C8B-B14F-4D97-AF65-F5344CB8AC3E}">
        <p14:creationId xmlns:p14="http://schemas.microsoft.com/office/powerpoint/2010/main" val="3125616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0411C6C-AEA6-4BF1-8698-79F94F407417}" type="datetimeFigureOut">
              <a:rPr lang="fr-FR" smtClean="0"/>
              <a:t>06/01/2020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FB8439-7176-4301-843E-F00529A31DD7}" type="slidenum">
              <a:rPr lang="fr-FR" smtClean="0"/>
              <a:t>‹N°›</a:t>
            </a:fld>
            <a:endParaRPr lang="fr-FR"/>
          </a:p>
        </p:txBody>
      </p:sp>
    </p:spTree>
    <p:extLst>
      <p:ext uri="{BB962C8B-B14F-4D97-AF65-F5344CB8AC3E}">
        <p14:creationId xmlns:p14="http://schemas.microsoft.com/office/powerpoint/2010/main" val="1081576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0411C6C-AEA6-4BF1-8698-79F94F407417}" type="datetimeFigureOut">
              <a:rPr lang="fr-FR" smtClean="0"/>
              <a:t>06/01/2020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FB8439-7176-4301-843E-F00529A31DD7}" type="slidenum">
              <a:rPr lang="fr-FR" smtClean="0"/>
              <a:t>‹N°›</a:t>
            </a:fld>
            <a:endParaRPr lang="fr-FR"/>
          </a:p>
        </p:txBody>
      </p:sp>
    </p:spTree>
    <p:extLst>
      <p:ext uri="{BB962C8B-B14F-4D97-AF65-F5344CB8AC3E}">
        <p14:creationId xmlns:p14="http://schemas.microsoft.com/office/powerpoint/2010/main" val="1518621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0411C6C-AEA6-4BF1-8698-79F94F407417}" type="datetimeFigureOut">
              <a:rPr lang="fr-FR" smtClean="0"/>
              <a:t>06/01/2020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FB8439-7176-4301-843E-F00529A31DD7}" type="slidenum">
              <a:rPr lang="fr-FR" smtClean="0"/>
              <a:t>‹N°›</a:t>
            </a:fld>
            <a:endParaRPr lang="fr-FR"/>
          </a:p>
        </p:txBody>
      </p:sp>
    </p:spTree>
    <p:extLst>
      <p:ext uri="{BB962C8B-B14F-4D97-AF65-F5344CB8AC3E}">
        <p14:creationId xmlns:p14="http://schemas.microsoft.com/office/powerpoint/2010/main" val="1253976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0411C6C-AEA6-4BF1-8698-79F94F407417}" type="datetimeFigureOut">
              <a:rPr lang="fr-FR" smtClean="0"/>
              <a:t>06/01/2020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FB8439-7176-4301-843E-F00529A31DD7}" type="slidenum">
              <a:rPr lang="fr-FR" smtClean="0"/>
              <a:t>‹N°›</a:t>
            </a:fld>
            <a:endParaRPr lang="fr-FR"/>
          </a:p>
        </p:txBody>
      </p:sp>
    </p:spTree>
    <p:extLst>
      <p:ext uri="{BB962C8B-B14F-4D97-AF65-F5344CB8AC3E}">
        <p14:creationId xmlns:p14="http://schemas.microsoft.com/office/powerpoint/2010/main" val="130194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0411C6C-AEA6-4BF1-8698-79F94F407417}" type="datetimeFigureOut">
              <a:rPr lang="fr-FR" smtClean="0"/>
              <a:t>06/01/2020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AFB8439-7176-4301-843E-F00529A31DD7}" type="slidenum">
              <a:rPr lang="fr-FR" smtClean="0"/>
              <a:t>‹N°›</a:t>
            </a:fld>
            <a:endParaRPr lang="fr-FR"/>
          </a:p>
        </p:txBody>
      </p:sp>
    </p:spTree>
    <p:extLst>
      <p:ext uri="{BB962C8B-B14F-4D97-AF65-F5344CB8AC3E}">
        <p14:creationId xmlns:p14="http://schemas.microsoft.com/office/powerpoint/2010/main" val="327412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0411C6C-AEA6-4BF1-8698-79F94F407417}" type="datetimeFigureOut">
              <a:rPr lang="fr-FR" smtClean="0"/>
              <a:t>06/01/2020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AFB8439-7176-4301-843E-F00529A31DD7}" type="slidenum">
              <a:rPr lang="fr-FR" smtClean="0"/>
              <a:t>‹N°›</a:t>
            </a:fld>
            <a:endParaRPr lang="fr-FR"/>
          </a:p>
        </p:txBody>
      </p:sp>
    </p:spTree>
    <p:extLst>
      <p:ext uri="{BB962C8B-B14F-4D97-AF65-F5344CB8AC3E}">
        <p14:creationId xmlns:p14="http://schemas.microsoft.com/office/powerpoint/2010/main" val="2691024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0411C6C-AEA6-4BF1-8698-79F94F407417}" type="datetimeFigureOut">
              <a:rPr lang="fr-FR" smtClean="0"/>
              <a:t>06/01/2020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AFB8439-7176-4301-843E-F00529A31DD7}" type="slidenum">
              <a:rPr lang="fr-FR" smtClean="0"/>
              <a:t>‹N°›</a:t>
            </a:fld>
            <a:endParaRPr lang="fr-FR"/>
          </a:p>
        </p:txBody>
      </p:sp>
    </p:spTree>
    <p:extLst>
      <p:ext uri="{BB962C8B-B14F-4D97-AF65-F5344CB8AC3E}">
        <p14:creationId xmlns:p14="http://schemas.microsoft.com/office/powerpoint/2010/main" val="1757309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0411C6C-AEA6-4BF1-8698-79F94F407417}" type="datetimeFigureOut">
              <a:rPr lang="fr-FR" smtClean="0"/>
              <a:t>06/01/2020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AFB8439-7176-4301-843E-F00529A31DD7}" type="slidenum">
              <a:rPr lang="fr-FR" smtClean="0"/>
              <a:t>‹N°›</a:t>
            </a:fld>
            <a:endParaRPr lang="fr-FR"/>
          </a:p>
        </p:txBody>
      </p:sp>
    </p:spTree>
    <p:extLst>
      <p:ext uri="{BB962C8B-B14F-4D97-AF65-F5344CB8AC3E}">
        <p14:creationId xmlns:p14="http://schemas.microsoft.com/office/powerpoint/2010/main" val="2518586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0411C6C-AEA6-4BF1-8698-79F94F407417}" type="datetimeFigureOut">
              <a:rPr lang="fr-FR" smtClean="0"/>
              <a:t>06/01/2020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AFB8439-7176-4301-843E-F00529A31DD7}" type="slidenum">
              <a:rPr lang="fr-FR" smtClean="0"/>
              <a:t>‹N°›</a:t>
            </a:fld>
            <a:endParaRPr lang="fr-FR"/>
          </a:p>
        </p:txBody>
      </p:sp>
    </p:spTree>
    <p:extLst>
      <p:ext uri="{BB962C8B-B14F-4D97-AF65-F5344CB8AC3E}">
        <p14:creationId xmlns:p14="http://schemas.microsoft.com/office/powerpoint/2010/main" val="15961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0411C6C-AEA6-4BF1-8698-79F94F407417}" type="datetimeFigureOut">
              <a:rPr lang="fr-FR" smtClean="0"/>
              <a:t>06/01/2020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AFB8439-7176-4301-843E-F00529A31DD7}" type="slidenum">
              <a:rPr lang="fr-FR" smtClean="0"/>
              <a:t>‹N°›</a:t>
            </a:fld>
            <a:endParaRPr lang="fr-FR"/>
          </a:p>
        </p:txBody>
      </p:sp>
    </p:spTree>
    <p:extLst>
      <p:ext uri="{BB962C8B-B14F-4D97-AF65-F5344CB8AC3E}">
        <p14:creationId xmlns:p14="http://schemas.microsoft.com/office/powerpoint/2010/main" val="395228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411C6C-AEA6-4BF1-8698-79F94F407417}" type="datetimeFigureOut">
              <a:rPr lang="fr-FR" smtClean="0"/>
              <a:t>06/01/2020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B8439-7176-4301-843E-F00529A31DD7}" type="slidenum">
              <a:rPr lang="fr-FR" smtClean="0"/>
              <a:t>‹N°›</a:t>
            </a:fld>
            <a:endParaRPr lang="fr-FR"/>
          </a:p>
        </p:txBody>
      </p:sp>
    </p:spTree>
    <p:extLst>
      <p:ext uri="{BB962C8B-B14F-4D97-AF65-F5344CB8AC3E}">
        <p14:creationId xmlns:p14="http://schemas.microsoft.com/office/powerpoint/2010/main" val="911519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fr.wikipedia.org/wiki/Organisation_mondiale_de_la_sant%C3%A9" TargetMode="External"/><Relationship Id="rId2" Type="http://schemas.openxmlformats.org/officeDocument/2006/relationships/hyperlink" Target="https://fr.wikipedia.org/wiki/Classification_internationale_des_maladies" TargetMode="External"/><Relationship Id="rId1" Type="http://schemas.openxmlformats.org/officeDocument/2006/relationships/slideLayout" Target="../slideLayouts/slideLayout7.xml"/><Relationship Id="rId4" Type="http://schemas.openxmlformats.org/officeDocument/2006/relationships/hyperlink" Target="https://fr.wikipedia.org/wiki/CIM-10_Chapitre_05_:_Troubles_mentaux_et_du_comportement"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2576" y="1606112"/>
            <a:ext cx="9144000" cy="1008112"/>
          </a:xfrm>
        </p:spPr>
        <p:txBody>
          <a:bodyPr>
            <a:normAutofit fontScale="90000"/>
          </a:bodyPr>
          <a:lstStyle/>
          <a:p>
            <a:pPr eaLnBrk="1" hangingPunct="1">
              <a:tabLst>
                <a:tab pos="3676650" algn="l"/>
              </a:tabLst>
            </a:pPr>
            <a:r>
              <a:rPr lang="fr-FR" altLang="fr-FR" sz="6600" b="1" dirty="0" smtClean="0">
                <a:solidFill>
                  <a:srgbClr val="0033CC"/>
                </a:solidFill>
                <a:latin typeface="Cambria" pitchFamily="18" charset="0"/>
              </a:rPr>
              <a:t>       RESEAU ADO 66</a:t>
            </a:r>
          </a:p>
        </p:txBody>
      </p:sp>
      <p:sp>
        <p:nvSpPr>
          <p:cNvPr id="2051" name="Rectangle 3"/>
          <p:cNvSpPr>
            <a:spLocks noGrp="1" noChangeArrowheads="1"/>
          </p:cNvSpPr>
          <p:nvPr>
            <p:ph type="subTitle" idx="1"/>
          </p:nvPr>
        </p:nvSpPr>
        <p:spPr>
          <a:xfrm>
            <a:off x="304800" y="5181600"/>
            <a:ext cx="8534400" cy="1143000"/>
          </a:xfrm>
        </p:spPr>
        <p:txBody>
          <a:bodyPr>
            <a:normAutofit lnSpcReduction="10000"/>
          </a:bodyPr>
          <a:lstStyle/>
          <a:p>
            <a:pPr eaLnBrk="1" hangingPunct="1">
              <a:defRPr/>
            </a:pPr>
            <a:r>
              <a:rPr lang="fr-FR" b="1" dirty="0" smtClean="0">
                <a:solidFill>
                  <a:schemeClr val="accent2"/>
                </a:solidFill>
                <a:effectLst>
                  <a:outerShdw blurRad="38100" dist="38100" dir="2700000" algn="tl">
                    <a:srgbClr val="000000"/>
                  </a:outerShdw>
                </a:effectLst>
                <a:latin typeface="Cambria" pitchFamily="18" charset="0"/>
                <a:cs typeface="Times New Roman" pitchFamily="18" charset="0"/>
              </a:rPr>
              <a:t>GROUPE DE TRAVAIL : </a:t>
            </a:r>
          </a:p>
          <a:p>
            <a:pPr eaLnBrk="1" hangingPunct="1">
              <a:defRPr/>
            </a:pPr>
            <a:r>
              <a:rPr lang="fr-FR" b="1" dirty="0" smtClean="0">
                <a:solidFill>
                  <a:schemeClr val="accent2"/>
                </a:solidFill>
                <a:effectLst>
                  <a:outerShdw blurRad="38100" dist="38100" dir="2700000" algn="tl">
                    <a:srgbClr val="000000"/>
                  </a:outerShdw>
                </a:effectLst>
                <a:latin typeface="Cambria" pitchFamily="18" charset="0"/>
                <a:cs typeface="Times New Roman" pitchFamily="18" charset="0"/>
              </a:rPr>
              <a:t>« Troubles du comportement »</a:t>
            </a:r>
          </a:p>
          <a:p>
            <a:pPr eaLnBrk="1" hangingPunct="1">
              <a:defRPr/>
            </a:pPr>
            <a:endParaRPr lang="fr-FR" dirty="0" smtClean="0">
              <a:effectLst>
                <a:outerShdw blurRad="38100" dist="38100" dir="2700000" algn="tl">
                  <a:srgbClr val="FFFFFF"/>
                </a:outerShdw>
              </a:effectLst>
            </a:endParaRPr>
          </a:p>
        </p:txBody>
      </p:sp>
      <p:sp>
        <p:nvSpPr>
          <p:cNvPr id="2052" name="WordArt 4"/>
          <p:cNvSpPr>
            <a:spLocks noChangeArrowheads="1" noChangeShapeType="1"/>
          </p:cNvSpPr>
          <p:nvPr/>
        </p:nvSpPr>
        <p:spPr bwMode="auto">
          <a:xfrm rot="-1133437">
            <a:off x="255589" y="223839"/>
            <a:ext cx="1765300" cy="10906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urveDown">
              <a:avLst>
                <a:gd name="adj" fmla="val 43477"/>
              </a:avLst>
            </a:prstTxWarp>
          </a:bodyPr>
          <a:lstStyle/>
          <a:p>
            <a:pPr algn="ctr"/>
            <a:endParaRPr lang="fr-FR" sz="3600" kern="10">
              <a:gradFill rotWithShape="1">
                <a:gsLst>
                  <a:gs pos="0">
                    <a:srgbClr val="3366FF"/>
                  </a:gs>
                  <a:gs pos="100000">
                    <a:srgbClr val="00FF00"/>
                  </a:gs>
                </a:gsLst>
                <a:lin ang="6480000" scaled="1"/>
              </a:gradFill>
              <a:effectLst>
                <a:outerShdw dist="35921" dir="2700000" algn="ctr" rotWithShape="0">
                  <a:srgbClr val="C0C0C0"/>
                </a:outerShdw>
              </a:effectLst>
              <a:latin typeface="Impact"/>
            </a:endParaRPr>
          </a:p>
          <a:p>
            <a:pPr algn="ctr"/>
            <a:endParaRPr lang="fr-FR" sz="3600" kern="10">
              <a:gradFill rotWithShape="1">
                <a:gsLst>
                  <a:gs pos="0">
                    <a:srgbClr val="3366FF"/>
                  </a:gs>
                  <a:gs pos="100000">
                    <a:srgbClr val="00FF00"/>
                  </a:gs>
                </a:gsLst>
                <a:lin ang="6480000" scaled="1"/>
              </a:gradFill>
              <a:effectLst>
                <a:outerShdw dist="35921" dir="2700000" algn="ctr" rotWithShape="0">
                  <a:srgbClr val="C0C0C0"/>
                </a:outerShdw>
              </a:effectLst>
              <a:latin typeface="Impact"/>
            </a:endParaRPr>
          </a:p>
        </p:txBody>
      </p:sp>
      <p:pic>
        <p:nvPicPr>
          <p:cNvPr id="2055" name="Picture 7" descr="éléments pour plaquette\Sans titre.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1" y="2708920"/>
            <a:ext cx="3925415" cy="2375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7904" y="299475"/>
            <a:ext cx="1403636" cy="1306637"/>
          </a:xfrm>
          <a:prstGeom prst="rect">
            <a:avLst/>
          </a:prstGeom>
        </p:spPr>
      </p:pic>
    </p:spTree>
    <p:extLst>
      <p:ext uri="{BB962C8B-B14F-4D97-AF65-F5344CB8AC3E}">
        <p14:creationId xmlns:p14="http://schemas.microsoft.com/office/powerpoint/2010/main" val="39324171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055"/>
                                        </p:tgtEl>
                                        <p:attrNameLst>
                                          <p:attrName>style.visibility</p:attrName>
                                        </p:attrNameLst>
                                      </p:cBhvr>
                                      <p:to>
                                        <p:strVal val="visible"/>
                                      </p:to>
                                    </p:set>
                                    <p:animEffect transition="in" filter="blinds(horizontal)">
                                      <p:cBhvr>
                                        <p:cTn id="12" dur="500"/>
                                        <p:tgtEl>
                                          <p:spTgt spid="20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51">
                                            <p:txEl>
                                              <p:pRg st="0" end="0"/>
                                            </p:txEl>
                                          </p:spTgt>
                                        </p:tgtEl>
                                        <p:attrNameLst>
                                          <p:attrName>style.visibility</p:attrName>
                                        </p:attrNameLst>
                                      </p:cBhvr>
                                      <p:to>
                                        <p:strVal val="visible"/>
                                      </p:to>
                                    </p:set>
                                    <p:animEffect transition="in" filter="blinds(horizontal)">
                                      <p:cBhvr>
                                        <p:cTn id="17" dur="500"/>
                                        <p:tgtEl>
                                          <p:spTgt spid="205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51">
                                            <p:txEl>
                                              <p:pRg st="1" end="1"/>
                                            </p:txEl>
                                          </p:spTgt>
                                        </p:tgtEl>
                                        <p:attrNameLst>
                                          <p:attrName>style.visibility</p:attrName>
                                        </p:attrNameLst>
                                      </p:cBhvr>
                                      <p:to>
                                        <p:strVal val="visible"/>
                                      </p:to>
                                    </p:set>
                                    <p:animEffect transition="in" filter="blinds(horizontal)">
                                      <p:cBhvr>
                                        <p:cTn id="22" dur="5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bldLvl="2"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3688" y="260648"/>
            <a:ext cx="6192688" cy="830997"/>
          </a:xfrm>
          <a:prstGeom prst="rect">
            <a:avLst/>
          </a:prstGeom>
        </p:spPr>
        <p:txBody>
          <a:bodyPr wrap="square">
            <a:spAutoFit/>
          </a:bodyPr>
          <a:lstStyle/>
          <a:p>
            <a:pPr algn="ctr"/>
            <a:r>
              <a:rPr lang="fr-FR" altLang="fr-FR" sz="4800" b="1" dirty="0" smtClean="0">
                <a:solidFill>
                  <a:srgbClr val="00B0F0"/>
                </a:solidFill>
                <a:effectLst>
                  <a:outerShdw blurRad="38100" dist="38100" dir="2700000" algn="tl">
                    <a:srgbClr val="000000"/>
                  </a:outerShdw>
                </a:effectLst>
                <a:latin typeface="Cambria" pitchFamily="18" charset="0"/>
              </a:rPr>
              <a:t>RESEAU ADO 66</a:t>
            </a:r>
            <a:endParaRPr lang="fr-FR" sz="4800" dirty="0"/>
          </a:p>
        </p:txBody>
      </p:sp>
      <p:sp>
        <p:nvSpPr>
          <p:cNvPr id="4" name="Rectangle 3"/>
          <p:cNvSpPr/>
          <p:nvPr/>
        </p:nvSpPr>
        <p:spPr>
          <a:xfrm>
            <a:off x="615905" y="1340768"/>
            <a:ext cx="7848872" cy="5078313"/>
          </a:xfrm>
          <a:prstGeom prst="rect">
            <a:avLst/>
          </a:prstGeom>
        </p:spPr>
        <p:txBody>
          <a:bodyPr wrap="square">
            <a:spAutoFit/>
          </a:bodyPr>
          <a:lstStyle/>
          <a:p>
            <a:r>
              <a:rPr lang="fr-FR" b="1" u="sng" dirty="0">
                <a:solidFill>
                  <a:srgbClr val="0066CC"/>
                </a:solidFill>
                <a:latin typeface="Cambria" pitchFamily="18" charset="0"/>
              </a:rPr>
              <a:t>Définition dans la CIM-10 des Troubles des conduites : </a:t>
            </a:r>
            <a:endParaRPr lang="fr-FR" b="1" u="sng" dirty="0" smtClean="0">
              <a:solidFill>
                <a:srgbClr val="0066CC"/>
              </a:solidFill>
              <a:latin typeface="Cambria" pitchFamily="18" charset="0"/>
            </a:endParaRPr>
          </a:p>
          <a:p>
            <a:endParaRPr lang="fr-FR" b="1" u="sng" dirty="0">
              <a:solidFill>
                <a:srgbClr val="0066CC"/>
              </a:solidFill>
              <a:latin typeface="Cambria" pitchFamily="18" charset="0"/>
            </a:endParaRPr>
          </a:p>
          <a:p>
            <a:r>
              <a:rPr lang="fr-FR" dirty="0">
                <a:solidFill>
                  <a:srgbClr val="0066CC"/>
                </a:solidFill>
                <a:latin typeface="Cambria" pitchFamily="18" charset="0"/>
              </a:rPr>
              <a:t>« Troubles caractérisés par un ensemble de conduites dyssociales, agressives ou provocatrices, répétitives et persistantes, dans lesquelles sont bafouées les règles sociales correspondant à l’âge de l’enfant- Ces troubles dépassent ainsi largement le cadre des "mauvaises blagues" ou "mauvais tours" des enfants et les attitudes habituelles de rébellion de l’adolescent- Ils impliquent, par ailleurs, la notion d’un mode de fonctionnement persistant (pendant au moins six mois)- Les caractéristiques d’un trouble des conduites peuvent être symptomatiques d’une autre affection psychiatrique ; dans cette éventualité, ce dernier diagnostic doit être codé- Le diagnostic repose sur la présence de conduites du type suivant : manifestations excessives de bagarres et de tyrannie, cruauté envers des personnes ou des animaux, destruction des biens d’autrui, conduites incendiaires, vols, mensonges répétés, école buissonnière et fugues, crises de colère et désobéissance anormalement fréquentes et graves- La présence de manifestations nettes de l’un des groupes de conduites précédents est suffisante pour le diagnostic, alors que la survenue d’actes dyssociaux isolés ne l’est pas. »</a:t>
            </a:r>
          </a:p>
        </p:txBody>
      </p:sp>
    </p:spTree>
    <p:extLst>
      <p:ext uri="{BB962C8B-B14F-4D97-AF65-F5344CB8AC3E}">
        <p14:creationId xmlns:p14="http://schemas.microsoft.com/office/powerpoint/2010/main" val="369101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3688" y="260648"/>
            <a:ext cx="6192688" cy="830997"/>
          </a:xfrm>
          <a:prstGeom prst="rect">
            <a:avLst/>
          </a:prstGeom>
        </p:spPr>
        <p:txBody>
          <a:bodyPr wrap="square">
            <a:spAutoFit/>
          </a:bodyPr>
          <a:lstStyle/>
          <a:p>
            <a:pPr algn="ctr"/>
            <a:r>
              <a:rPr lang="fr-FR" altLang="fr-FR" sz="4800" b="1" dirty="0" smtClean="0">
                <a:solidFill>
                  <a:srgbClr val="00B0F0"/>
                </a:solidFill>
                <a:effectLst>
                  <a:outerShdw blurRad="38100" dist="38100" dir="2700000" algn="tl">
                    <a:srgbClr val="000000"/>
                  </a:outerShdw>
                </a:effectLst>
                <a:latin typeface="Cambria" pitchFamily="18" charset="0"/>
              </a:rPr>
              <a:t>RESEAU ADO 66</a:t>
            </a:r>
            <a:endParaRPr lang="fr-FR" sz="4800" dirty="0"/>
          </a:p>
        </p:txBody>
      </p:sp>
      <p:sp>
        <p:nvSpPr>
          <p:cNvPr id="4" name="Rectangle 3"/>
          <p:cNvSpPr/>
          <p:nvPr/>
        </p:nvSpPr>
        <p:spPr>
          <a:xfrm>
            <a:off x="615905" y="1340768"/>
            <a:ext cx="7848872" cy="1815882"/>
          </a:xfrm>
          <a:prstGeom prst="rect">
            <a:avLst/>
          </a:prstGeom>
        </p:spPr>
        <p:txBody>
          <a:bodyPr wrap="square">
            <a:spAutoFit/>
          </a:bodyPr>
          <a:lstStyle/>
          <a:p>
            <a:pPr algn="ctr"/>
            <a:r>
              <a:rPr lang="fr-FR" sz="2800" b="1" dirty="0" smtClean="0">
                <a:solidFill>
                  <a:srgbClr val="0066CC"/>
                </a:solidFill>
                <a:latin typeface="Cambria" pitchFamily="18" charset="0"/>
              </a:rPr>
              <a:t>2 autres classifications peuvent participer à l’élaboration d’un diagnostic se rapprochant au plus près de la notion de « troubles du comportement »</a:t>
            </a:r>
            <a:endParaRPr lang="fr-FR" sz="2800" dirty="0">
              <a:solidFill>
                <a:srgbClr val="0066CC"/>
              </a:solidFill>
              <a:latin typeface="Cambria" pitchFamily="18" charset="0"/>
            </a:endParaRPr>
          </a:p>
        </p:txBody>
      </p:sp>
      <p:sp>
        <p:nvSpPr>
          <p:cNvPr id="3" name="Ellipse 2"/>
          <p:cNvSpPr/>
          <p:nvPr/>
        </p:nvSpPr>
        <p:spPr>
          <a:xfrm>
            <a:off x="416343" y="3237986"/>
            <a:ext cx="4032448" cy="188320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000" b="1" dirty="0" smtClean="0">
                <a:solidFill>
                  <a:srgbClr val="00B0F0"/>
                </a:solidFill>
              </a:rPr>
              <a:t>Le DSM V (dernière mouture du Diagnostic and </a:t>
            </a:r>
            <a:r>
              <a:rPr lang="fr-FR" sz="2000" b="1" dirty="0">
                <a:solidFill>
                  <a:srgbClr val="00B0F0"/>
                </a:solidFill>
              </a:rPr>
              <a:t>S</a:t>
            </a:r>
            <a:r>
              <a:rPr lang="fr-FR" sz="2000" b="1" dirty="0" smtClean="0">
                <a:solidFill>
                  <a:srgbClr val="00B0F0"/>
                </a:solidFill>
              </a:rPr>
              <a:t>atistical Manuel of mental disorder)</a:t>
            </a:r>
            <a:endParaRPr lang="fr-FR" sz="2000" b="1" dirty="0">
              <a:solidFill>
                <a:srgbClr val="00B0F0"/>
              </a:solidFill>
            </a:endParaRPr>
          </a:p>
        </p:txBody>
      </p:sp>
      <p:sp>
        <p:nvSpPr>
          <p:cNvPr id="5" name="Ellipse 4"/>
          <p:cNvSpPr/>
          <p:nvPr/>
        </p:nvSpPr>
        <p:spPr>
          <a:xfrm>
            <a:off x="4860032" y="4077072"/>
            <a:ext cx="3960440" cy="2088232"/>
          </a:xfrm>
          <a:prstGeom prst="ellipse">
            <a:avLst/>
          </a:prstGeom>
          <a:gradFill>
            <a:gsLst>
              <a:gs pos="0">
                <a:schemeClr val="accent5">
                  <a:tint val="50000"/>
                  <a:satMod val="300000"/>
                </a:schemeClr>
              </a:gs>
              <a:gs pos="28000">
                <a:schemeClr val="accent5">
                  <a:tint val="37000"/>
                  <a:satMod val="300000"/>
                  <a:lumMod val="0"/>
                  <a:lumOff val="100000"/>
                  <a:alpha val="56000"/>
                </a:schemeClr>
              </a:gs>
              <a:gs pos="100000">
                <a:schemeClr val="accent5">
                  <a:tint val="15000"/>
                  <a:satMod val="350000"/>
                </a:schemeClr>
              </a:gs>
            </a:gsLst>
          </a:gradFill>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2000" b="1" dirty="0" smtClean="0">
                <a:solidFill>
                  <a:srgbClr val="00B0F0"/>
                </a:solidFill>
              </a:rPr>
              <a:t>La CFTMEA (Classification Française des Troubles Mentaux de l’Enfant et de l’Adolescent</a:t>
            </a:r>
            <a:r>
              <a:rPr lang="fr-FR" b="1" dirty="0" smtClean="0">
                <a:solidFill>
                  <a:srgbClr val="00B0F0"/>
                </a:solidFill>
              </a:rPr>
              <a:t>)</a:t>
            </a:r>
            <a:endParaRPr lang="fr-FR" b="1" dirty="0">
              <a:solidFill>
                <a:srgbClr val="00B0F0"/>
              </a:solidFill>
            </a:endParaRPr>
          </a:p>
        </p:txBody>
      </p:sp>
    </p:spTree>
    <p:extLst>
      <p:ext uri="{BB962C8B-B14F-4D97-AF65-F5344CB8AC3E}">
        <p14:creationId xmlns:p14="http://schemas.microsoft.com/office/powerpoint/2010/main" val="1826746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76673"/>
            <a:ext cx="7772400" cy="1008112"/>
          </a:xfrm>
        </p:spPr>
        <p:txBody>
          <a:bodyPr/>
          <a:lstStyle/>
          <a:p>
            <a:r>
              <a:rPr lang="fr-FR" altLang="fr-FR" b="1" dirty="0" smtClean="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323528" y="1772817"/>
            <a:ext cx="8568952" cy="4608512"/>
          </a:xfrm>
        </p:spPr>
        <p:txBody>
          <a:bodyPr>
            <a:normAutofit/>
          </a:bodyPr>
          <a:lstStyle/>
          <a:p>
            <a:endParaRPr lang="fr-FR" sz="2400" b="1" dirty="0">
              <a:solidFill>
                <a:srgbClr val="0066CC"/>
              </a:solidFill>
              <a:latin typeface="Cambria" pitchFamily="18" charset="0"/>
            </a:endParaRPr>
          </a:p>
          <a:p>
            <a:endParaRPr lang="fr-FR" sz="4100" b="1" i="1" dirty="0" smtClean="0">
              <a:solidFill>
                <a:srgbClr val="0066CC"/>
              </a:solidFill>
              <a:latin typeface="Cambria" pitchFamily="18" charset="0"/>
              <a:ea typeface="+mj-ea"/>
              <a:cs typeface="+mj-cs"/>
            </a:endParaRPr>
          </a:p>
          <a:p>
            <a:endParaRPr lang="fr-FR" dirty="0" smtClean="0">
              <a:latin typeface="Cambria" pitchFamily="18" charset="0"/>
            </a:endParaRPr>
          </a:p>
          <a:p>
            <a:pPr marL="457200" indent="-457200">
              <a:buFontTx/>
              <a:buChar char="-"/>
            </a:pPr>
            <a:endParaRPr lang="fr-FR" dirty="0" smtClean="0"/>
          </a:p>
          <a:p>
            <a:endParaRPr lang="fr-FR" dirty="0"/>
          </a:p>
        </p:txBody>
      </p:sp>
      <p:sp>
        <p:nvSpPr>
          <p:cNvPr id="4" name="Rectangle 3"/>
          <p:cNvSpPr/>
          <p:nvPr/>
        </p:nvSpPr>
        <p:spPr>
          <a:xfrm>
            <a:off x="467544" y="1700808"/>
            <a:ext cx="8280920" cy="4467890"/>
          </a:xfrm>
          <a:prstGeom prst="rect">
            <a:avLst/>
          </a:prstGeom>
        </p:spPr>
        <p:txBody>
          <a:bodyPr wrap="square">
            <a:spAutoFit/>
          </a:bodyPr>
          <a:lstStyle/>
          <a:p>
            <a:pPr algn="ctr">
              <a:lnSpc>
                <a:spcPct val="115000"/>
              </a:lnSpc>
              <a:spcAft>
                <a:spcPts val="1000"/>
              </a:spcAft>
            </a:pPr>
            <a:r>
              <a:rPr lang="fr-FR" sz="3000" b="1" u="sng" dirty="0" smtClean="0">
                <a:solidFill>
                  <a:srgbClr val="0066CC"/>
                </a:solidFill>
                <a:latin typeface="Cambria" pitchFamily="18" charset="0"/>
              </a:rPr>
              <a:t>Concernant le quatrième point : </a:t>
            </a:r>
          </a:p>
          <a:p>
            <a:pPr algn="ctr">
              <a:lnSpc>
                <a:spcPct val="115000"/>
              </a:lnSpc>
              <a:spcAft>
                <a:spcPts val="1000"/>
              </a:spcAft>
            </a:pPr>
            <a:r>
              <a:rPr lang="fr-FR" sz="3000" b="1" dirty="0" smtClean="0">
                <a:solidFill>
                  <a:srgbClr val="0066CC"/>
                </a:solidFill>
                <a:latin typeface="Cambria" pitchFamily="18" charset="0"/>
              </a:rPr>
              <a:t>Organisation </a:t>
            </a:r>
            <a:r>
              <a:rPr lang="fr-FR" sz="3000" b="1" dirty="0">
                <a:solidFill>
                  <a:srgbClr val="0066CC"/>
                </a:solidFill>
                <a:latin typeface="Cambria" pitchFamily="18" charset="0"/>
              </a:rPr>
              <a:t>d’un groupe de travail annexe de psychologues des ITEP et </a:t>
            </a:r>
            <a:r>
              <a:rPr lang="fr-FR" sz="3000" b="1" dirty="0" smtClean="0">
                <a:solidFill>
                  <a:srgbClr val="0066CC"/>
                </a:solidFill>
                <a:latin typeface="Cambria" pitchFamily="18" charset="0"/>
              </a:rPr>
              <a:t>d’institutions du </a:t>
            </a:r>
            <a:r>
              <a:rPr lang="fr-FR" sz="3000" b="1" dirty="0">
                <a:solidFill>
                  <a:srgbClr val="0066CC"/>
                </a:solidFill>
                <a:latin typeface="Cambria" pitchFamily="18" charset="0"/>
              </a:rPr>
              <a:t>département accueillant des adolescents pour </a:t>
            </a:r>
            <a:r>
              <a:rPr lang="fr-FR" sz="3000" b="1" dirty="0" smtClean="0">
                <a:solidFill>
                  <a:srgbClr val="0066CC"/>
                </a:solidFill>
                <a:latin typeface="Cambria" pitchFamily="18" charset="0"/>
              </a:rPr>
              <a:t>contribuer </a:t>
            </a:r>
            <a:r>
              <a:rPr lang="fr-FR" sz="3000" b="1" dirty="0">
                <a:solidFill>
                  <a:srgbClr val="0066CC"/>
                </a:solidFill>
                <a:latin typeface="Cambria" pitchFamily="18" charset="0"/>
              </a:rPr>
              <a:t>à une  partie de la définition, à </a:t>
            </a:r>
            <a:r>
              <a:rPr lang="fr-FR" sz="3000" b="1" dirty="0" smtClean="0">
                <a:solidFill>
                  <a:srgbClr val="0066CC"/>
                </a:solidFill>
                <a:latin typeface="Cambria" pitchFamily="18" charset="0"/>
              </a:rPr>
              <a:t>l’élaboration d’un </a:t>
            </a:r>
            <a:r>
              <a:rPr lang="fr-FR" sz="3000" b="1" dirty="0">
                <a:solidFill>
                  <a:srgbClr val="0066CC"/>
                </a:solidFill>
                <a:latin typeface="Cambria" pitchFamily="18" charset="0"/>
              </a:rPr>
              <a:t>document </a:t>
            </a:r>
            <a:r>
              <a:rPr lang="fr-FR" sz="3000" b="1" dirty="0" smtClean="0">
                <a:solidFill>
                  <a:srgbClr val="0066CC"/>
                </a:solidFill>
                <a:latin typeface="Cambria" pitchFamily="18" charset="0"/>
              </a:rPr>
              <a:t>précisant des éléments </a:t>
            </a:r>
            <a:r>
              <a:rPr lang="fr-FR" sz="3000" b="1" dirty="0">
                <a:solidFill>
                  <a:srgbClr val="0066CC"/>
                </a:solidFill>
                <a:latin typeface="Cambria" pitchFamily="18" charset="0"/>
              </a:rPr>
              <a:t>de définition et </a:t>
            </a:r>
            <a:r>
              <a:rPr lang="fr-FR" sz="3000" b="1" dirty="0" smtClean="0">
                <a:solidFill>
                  <a:srgbClr val="0066CC"/>
                </a:solidFill>
                <a:latin typeface="Cambria" pitchFamily="18" charset="0"/>
              </a:rPr>
              <a:t>des pistes de </a:t>
            </a:r>
            <a:r>
              <a:rPr lang="fr-FR" sz="3000" b="1" dirty="0">
                <a:solidFill>
                  <a:srgbClr val="0066CC"/>
                </a:solidFill>
                <a:latin typeface="Cambria" pitchFamily="18" charset="0"/>
              </a:rPr>
              <a:t>réflexion </a:t>
            </a:r>
            <a:r>
              <a:rPr lang="fr-FR" sz="3000" b="1" dirty="0" smtClean="0">
                <a:solidFill>
                  <a:srgbClr val="0066CC"/>
                </a:solidFill>
                <a:latin typeface="Cambria" pitchFamily="18" charset="0"/>
              </a:rPr>
              <a:t>et d’accompagnement</a:t>
            </a:r>
            <a:endParaRPr lang="fr-FR" sz="3000" b="1" dirty="0">
              <a:solidFill>
                <a:srgbClr val="0066CC"/>
              </a:solidFill>
              <a:latin typeface="Cambria" pitchFamily="18" charset="0"/>
            </a:endParaRPr>
          </a:p>
        </p:txBody>
      </p:sp>
    </p:spTree>
    <p:extLst>
      <p:ext uri="{BB962C8B-B14F-4D97-AF65-F5344CB8AC3E}">
        <p14:creationId xmlns:p14="http://schemas.microsoft.com/office/powerpoint/2010/main" val="1087928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88640"/>
            <a:ext cx="7772400" cy="1080120"/>
          </a:xfrm>
        </p:spPr>
        <p:txBody>
          <a:bodyPr/>
          <a:lstStyle/>
          <a:p>
            <a:r>
              <a:rPr lang="fr-FR" altLang="fr-FR" b="1" dirty="0" smtClean="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107504" y="1484784"/>
            <a:ext cx="8928992" cy="4896544"/>
          </a:xfrm>
        </p:spPr>
        <p:txBody>
          <a:bodyPr>
            <a:normAutofit lnSpcReduction="10000"/>
          </a:bodyPr>
          <a:lstStyle/>
          <a:p>
            <a:r>
              <a:rPr lang="fr-FR" sz="2800" b="1" dirty="0" smtClean="0">
                <a:solidFill>
                  <a:srgbClr val="0066CC"/>
                </a:solidFill>
                <a:latin typeface="Cambria" pitchFamily="18" charset="0"/>
                <a:ea typeface="+mj-ea"/>
                <a:cs typeface="+mj-cs"/>
              </a:rPr>
              <a:t>Le quatrième point a </a:t>
            </a:r>
            <a:r>
              <a:rPr lang="fr-FR" sz="2800" b="1" dirty="0">
                <a:solidFill>
                  <a:srgbClr val="0066CC"/>
                </a:solidFill>
                <a:latin typeface="Cambria" pitchFamily="18" charset="0"/>
                <a:ea typeface="+mj-ea"/>
                <a:cs typeface="+mj-cs"/>
              </a:rPr>
              <a:t>permis </a:t>
            </a:r>
            <a:r>
              <a:rPr lang="fr-FR" sz="2800" b="1" dirty="0" smtClean="0">
                <a:solidFill>
                  <a:srgbClr val="0066CC"/>
                </a:solidFill>
                <a:latin typeface="Cambria" pitchFamily="18" charset="0"/>
                <a:ea typeface="+mj-ea"/>
                <a:cs typeface="+mj-cs"/>
              </a:rPr>
              <a:t>de</a:t>
            </a:r>
            <a:r>
              <a:rPr lang="fr-FR" sz="2800" b="1" dirty="0">
                <a:solidFill>
                  <a:srgbClr val="0066CC"/>
                </a:solidFill>
                <a:latin typeface="Cambria" pitchFamily="18" charset="0"/>
              </a:rPr>
              <a:t> </a:t>
            </a:r>
            <a:r>
              <a:rPr lang="fr-FR" sz="2800" b="1" dirty="0" smtClean="0">
                <a:solidFill>
                  <a:srgbClr val="0066CC"/>
                </a:solidFill>
                <a:latin typeface="Cambria" pitchFamily="18" charset="0"/>
              </a:rPr>
              <a:t>recueillir </a:t>
            </a:r>
            <a:r>
              <a:rPr lang="fr-FR" sz="2800" b="1" dirty="0">
                <a:solidFill>
                  <a:srgbClr val="0066CC"/>
                </a:solidFill>
                <a:latin typeface="Cambria" pitchFamily="18" charset="0"/>
              </a:rPr>
              <a:t>de nouveaux éléments de </a:t>
            </a:r>
            <a:r>
              <a:rPr lang="fr-FR" sz="2800" b="1" dirty="0" smtClean="0">
                <a:solidFill>
                  <a:srgbClr val="0066CC"/>
                </a:solidFill>
                <a:latin typeface="Cambria" pitchFamily="18" charset="0"/>
              </a:rPr>
              <a:t>définition</a:t>
            </a:r>
            <a:r>
              <a:rPr lang="fr-FR" sz="2800" b="1" dirty="0">
                <a:solidFill>
                  <a:srgbClr val="0066CC"/>
                </a:solidFill>
                <a:latin typeface="Cambria" pitchFamily="18" charset="0"/>
              </a:rPr>
              <a:t> </a:t>
            </a:r>
            <a:r>
              <a:rPr lang="fr-FR" sz="2800" b="1" dirty="0" smtClean="0">
                <a:solidFill>
                  <a:srgbClr val="0066CC"/>
                </a:solidFill>
                <a:latin typeface="Cambria" pitchFamily="18" charset="0"/>
              </a:rPr>
              <a:t>d’un point de vue clinique, psychologique et psychopathologique dans un cadre psycho dynamique. Ce point de vue intègre nécessairement des orientations différentes issues d’une expérience de psychologue confrontés à cette problématique.</a:t>
            </a:r>
          </a:p>
          <a:p>
            <a:endParaRPr lang="fr-FR" sz="2800" b="1" dirty="0" smtClean="0">
              <a:solidFill>
                <a:srgbClr val="0066CC"/>
              </a:solidFill>
              <a:latin typeface="Cambria" pitchFamily="18" charset="0"/>
            </a:endParaRPr>
          </a:p>
          <a:p>
            <a:r>
              <a:rPr lang="fr-FR" sz="2800" b="1" dirty="0" smtClean="0">
                <a:solidFill>
                  <a:srgbClr val="0066CC"/>
                </a:solidFill>
                <a:latin typeface="Cambria" pitchFamily="18" charset="0"/>
              </a:rPr>
              <a:t>De </a:t>
            </a:r>
            <a:r>
              <a:rPr lang="fr-FR" sz="2800" b="1" dirty="0">
                <a:solidFill>
                  <a:srgbClr val="0066CC"/>
                </a:solidFill>
                <a:latin typeface="Cambria" pitchFamily="18" charset="0"/>
              </a:rPr>
              <a:t>c</a:t>
            </a:r>
            <a:r>
              <a:rPr lang="fr-FR" sz="2800" b="1" dirty="0" smtClean="0">
                <a:solidFill>
                  <a:srgbClr val="0066CC"/>
                </a:solidFill>
                <a:latin typeface="Cambria" pitchFamily="18" charset="0"/>
              </a:rPr>
              <a:t>e groupe de travail annexe a émergé une ébauche de définition dont un des principes de base est qu’elle soit repérante et compréhensible par tous les professionnels.</a:t>
            </a:r>
          </a:p>
          <a:p>
            <a:endParaRPr lang="fr-FR" sz="2000" b="1" dirty="0">
              <a:solidFill>
                <a:srgbClr val="0066CC"/>
              </a:solidFill>
              <a:latin typeface="Cambria" pitchFamily="18" charset="0"/>
            </a:endParaRPr>
          </a:p>
          <a:p>
            <a:pPr algn="l"/>
            <a:endParaRPr lang="fr-FR" sz="2000" b="1" dirty="0" smtClean="0">
              <a:solidFill>
                <a:srgbClr val="0066CC"/>
              </a:solidFill>
              <a:latin typeface="Cambria" pitchFamily="18" charset="0"/>
            </a:endParaRPr>
          </a:p>
          <a:p>
            <a:endParaRPr lang="fr-FR" sz="2000" b="1" dirty="0">
              <a:solidFill>
                <a:srgbClr val="0066CC"/>
              </a:solidFill>
              <a:latin typeface="Cambria" pitchFamily="18" charset="0"/>
              <a:ea typeface="+mj-ea"/>
              <a:cs typeface="+mj-cs"/>
            </a:endParaRPr>
          </a:p>
          <a:p>
            <a:endParaRPr lang="fr-FR" sz="800" b="1" dirty="0" smtClean="0">
              <a:solidFill>
                <a:srgbClr val="0066CC"/>
              </a:solidFill>
              <a:latin typeface="Cambria" pitchFamily="18" charset="0"/>
              <a:ea typeface="+mj-ea"/>
              <a:cs typeface="+mj-cs"/>
            </a:endParaRPr>
          </a:p>
          <a:p>
            <a:pPr marL="1485900" lvl="2" indent="-571500" algn="l">
              <a:buFont typeface="Wingdings" pitchFamily="2" charset="2"/>
              <a:buChar char="Ø"/>
            </a:pPr>
            <a:endParaRPr lang="fr-FR" sz="1600" b="1" dirty="0" smtClean="0">
              <a:solidFill>
                <a:srgbClr val="0066CC"/>
              </a:solidFill>
              <a:latin typeface="Cambria" pitchFamily="18" charset="0"/>
            </a:endParaRPr>
          </a:p>
          <a:p>
            <a:pPr marL="1485900" lvl="2" indent="-571500" algn="l">
              <a:buFont typeface="Wingdings" pitchFamily="2" charset="2"/>
              <a:buChar char="Ø"/>
            </a:pPr>
            <a:endParaRPr lang="fr-FR" sz="1600" b="1" dirty="0">
              <a:solidFill>
                <a:srgbClr val="0066CC"/>
              </a:solidFill>
              <a:latin typeface="Cambria" pitchFamily="18" charset="0"/>
            </a:endParaRPr>
          </a:p>
          <a:p>
            <a:pPr marL="1485900" lvl="2" indent="-571500" algn="l">
              <a:buFont typeface="Wingdings" pitchFamily="2" charset="2"/>
              <a:buChar char="Ø"/>
            </a:pPr>
            <a:endParaRPr lang="fr-FR" sz="1600" b="1" i="1" dirty="0" smtClean="0">
              <a:solidFill>
                <a:srgbClr val="0066CC"/>
              </a:solidFill>
              <a:latin typeface="Cambria" pitchFamily="18" charset="0"/>
              <a:ea typeface="+mj-ea"/>
              <a:cs typeface="+mj-cs"/>
            </a:endParaRPr>
          </a:p>
          <a:p>
            <a:pPr marL="571500" indent="-571500" algn="l">
              <a:buFontTx/>
              <a:buChar char="-"/>
            </a:pPr>
            <a:endParaRPr lang="fr-FR" sz="2400" b="1" i="1" dirty="0" smtClean="0">
              <a:solidFill>
                <a:srgbClr val="0066CC"/>
              </a:solidFill>
              <a:latin typeface="Cambria" pitchFamily="18" charset="0"/>
              <a:ea typeface="+mj-ea"/>
              <a:cs typeface="+mj-cs"/>
            </a:endParaRPr>
          </a:p>
          <a:p>
            <a:pPr marL="571500" indent="-571500">
              <a:buFontTx/>
              <a:buChar char="-"/>
            </a:pPr>
            <a:endParaRPr lang="fr-FR" sz="4100" b="1" i="1" dirty="0" smtClean="0">
              <a:solidFill>
                <a:srgbClr val="0066CC"/>
              </a:solidFill>
              <a:latin typeface="Cambria" pitchFamily="18" charset="0"/>
              <a:ea typeface="+mj-ea"/>
              <a:cs typeface="+mj-cs"/>
            </a:endParaRPr>
          </a:p>
          <a:p>
            <a:endParaRPr lang="fr-FR" dirty="0" smtClean="0">
              <a:latin typeface="Cambria" pitchFamily="18" charset="0"/>
            </a:endParaRPr>
          </a:p>
          <a:p>
            <a:pPr marL="457200" indent="-457200">
              <a:buFontTx/>
              <a:buChar char="-"/>
            </a:pPr>
            <a:endParaRPr lang="fr-FR" dirty="0" smtClean="0"/>
          </a:p>
          <a:p>
            <a:endParaRPr lang="fr-FR" dirty="0"/>
          </a:p>
        </p:txBody>
      </p:sp>
    </p:spTree>
    <p:extLst>
      <p:ext uri="{BB962C8B-B14F-4D97-AF65-F5344CB8AC3E}">
        <p14:creationId xmlns:p14="http://schemas.microsoft.com/office/powerpoint/2010/main" val="10338652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34220"/>
            <a:ext cx="7772400" cy="874500"/>
          </a:xfrm>
        </p:spPr>
        <p:txBody>
          <a:bodyPr/>
          <a:lstStyle/>
          <a:p>
            <a:r>
              <a:rPr lang="fr-FR" altLang="fr-FR" b="1" dirty="0" smtClean="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179512" y="836712"/>
            <a:ext cx="8856984" cy="5904656"/>
          </a:xfrm>
        </p:spPr>
        <p:txBody>
          <a:bodyPr>
            <a:normAutofit/>
          </a:bodyPr>
          <a:lstStyle/>
          <a:p>
            <a:endParaRPr lang="fr-FR" sz="2000" b="1" dirty="0">
              <a:solidFill>
                <a:srgbClr val="0066CC"/>
              </a:solidFill>
              <a:latin typeface="Cambria" pitchFamily="18" charset="0"/>
            </a:endParaRPr>
          </a:p>
          <a:p>
            <a:pPr algn="l"/>
            <a:r>
              <a:rPr lang="fr-FR" b="1" u="sng" dirty="0" smtClean="0">
                <a:solidFill>
                  <a:srgbClr val="0066CC"/>
                </a:solidFill>
                <a:latin typeface="Cambria" pitchFamily="18" charset="0"/>
              </a:rPr>
              <a:t>L’élaboration de ce premier outil à nécessité:</a:t>
            </a:r>
          </a:p>
          <a:p>
            <a:pPr algn="l"/>
            <a:endParaRPr lang="fr-FR" b="1" u="sng" dirty="0" smtClean="0">
              <a:solidFill>
                <a:srgbClr val="0066CC"/>
              </a:solidFill>
              <a:latin typeface="Cambria" pitchFamily="18" charset="0"/>
            </a:endParaRPr>
          </a:p>
          <a:p>
            <a:pPr marL="342900" indent="-342900" algn="l">
              <a:buFontTx/>
              <a:buChar char="-"/>
            </a:pPr>
            <a:r>
              <a:rPr lang="fr-FR" b="1" dirty="0" smtClean="0">
                <a:solidFill>
                  <a:srgbClr val="0066CC"/>
                </a:solidFill>
                <a:latin typeface="Cambria" pitchFamily="18" charset="0"/>
              </a:rPr>
              <a:t>3 séances de travail de 2 heures (2 ce sont tenues à l’ITEP de Toulouges et 1 à l’ITEP de Néfiach)</a:t>
            </a:r>
          </a:p>
          <a:p>
            <a:pPr marL="342900" indent="-342900" algn="l">
              <a:buFontTx/>
              <a:buChar char="-"/>
            </a:pPr>
            <a:endParaRPr lang="fr-FR" b="1" dirty="0" smtClean="0">
              <a:solidFill>
                <a:srgbClr val="0066CC"/>
              </a:solidFill>
              <a:latin typeface="Cambria" pitchFamily="18" charset="0"/>
            </a:endParaRPr>
          </a:p>
          <a:p>
            <a:pPr marL="342900" indent="-342900" algn="l">
              <a:buFontTx/>
              <a:buChar char="-"/>
            </a:pPr>
            <a:r>
              <a:rPr lang="fr-FR" b="1" dirty="0" smtClean="0">
                <a:solidFill>
                  <a:srgbClr val="0066CC"/>
                </a:solidFill>
                <a:latin typeface="Cambria" pitchFamily="18" charset="0"/>
              </a:rPr>
              <a:t> 10 psychologues participant (SESSAD/ITEP de ADPEP66, ITEP Joseph Sauvy, SESSAD </a:t>
            </a:r>
            <a:r>
              <a:rPr lang="fr-FR" b="1" dirty="0" err="1" smtClean="0">
                <a:solidFill>
                  <a:srgbClr val="0066CC"/>
                </a:solidFill>
                <a:latin typeface="Cambria" pitchFamily="18" charset="0"/>
              </a:rPr>
              <a:t>Caminem</a:t>
            </a:r>
            <a:r>
              <a:rPr lang="fr-FR" b="1" dirty="0" smtClean="0">
                <a:solidFill>
                  <a:srgbClr val="0066CC"/>
                </a:solidFill>
                <a:latin typeface="Cambria" pitchFamily="18" charset="0"/>
              </a:rPr>
              <a:t>, SMPA, MECS St JORDI, SEMO, ASE)</a:t>
            </a:r>
          </a:p>
          <a:p>
            <a:pPr marL="342900" indent="-342900" algn="l">
              <a:buFontTx/>
              <a:buChar char="-"/>
            </a:pPr>
            <a:endParaRPr lang="fr-FR" sz="2000" b="1" dirty="0" smtClean="0">
              <a:solidFill>
                <a:srgbClr val="0066CC"/>
              </a:solidFill>
              <a:latin typeface="Cambria" pitchFamily="18" charset="0"/>
            </a:endParaRPr>
          </a:p>
          <a:p>
            <a:endParaRPr lang="fr-FR" sz="2000" b="1" dirty="0">
              <a:solidFill>
                <a:srgbClr val="0066CC"/>
              </a:solidFill>
              <a:latin typeface="Cambria" pitchFamily="18" charset="0"/>
              <a:ea typeface="+mj-ea"/>
              <a:cs typeface="+mj-cs"/>
            </a:endParaRPr>
          </a:p>
          <a:p>
            <a:endParaRPr lang="fr-FR" sz="800" b="1" dirty="0" smtClean="0">
              <a:solidFill>
                <a:srgbClr val="0066CC"/>
              </a:solidFill>
              <a:latin typeface="Cambria" pitchFamily="18" charset="0"/>
              <a:ea typeface="+mj-ea"/>
              <a:cs typeface="+mj-cs"/>
            </a:endParaRPr>
          </a:p>
          <a:p>
            <a:pPr marL="1485900" lvl="2" indent="-571500" algn="l">
              <a:buFont typeface="Wingdings" pitchFamily="2" charset="2"/>
              <a:buChar char="Ø"/>
            </a:pPr>
            <a:endParaRPr lang="fr-FR" sz="1600" b="1" dirty="0" smtClean="0">
              <a:solidFill>
                <a:srgbClr val="0066CC"/>
              </a:solidFill>
              <a:latin typeface="Cambria" pitchFamily="18" charset="0"/>
            </a:endParaRPr>
          </a:p>
          <a:p>
            <a:pPr marL="1485900" lvl="2" indent="-571500" algn="l">
              <a:buFont typeface="Wingdings" pitchFamily="2" charset="2"/>
              <a:buChar char="Ø"/>
            </a:pPr>
            <a:endParaRPr lang="fr-FR" sz="1600" b="1" dirty="0">
              <a:solidFill>
                <a:srgbClr val="0066CC"/>
              </a:solidFill>
              <a:latin typeface="Cambria" pitchFamily="18" charset="0"/>
            </a:endParaRPr>
          </a:p>
          <a:p>
            <a:pPr marL="1485900" lvl="2" indent="-571500" algn="l">
              <a:buFont typeface="Wingdings" pitchFamily="2" charset="2"/>
              <a:buChar char="Ø"/>
            </a:pPr>
            <a:endParaRPr lang="fr-FR" sz="1600" b="1" i="1" dirty="0" smtClean="0">
              <a:solidFill>
                <a:srgbClr val="0066CC"/>
              </a:solidFill>
              <a:latin typeface="Cambria" pitchFamily="18" charset="0"/>
              <a:ea typeface="+mj-ea"/>
              <a:cs typeface="+mj-cs"/>
            </a:endParaRPr>
          </a:p>
          <a:p>
            <a:pPr marL="571500" indent="-571500" algn="l">
              <a:buFontTx/>
              <a:buChar char="-"/>
            </a:pPr>
            <a:endParaRPr lang="fr-FR" sz="2400" b="1" i="1" dirty="0" smtClean="0">
              <a:solidFill>
                <a:srgbClr val="0066CC"/>
              </a:solidFill>
              <a:latin typeface="Cambria" pitchFamily="18" charset="0"/>
              <a:ea typeface="+mj-ea"/>
              <a:cs typeface="+mj-cs"/>
            </a:endParaRPr>
          </a:p>
          <a:p>
            <a:pPr marL="571500" indent="-571500">
              <a:buFontTx/>
              <a:buChar char="-"/>
            </a:pPr>
            <a:endParaRPr lang="fr-FR" sz="4100" b="1" i="1" dirty="0" smtClean="0">
              <a:solidFill>
                <a:srgbClr val="0066CC"/>
              </a:solidFill>
              <a:latin typeface="Cambria" pitchFamily="18" charset="0"/>
              <a:ea typeface="+mj-ea"/>
              <a:cs typeface="+mj-cs"/>
            </a:endParaRPr>
          </a:p>
          <a:p>
            <a:endParaRPr lang="fr-FR" dirty="0" smtClean="0">
              <a:latin typeface="Cambria" pitchFamily="18" charset="0"/>
            </a:endParaRPr>
          </a:p>
          <a:p>
            <a:pPr marL="457200" indent="-457200">
              <a:buFontTx/>
              <a:buChar char="-"/>
            </a:pPr>
            <a:endParaRPr lang="fr-FR" dirty="0" smtClean="0"/>
          </a:p>
          <a:p>
            <a:endParaRPr lang="fr-FR" dirty="0"/>
          </a:p>
        </p:txBody>
      </p:sp>
    </p:spTree>
    <p:extLst>
      <p:ext uri="{BB962C8B-B14F-4D97-AF65-F5344CB8AC3E}">
        <p14:creationId xmlns:p14="http://schemas.microsoft.com/office/powerpoint/2010/main" val="17127534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314474" y="437273"/>
            <a:ext cx="2367880" cy="1273125"/>
          </a:xfrm>
          <a:prstGeom prst="ellipse">
            <a:avLst/>
          </a:prstGeom>
          <a:ln>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rgbClr val="0066CC"/>
                </a:solidFill>
                <a:latin typeface="Cambria" pitchFamily="18" charset="0"/>
              </a:rPr>
              <a:t>diagnostic différentiel avec la psychose </a:t>
            </a:r>
            <a:endParaRPr lang="fr-FR" dirty="0"/>
          </a:p>
        </p:txBody>
      </p:sp>
      <p:sp>
        <p:nvSpPr>
          <p:cNvPr id="4" name="Ellipse 3"/>
          <p:cNvSpPr/>
          <p:nvPr/>
        </p:nvSpPr>
        <p:spPr>
          <a:xfrm>
            <a:off x="314474" y="1878148"/>
            <a:ext cx="3087960" cy="1261373"/>
          </a:xfrm>
          <a:prstGeom prst="ellipse">
            <a:avLst/>
          </a:prstGeom>
          <a:ln>
            <a:solidFill>
              <a:schemeClr val="tx1">
                <a:lumMod val="50000"/>
                <a:lumOff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rgbClr val="0066CC"/>
                </a:solidFill>
                <a:latin typeface="Cambria" pitchFamily="18" charset="0"/>
              </a:rPr>
              <a:t>notion de durée, de persistance et de permanence </a:t>
            </a:r>
            <a:endParaRPr lang="fr-FR" dirty="0"/>
          </a:p>
        </p:txBody>
      </p:sp>
      <p:sp>
        <p:nvSpPr>
          <p:cNvPr id="5" name="Ellipse 4"/>
          <p:cNvSpPr/>
          <p:nvPr/>
        </p:nvSpPr>
        <p:spPr>
          <a:xfrm>
            <a:off x="32068" y="5021680"/>
            <a:ext cx="2585096" cy="1343058"/>
          </a:xfrm>
          <a:prstGeom prst="ellipse">
            <a:avLst/>
          </a:prstGeom>
          <a:ln>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rgbClr val="0066CC"/>
                </a:solidFill>
                <a:latin typeface="Cambria" pitchFamily="18" charset="0"/>
              </a:rPr>
              <a:t>carence de la </a:t>
            </a:r>
            <a:r>
              <a:rPr lang="fr-FR" dirty="0" smtClean="0">
                <a:solidFill>
                  <a:srgbClr val="0066CC"/>
                </a:solidFill>
                <a:latin typeface="Cambria" pitchFamily="18" charset="0"/>
              </a:rPr>
              <a:t>fonction de tiers facilitateur de la séparation </a:t>
            </a:r>
            <a:endParaRPr lang="fr-FR" dirty="0"/>
          </a:p>
        </p:txBody>
      </p:sp>
      <p:sp>
        <p:nvSpPr>
          <p:cNvPr id="6" name="Ellipse 5"/>
          <p:cNvSpPr/>
          <p:nvPr/>
        </p:nvSpPr>
        <p:spPr>
          <a:xfrm>
            <a:off x="2958516" y="4015020"/>
            <a:ext cx="2020302" cy="1101937"/>
          </a:xfrm>
          <a:prstGeom prst="ellipse">
            <a:avLst/>
          </a:prstGeom>
          <a:ln>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rgbClr val="0066CC"/>
                </a:solidFill>
                <a:latin typeface="Cambria" pitchFamily="18" charset="0"/>
              </a:rPr>
              <a:t>pas accès à la capacité de « deuil »</a:t>
            </a:r>
            <a:endParaRPr lang="fr-FR" dirty="0"/>
          </a:p>
        </p:txBody>
      </p:sp>
      <p:sp>
        <p:nvSpPr>
          <p:cNvPr id="7" name="Ellipse 6"/>
          <p:cNvSpPr/>
          <p:nvPr/>
        </p:nvSpPr>
        <p:spPr>
          <a:xfrm>
            <a:off x="324193" y="3401379"/>
            <a:ext cx="2664296" cy="1512169"/>
          </a:xfrm>
          <a:prstGeom prst="ellipse">
            <a:avLst/>
          </a:prstGeom>
          <a:ln>
            <a:solidFill>
              <a:schemeClr val="bg2">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rgbClr val="0066CC"/>
                </a:solidFill>
                <a:latin typeface="Cambria" pitchFamily="18" charset="0"/>
              </a:rPr>
              <a:t>précarité du lien à l’autre entrainant des difficultés relationnelles </a:t>
            </a:r>
            <a:endParaRPr lang="fr-FR" dirty="0"/>
          </a:p>
        </p:txBody>
      </p:sp>
      <p:sp>
        <p:nvSpPr>
          <p:cNvPr id="8" name="Ellipse 7"/>
          <p:cNvSpPr/>
          <p:nvPr/>
        </p:nvSpPr>
        <p:spPr>
          <a:xfrm>
            <a:off x="6896496" y="4379761"/>
            <a:ext cx="2248421" cy="1067573"/>
          </a:xfrm>
          <a:prstGeom prst="ellipse">
            <a:avLst/>
          </a:prstGeom>
          <a:ln>
            <a:solidFill>
              <a:schemeClr val="accent5">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rgbClr val="0066CC"/>
                </a:solidFill>
                <a:latin typeface="Cambria" pitchFamily="18" charset="0"/>
              </a:rPr>
              <a:t>pulsion et </a:t>
            </a:r>
            <a:r>
              <a:rPr lang="fr-FR" dirty="0" smtClean="0">
                <a:solidFill>
                  <a:srgbClr val="0066CC"/>
                </a:solidFill>
                <a:latin typeface="Cambria" pitchFamily="18" charset="0"/>
              </a:rPr>
              <a:t>rapport </a:t>
            </a:r>
            <a:r>
              <a:rPr lang="fr-FR" dirty="0">
                <a:solidFill>
                  <a:srgbClr val="0066CC"/>
                </a:solidFill>
                <a:latin typeface="Cambria" pitchFamily="18" charset="0"/>
              </a:rPr>
              <a:t>du sujet à son corps</a:t>
            </a:r>
            <a:endParaRPr lang="fr-FR" dirty="0"/>
          </a:p>
        </p:txBody>
      </p:sp>
      <p:sp>
        <p:nvSpPr>
          <p:cNvPr id="9" name="Ellipse 8"/>
          <p:cNvSpPr/>
          <p:nvPr/>
        </p:nvSpPr>
        <p:spPr>
          <a:xfrm>
            <a:off x="3403350" y="2548518"/>
            <a:ext cx="2495660" cy="1278760"/>
          </a:xfrm>
          <a:prstGeom prst="ellipse">
            <a:avLst/>
          </a:prstGeom>
          <a:ln>
            <a:solidFill>
              <a:schemeClr val="tx2">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rgbClr val="0066CC"/>
                </a:solidFill>
                <a:latin typeface="Cambria" pitchFamily="18" charset="0"/>
              </a:rPr>
              <a:t>défaillance dans le processus d’aliénation-séparation </a:t>
            </a:r>
            <a:endParaRPr lang="fr-FR" dirty="0"/>
          </a:p>
        </p:txBody>
      </p:sp>
      <p:sp>
        <p:nvSpPr>
          <p:cNvPr id="10" name="Ellipse 9"/>
          <p:cNvSpPr/>
          <p:nvPr/>
        </p:nvSpPr>
        <p:spPr>
          <a:xfrm>
            <a:off x="3251502" y="769059"/>
            <a:ext cx="2736304" cy="1624579"/>
          </a:xfrm>
          <a:prstGeom prst="ellipse">
            <a:avLst/>
          </a:prstGeom>
          <a:ln>
            <a:solidFill>
              <a:schemeClr val="bg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rgbClr val="0066CC"/>
                </a:solidFill>
                <a:latin typeface="Cambria" pitchFamily="18" charset="0"/>
              </a:rPr>
              <a:t>Altération du processus de subjection ou du développement dit « normal » </a:t>
            </a:r>
            <a:endParaRPr lang="fr-FR" dirty="0"/>
          </a:p>
        </p:txBody>
      </p:sp>
      <p:sp>
        <p:nvSpPr>
          <p:cNvPr id="11" name="Ellipse 10"/>
          <p:cNvSpPr/>
          <p:nvPr/>
        </p:nvSpPr>
        <p:spPr>
          <a:xfrm>
            <a:off x="6321094" y="1806943"/>
            <a:ext cx="2664296" cy="2020335"/>
          </a:xfrm>
          <a:prstGeom prst="ellipse">
            <a:avLst/>
          </a:prstGeom>
          <a:ln>
            <a:solidFill>
              <a:schemeClr val="accent3">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rgbClr val="0066CC"/>
                </a:solidFill>
                <a:latin typeface="Cambria" pitchFamily="18" charset="0"/>
              </a:rPr>
              <a:t>processus de répétition en lien avec dans 100% des cas un vécu traumatique</a:t>
            </a:r>
            <a:endParaRPr lang="fr-FR" dirty="0"/>
          </a:p>
        </p:txBody>
      </p:sp>
      <p:sp>
        <p:nvSpPr>
          <p:cNvPr id="12" name="Ellipse 11"/>
          <p:cNvSpPr/>
          <p:nvPr/>
        </p:nvSpPr>
        <p:spPr>
          <a:xfrm>
            <a:off x="6538369" y="454748"/>
            <a:ext cx="2520280" cy="1273126"/>
          </a:xfrm>
          <a:prstGeom prst="ellipse">
            <a:avLst/>
          </a:prstGeom>
          <a:ln>
            <a:solidFill>
              <a:schemeClr val="accent2">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rgbClr val="0066CC"/>
                </a:solidFill>
                <a:latin typeface="Cambria" pitchFamily="18" charset="0"/>
              </a:rPr>
              <a:t>angoisse d’effondrement narcissique</a:t>
            </a:r>
            <a:endParaRPr lang="fr-FR" dirty="0"/>
          </a:p>
        </p:txBody>
      </p:sp>
      <p:sp>
        <p:nvSpPr>
          <p:cNvPr id="13" name="Ellipse 12"/>
          <p:cNvSpPr/>
          <p:nvPr/>
        </p:nvSpPr>
        <p:spPr>
          <a:xfrm>
            <a:off x="2339752" y="5833704"/>
            <a:ext cx="2956342" cy="910124"/>
          </a:xfrm>
          <a:prstGeom prst="ellipse">
            <a:avLst/>
          </a:prstGeom>
          <a:ln>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rgbClr val="0066CC"/>
                </a:solidFill>
                <a:latin typeface="Cambria" pitchFamily="18" charset="0"/>
              </a:rPr>
              <a:t>Défaut de la capacité à symboliser</a:t>
            </a:r>
          </a:p>
        </p:txBody>
      </p:sp>
      <p:sp>
        <p:nvSpPr>
          <p:cNvPr id="14" name="Ellipse 13"/>
          <p:cNvSpPr/>
          <p:nvPr/>
        </p:nvSpPr>
        <p:spPr>
          <a:xfrm>
            <a:off x="4961119" y="3656171"/>
            <a:ext cx="2493452" cy="1020821"/>
          </a:xfrm>
          <a:prstGeom prst="ellipse">
            <a:avLst/>
          </a:prstGeom>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rgbClr val="0066CC"/>
                </a:solidFill>
                <a:latin typeface="Cambria" pitchFamily="18" charset="0"/>
              </a:rPr>
              <a:t>rapport à la perte </a:t>
            </a:r>
            <a:r>
              <a:rPr lang="fr-FR" dirty="0" smtClean="0">
                <a:solidFill>
                  <a:srgbClr val="0066CC"/>
                </a:solidFill>
                <a:latin typeface="Cambria" pitchFamily="18" charset="0"/>
              </a:rPr>
              <a:t>complexifié</a:t>
            </a:r>
            <a:endParaRPr lang="fr-FR" dirty="0"/>
          </a:p>
        </p:txBody>
      </p:sp>
      <p:sp>
        <p:nvSpPr>
          <p:cNvPr id="15" name="Ellipse 14"/>
          <p:cNvSpPr/>
          <p:nvPr/>
        </p:nvSpPr>
        <p:spPr>
          <a:xfrm>
            <a:off x="4283968" y="4913547"/>
            <a:ext cx="2783958" cy="1039012"/>
          </a:xfrm>
          <a:prstGeom prst="ellipse">
            <a:avLst/>
          </a:prstGeom>
          <a:ln>
            <a:solidFill>
              <a:schemeClr val="accent4">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rgbClr val="0066CC"/>
                </a:solidFill>
                <a:latin typeface="Cambria" pitchFamily="18" charset="0"/>
              </a:rPr>
              <a:t>Clinique de la relation d’objet et de la frustration</a:t>
            </a:r>
          </a:p>
        </p:txBody>
      </p:sp>
      <p:sp>
        <p:nvSpPr>
          <p:cNvPr id="16" name="Ellipse 15"/>
          <p:cNvSpPr/>
          <p:nvPr/>
        </p:nvSpPr>
        <p:spPr>
          <a:xfrm>
            <a:off x="6300192" y="5754979"/>
            <a:ext cx="2706100" cy="1067573"/>
          </a:xfrm>
          <a:prstGeom prst="ellipse">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solidFill>
                  <a:srgbClr val="0066CC"/>
                </a:solidFill>
                <a:latin typeface="Cambria" pitchFamily="18" charset="0"/>
              </a:rPr>
              <a:t>Évolution des comportements vers l’illégalité</a:t>
            </a:r>
            <a:endParaRPr lang="fr-FR" dirty="0"/>
          </a:p>
        </p:txBody>
      </p:sp>
      <p:sp>
        <p:nvSpPr>
          <p:cNvPr id="17" name="Rectangle 16"/>
          <p:cNvSpPr/>
          <p:nvPr/>
        </p:nvSpPr>
        <p:spPr>
          <a:xfrm>
            <a:off x="1979712" y="37163"/>
            <a:ext cx="5673530" cy="400110"/>
          </a:xfrm>
          <a:prstGeom prst="rect">
            <a:avLst/>
          </a:prstGeom>
        </p:spPr>
        <p:txBody>
          <a:bodyPr wrap="square">
            <a:spAutoFit/>
          </a:bodyPr>
          <a:lstStyle/>
          <a:p>
            <a:r>
              <a:rPr lang="fr-FR" sz="2000" b="1" dirty="0" smtClean="0">
                <a:solidFill>
                  <a:srgbClr val="0066CC"/>
                </a:solidFill>
                <a:latin typeface="Cambria" pitchFamily="18" charset="0"/>
              </a:rPr>
              <a:t>Quelques éléments issus de </a:t>
            </a:r>
            <a:r>
              <a:rPr lang="fr-FR" sz="2000" b="1" dirty="0">
                <a:solidFill>
                  <a:srgbClr val="0066CC"/>
                </a:solidFill>
                <a:latin typeface="Cambria" pitchFamily="18" charset="0"/>
              </a:rPr>
              <a:t>ce travail </a:t>
            </a:r>
            <a:r>
              <a:rPr lang="fr-FR" sz="2000" b="1" dirty="0" smtClean="0">
                <a:solidFill>
                  <a:srgbClr val="0066CC"/>
                </a:solidFill>
                <a:latin typeface="Cambria" pitchFamily="18" charset="0"/>
              </a:rPr>
              <a:t>collectif</a:t>
            </a:r>
            <a:endParaRPr lang="fr-FR" sz="2000" b="1" dirty="0">
              <a:solidFill>
                <a:srgbClr val="0066CC"/>
              </a:solidFill>
              <a:latin typeface="Cambria" pitchFamily="18" charset="0"/>
            </a:endParaRPr>
          </a:p>
        </p:txBody>
      </p:sp>
    </p:spTree>
    <p:extLst>
      <p:ext uri="{BB962C8B-B14F-4D97-AF65-F5344CB8AC3E}">
        <p14:creationId xmlns:p14="http://schemas.microsoft.com/office/powerpoint/2010/main" val="2960740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34220"/>
            <a:ext cx="7772400" cy="802492"/>
          </a:xfrm>
        </p:spPr>
        <p:txBody>
          <a:bodyPr/>
          <a:lstStyle/>
          <a:p>
            <a:r>
              <a:rPr lang="fr-FR" altLang="fr-FR" b="1" dirty="0" smtClean="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323528" y="836712"/>
            <a:ext cx="8568952" cy="5904656"/>
          </a:xfrm>
        </p:spPr>
        <p:txBody>
          <a:bodyPr>
            <a:normAutofit fontScale="92500" lnSpcReduction="10000"/>
          </a:bodyPr>
          <a:lstStyle/>
          <a:p>
            <a:endParaRPr lang="fr-FR" sz="800" b="1" dirty="0" smtClean="0">
              <a:solidFill>
                <a:srgbClr val="0066CC"/>
              </a:solidFill>
              <a:latin typeface="Cambria" pitchFamily="18" charset="0"/>
              <a:ea typeface="+mj-ea"/>
              <a:cs typeface="+mj-cs"/>
            </a:endParaRPr>
          </a:p>
          <a:p>
            <a:pPr algn="l"/>
            <a:r>
              <a:rPr lang="fr-FR" sz="2000" b="1" u="sng" dirty="0" smtClean="0">
                <a:solidFill>
                  <a:srgbClr val="0066CC"/>
                </a:solidFill>
                <a:latin typeface="Cambria" pitchFamily="18" charset="0"/>
                <a:ea typeface="+mj-ea"/>
                <a:cs typeface="+mj-cs"/>
              </a:rPr>
              <a:t>Il en ressort plus particulièrement (1):</a:t>
            </a:r>
          </a:p>
          <a:p>
            <a:pPr algn="l"/>
            <a:endParaRPr lang="fr-FR" sz="800" b="1" u="sng" dirty="0" smtClean="0">
              <a:solidFill>
                <a:srgbClr val="0066CC"/>
              </a:solidFill>
              <a:latin typeface="Cambria" pitchFamily="18" charset="0"/>
              <a:ea typeface="+mj-ea"/>
              <a:cs typeface="+mj-cs"/>
            </a:endParaRPr>
          </a:p>
          <a:p>
            <a:pPr marL="1485900" lvl="2" indent="-571500" algn="l">
              <a:buFont typeface="Wingdings" pitchFamily="2" charset="2"/>
              <a:buChar char="Ø"/>
            </a:pPr>
            <a:r>
              <a:rPr lang="fr-FR" sz="1700" dirty="0" smtClean="0">
                <a:solidFill>
                  <a:srgbClr val="0066CC"/>
                </a:solidFill>
                <a:latin typeface="Cambria" pitchFamily="18" charset="0"/>
                <a:ea typeface="+mj-ea"/>
                <a:cs typeface="+mj-cs"/>
              </a:rPr>
              <a:t>Inclusion d’une démarche de diagnostic différentiel avec la psychose. Les manifestations peuvent prendre les allures d’une dissociation psychique  sans que le sujet soit pour autant psychotique; il s’agit alors d’une « dissociation traumatique » générant  une « anesthésie émotionnelle ». Clinique de la victimologie (Dr SALMONA).</a:t>
            </a:r>
          </a:p>
          <a:p>
            <a:pPr marL="1485900" lvl="2" indent="-571500" algn="l">
              <a:buFont typeface="Wingdings" pitchFamily="2" charset="2"/>
              <a:buChar char="Ø"/>
            </a:pPr>
            <a:r>
              <a:rPr lang="fr-FR" sz="1700" dirty="0" smtClean="0">
                <a:solidFill>
                  <a:srgbClr val="0066CC"/>
                </a:solidFill>
                <a:latin typeface="Cambria" pitchFamily="18" charset="0"/>
                <a:ea typeface="+mj-ea"/>
                <a:cs typeface="+mj-cs"/>
              </a:rPr>
              <a:t>Garder la notion de durée, de persistance et de permanence des  manifestations qui ne sont pas transitoires bien qu’elles puissent évoluer et prendre une autre forme différente, nouvelle, en fonction de l’âge et de l’avancée développementale de l’enfant.</a:t>
            </a:r>
          </a:p>
          <a:p>
            <a:pPr marL="1485900" lvl="2" indent="-571500" algn="l">
              <a:buFont typeface="Wingdings" pitchFamily="2" charset="2"/>
              <a:buChar char="Ø"/>
            </a:pPr>
            <a:r>
              <a:rPr lang="fr-FR" sz="1700" dirty="0" smtClean="0">
                <a:solidFill>
                  <a:srgbClr val="0066CC"/>
                </a:solidFill>
                <a:latin typeface="Cambria" pitchFamily="18" charset="0"/>
                <a:ea typeface="+mj-ea"/>
                <a:cs typeface="+mj-cs"/>
              </a:rPr>
              <a:t>Altération du processus de subjection ou du développement dit « normal » en lien avec une forte angoisse d’effondrement narcissique, une incapacité à verbaliser les émotions, à faire du lien, à associer ses problèmes à une cause, à se remettre en question, à accepter les règles, à adapter son comportement en fonction des règles établies dans le contexte familial et/ou institutionnel, à élaborer psychiquement, mentaliser sa problématique.</a:t>
            </a:r>
          </a:p>
          <a:p>
            <a:pPr marL="1485900" lvl="2" indent="-571500" algn="l">
              <a:buFont typeface="Wingdings" pitchFamily="2" charset="2"/>
              <a:buChar char="Ø"/>
            </a:pPr>
            <a:r>
              <a:rPr lang="fr-FR" sz="1700" dirty="0" smtClean="0">
                <a:solidFill>
                  <a:srgbClr val="0066CC"/>
                </a:solidFill>
                <a:latin typeface="Cambria" pitchFamily="18" charset="0"/>
                <a:ea typeface="+mj-ea"/>
                <a:cs typeface="+mj-cs"/>
              </a:rPr>
              <a:t>Les comportements doivent être penser dans un processus de répétition en lien avec ,dans 100% des cas, un vécu traumatique à élargir à l’intergénérationnel. Ce vécu traumatique s’exprime sous une forme de détresse, d’effroi, qui ne peut être traité du fait d’un contexte de vie insécurisant, d’un défaut d’accompagnement à la suite du/des traumatisme(s). Ce vécu ne peut prendre sens du fait d’une difficulté de symbolisation</a:t>
            </a:r>
          </a:p>
          <a:p>
            <a:pPr lvl="2" algn="l"/>
            <a:endParaRPr lang="fr-FR" sz="1700" b="1" dirty="0" smtClean="0">
              <a:solidFill>
                <a:srgbClr val="0066CC"/>
              </a:solidFill>
              <a:latin typeface="Cambria" pitchFamily="18" charset="0"/>
              <a:ea typeface="+mj-ea"/>
              <a:cs typeface="+mj-cs"/>
            </a:endParaRPr>
          </a:p>
          <a:p>
            <a:pPr marL="1485900" lvl="2" indent="-571500" algn="l">
              <a:buFont typeface="Wingdings" pitchFamily="2" charset="2"/>
              <a:buChar char="Ø"/>
            </a:pPr>
            <a:endParaRPr lang="fr-FR" sz="1600" b="1" dirty="0" smtClean="0">
              <a:solidFill>
                <a:srgbClr val="0066CC"/>
              </a:solidFill>
              <a:latin typeface="Cambria" pitchFamily="18" charset="0"/>
              <a:ea typeface="+mj-ea"/>
              <a:cs typeface="+mj-cs"/>
            </a:endParaRPr>
          </a:p>
          <a:p>
            <a:pPr marL="1485900" lvl="2" indent="-571500" algn="l">
              <a:buFont typeface="Wingdings" pitchFamily="2" charset="2"/>
              <a:buChar char="Ø"/>
            </a:pPr>
            <a:endParaRPr lang="fr-FR" sz="1600" b="1" dirty="0" smtClean="0">
              <a:solidFill>
                <a:srgbClr val="0066CC"/>
              </a:solidFill>
              <a:latin typeface="Cambria" pitchFamily="18" charset="0"/>
            </a:endParaRPr>
          </a:p>
          <a:p>
            <a:pPr marL="1485900" lvl="2" indent="-571500" algn="l">
              <a:buFont typeface="Wingdings" pitchFamily="2" charset="2"/>
              <a:buChar char="Ø"/>
            </a:pPr>
            <a:endParaRPr lang="fr-FR" sz="1600" b="1" dirty="0">
              <a:solidFill>
                <a:srgbClr val="0066CC"/>
              </a:solidFill>
              <a:latin typeface="Cambria" pitchFamily="18" charset="0"/>
            </a:endParaRPr>
          </a:p>
          <a:p>
            <a:pPr marL="1485900" lvl="2" indent="-571500" algn="l">
              <a:buFont typeface="Wingdings" pitchFamily="2" charset="2"/>
              <a:buChar char="Ø"/>
            </a:pPr>
            <a:endParaRPr lang="fr-FR" sz="1600" b="1" i="1" dirty="0" smtClean="0">
              <a:solidFill>
                <a:srgbClr val="0066CC"/>
              </a:solidFill>
              <a:latin typeface="Cambria" pitchFamily="18" charset="0"/>
              <a:ea typeface="+mj-ea"/>
              <a:cs typeface="+mj-cs"/>
            </a:endParaRPr>
          </a:p>
          <a:p>
            <a:pPr marL="571500" indent="-571500" algn="l">
              <a:buFontTx/>
              <a:buChar char="-"/>
            </a:pPr>
            <a:endParaRPr lang="fr-FR" sz="2400" b="1" i="1" dirty="0" smtClean="0">
              <a:solidFill>
                <a:srgbClr val="0066CC"/>
              </a:solidFill>
              <a:latin typeface="Cambria" pitchFamily="18" charset="0"/>
              <a:ea typeface="+mj-ea"/>
              <a:cs typeface="+mj-cs"/>
            </a:endParaRPr>
          </a:p>
          <a:p>
            <a:pPr marL="571500" indent="-571500">
              <a:buFontTx/>
              <a:buChar char="-"/>
            </a:pPr>
            <a:endParaRPr lang="fr-FR" sz="4100" b="1" i="1" dirty="0" smtClean="0">
              <a:solidFill>
                <a:srgbClr val="0066CC"/>
              </a:solidFill>
              <a:latin typeface="Cambria" pitchFamily="18" charset="0"/>
              <a:ea typeface="+mj-ea"/>
              <a:cs typeface="+mj-cs"/>
            </a:endParaRPr>
          </a:p>
          <a:p>
            <a:endParaRPr lang="fr-FR" dirty="0" smtClean="0">
              <a:latin typeface="Cambria" pitchFamily="18" charset="0"/>
            </a:endParaRPr>
          </a:p>
          <a:p>
            <a:pPr marL="457200" indent="-457200">
              <a:buFontTx/>
              <a:buChar char="-"/>
            </a:pPr>
            <a:endParaRPr lang="fr-FR" dirty="0" smtClean="0"/>
          </a:p>
          <a:p>
            <a:endParaRPr lang="fr-FR" dirty="0"/>
          </a:p>
        </p:txBody>
      </p:sp>
    </p:spTree>
    <p:extLst>
      <p:ext uri="{BB962C8B-B14F-4D97-AF65-F5344CB8AC3E}">
        <p14:creationId xmlns:p14="http://schemas.microsoft.com/office/powerpoint/2010/main" val="709415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34220"/>
            <a:ext cx="7772400" cy="802492"/>
          </a:xfrm>
        </p:spPr>
        <p:txBody>
          <a:bodyPr/>
          <a:lstStyle/>
          <a:p>
            <a:r>
              <a:rPr lang="fr-FR" altLang="fr-FR" b="1" dirty="0" smtClean="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323528" y="836712"/>
            <a:ext cx="8568952" cy="5904656"/>
          </a:xfrm>
        </p:spPr>
        <p:txBody>
          <a:bodyPr>
            <a:normAutofit fontScale="92500" lnSpcReduction="20000"/>
          </a:bodyPr>
          <a:lstStyle/>
          <a:p>
            <a:endParaRPr lang="fr-FR" sz="800" b="1" dirty="0" smtClean="0">
              <a:solidFill>
                <a:srgbClr val="0066CC"/>
              </a:solidFill>
              <a:latin typeface="Cambria" pitchFamily="18" charset="0"/>
              <a:ea typeface="+mj-ea"/>
              <a:cs typeface="+mj-cs"/>
            </a:endParaRPr>
          </a:p>
          <a:p>
            <a:pPr algn="l"/>
            <a:r>
              <a:rPr lang="fr-FR" sz="2000" b="1" u="sng" dirty="0" smtClean="0">
                <a:solidFill>
                  <a:srgbClr val="0066CC"/>
                </a:solidFill>
                <a:latin typeface="Cambria" pitchFamily="18" charset="0"/>
                <a:ea typeface="+mj-ea"/>
                <a:cs typeface="+mj-cs"/>
              </a:rPr>
              <a:t>Il en ressort plus particulièrement (2):</a:t>
            </a:r>
          </a:p>
          <a:p>
            <a:pPr algn="l"/>
            <a:endParaRPr lang="fr-FR" sz="800" b="1" u="sng" dirty="0" smtClean="0">
              <a:solidFill>
                <a:srgbClr val="0066CC"/>
              </a:solidFill>
              <a:latin typeface="Cambria" pitchFamily="18" charset="0"/>
              <a:ea typeface="+mj-ea"/>
              <a:cs typeface="+mj-cs"/>
            </a:endParaRPr>
          </a:p>
          <a:p>
            <a:pPr marL="1485900" lvl="2" indent="-571500" algn="l">
              <a:buFont typeface="Wingdings" pitchFamily="2" charset="2"/>
              <a:buChar char="Ø"/>
            </a:pPr>
            <a:r>
              <a:rPr lang="fr-FR" sz="1700" dirty="0">
                <a:solidFill>
                  <a:srgbClr val="0066CC"/>
                </a:solidFill>
                <a:latin typeface="Cambria" pitchFamily="18" charset="0"/>
              </a:rPr>
              <a:t>Un précarité du lien à l’autre entrainant des difficultés </a:t>
            </a:r>
            <a:r>
              <a:rPr lang="fr-FR" sz="1700" dirty="0" smtClean="0">
                <a:solidFill>
                  <a:srgbClr val="0066CC"/>
                </a:solidFill>
                <a:latin typeface="Cambria" pitchFamily="18" charset="0"/>
              </a:rPr>
              <a:t>relationnelles </a:t>
            </a:r>
            <a:r>
              <a:rPr lang="fr-FR" sz="1700" dirty="0">
                <a:solidFill>
                  <a:srgbClr val="0066CC"/>
                </a:solidFill>
                <a:latin typeface="Cambria" pitchFamily="18" charset="0"/>
              </a:rPr>
              <a:t>conséquentes tant avec les pairs qu’avec  les adultes et qui engendre une grande difficulté de socialisation dont une difficulté d’être en </a:t>
            </a:r>
            <a:r>
              <a:rPr lang="fr-FR" sz="1700" dirty="0" smtClean="0">
                <a:solidFill>
                  <a:srgbClr val="0066CC"/>
                </a:solidFill>
                <a:latin typeface="Cambria" pitchFamily="18" charset="0"/>
              </a:rPr>
              <a:t>groupe, d’accéder à une scolarité dite « normale »</a:t>
            </a:r>
          </a:p>
          <a:p>
            <a:pPr marL="1485900" lvl="2" indent="-571500" algn="l">
              <a:buFont typeface="Wingdings" pitchFamily="2" charset="2"/>
              <a:buChar char="Ø"/>
            </a:pPr>
            <a:r>
              <a:rPr lang="fr-FR" sz="1700" dirty="0" smtClean="0">
                <a:solidFill>
                  <a:srgbClr val="0066CC"/>
                </a:solidFill>
                <a:latin typeface="Cambria" pitchFamily="18" charset="0"/>
              </a:rPr>
              <a:t>On perçoit une défaillance dans le processus d’aliénation-séparation qui permet au sujet de s’inscrire dans la répétition du côté de la capacité à retrouver l’objet perdu, de reconstruire ce qui est détruit. Le rapport à la perte est alors complexifié. </a:t>
            </a:r>
          </a:p>
          <a:p>
            <a:pPr marL="1485900" lvl="2" indent="-571500" algn="l">
              <a:buFont typeface="Wingdings" pitchFamily="2" charset="2"/>
              <a:buChar char="Ø"/>
            </a:pPr>
            <a:r>
              <a:rPr lang="fr-FR" sz="1700" dirty="0" smtClean="0">
                <a:solidFill>
                  <a:srgbClr val="0066CC"/>
                </a:solidFill>
                <a:latin typeface="Cambria" pitchFamily="18" charset="0"/>
              </a:rPr>
              <a:t>Le sujet n’a pas accès à la capacité de « deuil ». Ils sont « à vif », « à fleur de peau » mais l’humeur est éradiquée (pas d’expression de tristesse)</a:t>
            </a:r>
          </a:p>
          <a:p>
            <a:pPr marL="1485900" lvl="2" indent="-571500" algn="l">
              <a:buFont typeface="Wingdings" pitchFamily="2" charset="2"/>
              <a:buChar char="Ø"/>
            </a:pPr>
            <a:r>
              <a:rPr lang="fr-FR" sz="1700" dirty="0" smtClean="0">
                <a:solidFill>
                  <a:srgbClr val="0066CC"/>
                </a:solidFill>
                <a:latin typeface="Cambria" pitchFamily="18" charset="0"/>
              </a:rPr>
              <a:t>Pas de capacité à se déprimer et lorsque la dépression (en lien avec la perte, le deuil) se présente cela à tendance à angoisser les professionnels qui peuvent réagir dans une forme d’activisme. La dépression est souvent le signe d’une nouvelle forme de travail possible. On peut mettre des mots sur la tristesse, être en position de soutien, de portage…</a:t>
            </a:r>
          </a:p>
          <a:p>
            <a:pPr marL="1485900" lvl="2" indent="-571500" algn="l">
              <a:buFont typeface="Wingdings" pitchFamily="2" charset="2"/>
              <a:buChar char="Ø"/>
            </a:pPr>
            <a:r>
              <a:rPr lang="fr-FR" sz="1700" dirty="0" smtClean="0">
                <a:solidFill>
                  <a:srgbClr val="0066CC"/>
                </a:solidFill>
                <a:latin typeface="Cambria" pitchFamily="18" charset="0"/>
              </a:rPr>
              <a:t>Dans ces situations, la fonction de tiers facilitateur de la séparation symbolique n’opère pas suffisamment (carence de la fonction paternelle)</a:t>
            </a:r>
          </a:p>
          <a:p>
            <a:pPr marL="1485900" lvl="2" indent="-571500" algn="l">
              <a:buFont typeface="Wingdings" pitchFamily="2" charset="2"/>
              <a:buChar char="Ø"/>
            </a:pPr>
            <a:r>
              <a:rPr lang="fr-FR" sz="1700" dirty="0" smtClean="0">
                <a:solidFill>
                  <a:srgbClr val="0066CC"/>
                </a:solidFill>
                <a:latin typeface="Cambria" pitchFamily="18" charset="0"/>
              </a:rPr>
              <a:t>On retiendra également la question de la pulsion et du rapport du sujet à son corps. Le défaut de symbolisation met le sujet en situation d’échec dans sa capacité à faire quelque chose du réel qui l’anime, l’agite, ce qui conduit à des mise en acte, des destructions, des dégradations des violences qui ne prennent pas sens pour le sujet qui ne trouve pas de limite. L’intervention de la loi est un outil pouvant limiter les agissement du sujet et donner une réponse  concrète à des agissements devenant asociaux,  délictueux, voire criminel.</a:t>
            </a:r>
          </a:p>
          <a:p>
            <a:pPr marL="1485900" lvl="2" indent="-571500" algn="l">
              <a:buFont typeface="Wingdings" pitchFamily="2" charset="2"/>
              <a:buChar char="Ø"/>
            </a:pPr>
            <a:endParaRPr lang="fr-FR" sz="1700" dirty="0" smtClean="0">
              <a:solidFill>
                <a:srgbClr val="0066CC"/>
              </a:solidFill>
              <a:latin typeface="Cambria" pitchFamily="18" charset="0"/>
            </a:endParaRPr>
          </a:p>
          <a:p>
            <a:pPr marL="1485900" lvl="2" indent="-571500" algn="l">
              <a:buFont typeface="Wingdings" pitchFamily="2" charset="2"/>
              <a:buChar char="Ø"/>
            </a:pPr>
            <a:endParaRPr lang="fr-FR" sz="1700" dirty="0">
              <a:solidFill>
                <a:srgbClr val="0066CC"/>
              </a:solidFill>
              <a:latin typeface="Cambria" pitchFamily="18" charset="0"/>
            </a:endParaRPr>
          </a:p>
          <a:p>
            <a:pPr marL="1485900" lvl="2" indent="-571500" algn="l">
              <a:buFont typeface="Wingdings" pitchFamily="2" charset="2"/>
              <a:buChar char="Ø"/>
            </a:pPr>
            <a:endParaRPr lang="fr-FR" sz="1600" b="1" dirty="0" smtClean="0">
              <a:solidFill>
                <a:srgbClr val="0066CC"/>
              </a:solidFill>
              <a:latin typeface="Cambria" pitchFamily="18" charset="0"/>
              <a:ea typeface="+mj-ea"/>
              <a:cs typeface="+mj-cs"/>
            </a:endParaRPr>
          </a:p>
          <a:p>
            <a:pPr marL="1485900" lvl="2" indent="-571500" algn="l">
              <a:buFont typeface="Wingdings" pitchFamily="2" charset="2"/>
              <a:buChar char="Ø"/>
            </a:pPr>
            <a:endParaRPr lang="fr-FR" sz="1600" b="1" dirty="0" smtClean="0">
              <a:solidFill>
                <a:srgbClr val="0066CC"/>
              </a:solidFill>
              <a:latin typeface="Cambria" pitchFamily="18" charset="0"/>
            </a:endParaRPr>
          </a:p>
          <a:p>
            <a:pPr marL="1485900" lvl="2" indent="-571500" algn="l">
              <a:buFont typeface="Wingdings" pitchFamily="2" charset="2"/>
              <a:buChar char="Ø"/>
            </a:pPr>
            <a:endParaRPr lang="fr-FR" sz="1600" b="1" dirty="0">
              <a:solidFill>
                <a:srgbClr val="0066CC"/>
              </a:solidFill>
              <a:latin typeface="Cambria" pitchFamily="18" charset="0"/>
            </a:endParaRPr>
          </a:p>
          <a:p>
            <a:pPr marL="1485900" lvl="2" indent="-571500" algn="l">
              <a:buFont typeface="Wingdings" pitchFamily="2" charset="2"/>
              <a:buChar char="Ø"/>
            </a:pPr>
            <a:endParaRPr lang="fr-FR" sz="1600" b="1" i="1" dirty="0" smtClean="0">
              <a:solidFill>
                <a:srgbClr val="0066CC"/>
              </a:solidFill>
              <a:latin typeface="Cambria" pitchFamily="18" charset="0"/>
              <a:ea typeface="+mj-ea"/>
              <a:cs typeface="+mj-cs"/>
            </a:endParaRPr>
          </a:p>
          <a:p>
            <a:pPr marL="571500" indent="-571500" algn="l">
              <a:buFontTx/>
              <a:buChar char="-"/>
            </a:pPr>
            <a:endParaRPr lang="fr-FR" sz="2400" b="1" i="1" dirty="0" smtClean="0">
              <a:solidFill>
                <a:srgbClr val="0066CC"/>
              </a:solidFill>
              <a:latin typeface="Cambria" pitchFamily="18" charset="0"/>
              <a:ea typeface="+mj-ea"/>
              <a:cs typeface="+mj-cs"/>
            </a:endParaRPr>
          </a:p>
          <a:p>
            <a:pPr marL="571500" indent="-571500">
              <a:buFontTx/>
              <a:buChar char="-"/>
            </a:pPr>
            <a:endParaRPr lang="fr-FR" sz="4100" b="1" i="1" dirty="0" smtClean="0">
              <a:solidFill>
                <a:srgbClr val="0066CC"/>
              </a:solidFill>
              <a:latin typeface="Cambria" pitchFamily="18" charset="0"/>
              <a:ea typeface="+mj-ea"/>
              <a:cs typeface="+mj-cs"/>
            </a:endParaRPr>
          </a:p>
          <a:p>
            <a:endParaRPr lang="fr-FR" dirty="0" smtClean="0">
              <a:latin typeface="Cambria" pitchFamily="18" charset="0"/>
            </a:endParaRPr>
          </a:p>
          <a:p>
            <a:pPr marL="457200" indent="-457200">
              <a:buFontTx/>
              <a:buChar char="-"/>
            </a:pPr>
            <a:endParaRPr lang="fr-FR" dirty="0" smtClean="0"/>
          </a:p>
          <a:p>
            <a:endParaRPr lang="fr-FR" dirty="0"/>
          </a:p>
        </p:txBody>
      </p:sp>
    </p:spTree>
    <p:extLst>
      <p:ext uri="{BB962C8B-B14F-4D97-AF65-F5344CB8AC3E}">
        <p14:creationId xmlns:p14="http://schemas.microsoft.com/office/powerpoint/2010/main" val="29498608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34220"/>
            <a:ext cx="7772400" cy="802492"/>
          </a:xfrm>
        </p:spPr>
        <p:txBody>
          <a:bodyPr/>
          <a:lstStyle/>
          <a:p>
            <a:r>
              <a:rPr lang="fr-FR" altLang="fr-FR" b="1" dirty="0" smtClean="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323528" y="836712"/>
            <a:ext cx="8568952" cy="6192688"/>
          </a:xfrm>
        </p:spPr>
        <p:txBody>
          <a:bodyPr>
            <a:normAutofit fontScale="92500" lnSpcReduction="10000"/>
          </a:bodyPr>
          <a:lstStyle/>
          <a:p>
            <a:endParaRPr lang="fr-FR" sz="800" b="1" dirty="0" smtClean="0">
              <a:solidFill>
                <a:srgbClr val="0066CC"/>
              </a:solidFill>
              <a:latin typeface="Cambria" pitchFamily="18" charset="0"/>
              <a:ea typeface="+mj-ea"/>
              <a:cs typeface="+mj-cs"/>
            </a:endParaRPr>
          </a:p>
          <a:p>
            <a:pPr algn="l"/>
            <a:r>
              <a:rPr lang="fr-FR" sz="2000" b="1" u="sng" dirty="0" smtClean="0">
                <a:solidFill>
                  <a:srgbClr val="0066CC"/>
                </a:solidFill>
                <a:latin typeface="Cambria" pitchFamily="18" charset="0"/>
                <a:ea typeface="+mj-ea"/>
                <a:cs typeface="+mj-cs"/>
              </a:rPr>
              <a:t>Il en ressort plus particulièrement (3):</a:t>
            </a:r>
          </a:p>
          <a:p>
            <a:pPr algn="l"/>
            <a:endParaRPr lang="fr-FR" sz="800" b="1" u="sng" dirty="0" smtClean="0">
              <a:solidFill>
                <a:srgbClr val="0066CC"/>
              </a:solidFill>
              <a:latin typeface="Cambria" pitchFamily="18" charset="0"/>
              <a:ea typeface="+mj-ea"/>
              <a:cs typeface="+mj-cs"/>
            </a:endParaRPr>
          </a:p>
          <a:p>
            <a:pPr marL="1485900" lvl="2" indent="-571500" algn="l">
              <a:buFont typeface="Wingdings" pitchFamily="2" charset="2"/>
              <a:buChar char="Ø"/>
            </a:pPr>
            <a:r>
              <a:rPr lang="fr-FR" sz="1700" dirty="0" smtClean="0">
                <a:solidFill>
                  <a:srgbClr val="0066CC"/>
                </a:solidFill>
                <a:latin typeface="Cambria" pitchFamily="18" charset="0"/>
              </a:rPr>
              <a:t>Il est nécessaire d’élaborer une clinique à partir de la notion de « relation d’objet », de la frustration (intolérance à)  qui intègre la perte de l’objet dans un processus de demande et où l’ Autre parental, le professionnel par déplacement, devient celui qui peut donner ou refuser de donner, c’est là que donner et ne pas donner doit s’inscrire dans le rapport à la loi et de la limite et indiquer le chemin de la voie symbolique. C’est là qu’intervient le « je vais parler de ta demande au directeur (fonction de tiers séparateur) ». Je ne suis pas tout puissant dans le fait de pouvoir donner ou pas ce qu’il « te » manque. S’il y a frustration le manque d’</a:t>
            </a:r>
            <a:r>
              <a:rPr lang="fr-FR" sz="1700" dirty="0">
                <a:solidFill>
                  <a:srgbClr val="0066CC"/>
                </a:solidFill>
                <a:latin typeface="Cambria" pitchFamily="18" charset="0"/>
              </a:rPr>
              <a:t>o</a:t>
            </a:r>
            <a:r>
              <a:rPr lang="fr-FR" sz="1700" dirty="0" smtClean="0">
                <a:solidFill>
                  <a:srgbClr val="0066CC"/>
                </a:solidFill>
                <a:latin typeface="Cambria" pitchFamily="18" charset="0"/>
              </a:rPr>
              <a:t>bjet est perçu par le sujet et une amorce de perte est engagé. Il est nécessaire de dégager le processus de perte de sa dimension imaginaire maintenant le sujet dans une relation à l’Autre ou l’objet est détenu soit par l’un soit par l’autre. </a:t>
            </a:r>
          </a:p>
          <a:p>
            <a:pPr marL="1485900" lvl="2" indent="-571500" algn="l">
              <a:buFont typeface="Wingdings" pitchFamily="2" charset="2"/>
              <a:buChar char="Ø"/>
            </a:pPr>
            <a:r>
              <a:rPr lang="fr-FR" sz="1700" dirty="0" smtClean="0">
                <a:solidFill>
                  <a:srgbClr val="0066CC"/>
                </a:solidFill>
                <a:latin typeface="Cambria" pitchFamily="18" charset="0"/>
              </a:rPr>
              <a:t>C’est là qu’intervient la notion de narcissisme et de relation anaclitique à l’Autre parental dans la constitution du moi du sujet. C’est soit le moi du sujet qui est menacé de défaillir, soit un moi indifférencié « mère/enfant » qui est menacé de séparation lorsque la perte se présente. Dans les deux cas la relation à l’autre peut vite devenir insupportable soit parce qu’il s’agit de s’attacher pour survivre, soit parce qu’il s’agit de se détacher ce qui engendre des manifestations comportementales en écho à </a:t>
            </a:r>
            <a:r>
              <a:rPr lang="fr-FR" sz="1700" dirty="0">
                <a:solidFill>
                  <a:srgbClr val="0066CC"/>
                </a:solidFill>
                <a:latin typeface="Cambria" pitchFamily="18" charset="0"/>
              </a:rPr>
              <a:t>c</a:t>
            </a:r>
            <a:r>
              <a:rPr lang="fr-FR" sz="1700" dirty="0" smtClean="0">
                <a:solidFill>
                  <a:srgbClr val="0066CC"/>
                </a:solidFill>
                <a:latin typeface="Cambria" pitchFamily="18" charset="0"/>
              </a:rPr>
              <a:t>es difficultés dans le processus de subjectivation ou développemental. Plus le sujet va entrer dans l’état de droit, sortir de l’enfance, plus ses comportements auxquels il est devenu « addict » parce qu’ils lui apportent un bénéfice secondaire vont se confronter à la loi, parce qu’interdit, illégaux.</a:t>
            </a:r>
          </a:p>
          <a:p>
            <a:pPr marL="1485900" lvl="2" indent="-571500" algn="l">
              <a:buFont typeface="Wingdings" pitchFamily="2" charset="2"/>
              <a:buChar char="Ø"/>
            </a:pPr>
            <a:r>
              <a:rPr lang="fr-FR" sz="1700" dirty="0" smtClean="0">
                <a:solidFill>
                  <a:srgbClr val="0066CC"/>
                </a:solidFill>
                <a:latin typeface="Cambria" pitchFamily="18" charset="0"/>
              </a:rPr>
              <a:t>…</a:t>
            </a:r>
          </a:p>
          <a:p>
            <a:pPr marL="1485900" lvl="2" indent="-571500" algn="l">
              <a:buFont typeface="Wingdings" pitchFamily="2" charset="2"/>
              <a:buChar char="Ø"/>
            </a:pPr>
            <a:endParaRPr lang="fr-FR" sz="1700" dirty="0" smtClean="0">
              <a:solidFill>
                <a:srgbClr val="0066CC"/>
              </a:solidFill>
              <a:latin typeface="Cambria" pitchFamily="18" charset="0"/>
            </a:endParaRPr>
          </a:p>
          <a:p>
            <a:pPr marL="1485900" lvl="2" indent="-571500" algn="l">
              <a:buFont typeface="Wingdings" pitchFamily="2" charset="2"/>
              <a:buChar char="Ø"/>
            </a:pPr>
            <a:endParaRPr lang="fr-FR" sz="1700" dirty="0">
              <a:solidFill>
                <a:srgbClr val="0066CC"/>
              </a:solidFill>
              <a:latin typeface="Cambria" pitchFamily="18" charset="0"/>
            </a:endParaRPr>
          </a:p>
          <a:p>
            <a:pPr marL="1485900" lvl="2" indent="-571500" algn="l">
              <a:buFont typeface="Wingdings" pitchFamily="2" charset="2"/>
              <a:buChar char="Ø"/>
            </a:pPr>
            <a:endParaRPr lang="fr-FR" sz="1600" b="1" dirty="0" smtClean="0">
              <a:solidFill>
                <a:srgbClr val="0066CC"/>
              </a:solidFill>
              <a:latin typeface="Cambria" pitchFamily="18" charset="0"/>
              <a:ea typeface="+mj-ea"/>
              <a:cs typeface="+mj-cs"/>
            </a:endParaRPr>
          </a:p>
          <a:p>
            <a:pPr marL="1485900" lvl="2" indent="-571500" algn="l">
              <a:buFont typeface="Wingdings" pitchFamily="2" charset="2"/>
              <a:buChar char="Ø"/>
            </a:pPr>
            <a:endParaRPr lang="fr-FR" sz="1600" b="1" dirty="0" smtClean="0">
              <a:solidFill>
                <a:srgbClr val="0066CC"/>
              </a:solidFill>
              <a:latin typeface="Cambria" pitchFamily="18" charset="0"/>
            </a:endParaRPr>
          </a:p>
          <a:p>
            <a:pPr marL="1485900" lvl="2" indent="-571500" algn="l">
              <a:buFont typeface="Wingdings" pitchFamily="2" charset="2"/>
              <a:buChar char="Ø"/>
            </a:pPr>
            <a:endParaRPr lang="fr-FR" sz="1600" b="1" dirty="0">
              <a:solidFill>
                <a:srgbClr val="0066CC"/>
              </a:solidFill>
              <a:latin typeface="Cambria" pitchFamily="18" charset="0"/>
            </a:endParaRPr>
          </a:p>
          <a:p>
            <a:pPr marL="1485900" lvl="2" indent="-571500" algn="l">
              <a:buFont typeface="Wingdings" pitchFamily="2" charset="2"/>
              <a:buChar char="Ø"/>
            </a:pPr>
            <a:endParaRPr lang="fr-FR" sz="1600" b="1" i="1" dirty="0" smtClean="0">
              <a:solidFill>
                <a:srgbClr val="0066CC"/>
              </a:solidFill>
              <a:latin typeface="Cambria" pitchFamily="18" charset="0"/>
              <a:ea typeface="+mj-ea"/>
              <a:cs typeface="+mj-cs"/>
            </a:endParaRPr>
          </a:p>
          <a:p>
            <a:pPr marL="571500" indent="-571500" algn="l">
              <a:buFontTx/>
              <a:buChar char="-"/>
            </a:pPr>
            <a:endParaRPr lang="fr-FR" sz="2400" b="1" i="1" dirty="0" smtClean="0">
              <a:solidFill>
                <a:srgbClr val="0066CC"/>
              </a:solidFill>
              <a:latin typeface="Cambria" pitchFamily="18" charset="0"/>
              <a:ea typeface="+mj-ea"/>
              <a:cs typeface="+mj-cs"/>
            </a:endParaRPr>
          </a:p>
          <a:p>
            <a:pPr marL="571500" indent="-571500">
              <a:buFontTx/>
              <a:buChar char="-"/>
            </a:pPr>
            <a:endParaRPr lang="fr-FR" sz="4100" b="1" i="1" dirty="0" smtClean="0">
              <a:solidFill>
                <a:srgbClr val="0066CC"/>
              </a:solidFill>
              <a:latin typeface="Cambria" pitchFamily="18" charset="0"/>
              <a:ea typeface="+mj-ea"/>
              <a:cs typeface="+mj-cs"/>
            </a:endParaRPr>
          </a:p>
          <a:p>
            <a:endParaRPr lang="fr-FR" dirty="0" smtClean="0">
              <a:latin typeface="Cambria" pitchFamily="18" charset="0"/>
            </a:endParaRPr>
          </a:p>
          <a:p>
            <a:pPr marL="457200" indent="-457200">
              <a:buFontTx/>
              <a:buChar char="-"/>
            </a:pPr>
            <a:endParaRPr lang="fr-FR" dirty="0" smtClean="0"/>
          </a:p>
          <a:p>
            <a:endParaRPr lang="fr-FR" dirty="0"/>
          </a:p>
        </p:txBody>
      </p:sp>
    </p:spTree>
    <p:extLst>
      <p:ext uri="{BB962C8B-B14F-4D97-AF65-F5344CB8AC3E}">
        <p14:creationId xmlns:p14="http://schemas.microsoft.com/office/powerpoint/2010/main" val="42248108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34220"/>
            <a:ext cx="7772400" cy="442452"/>
          </a:xfrm>
        </p:spPr>
        <p:txBody>
          <a:bodyPr>
            <a:normAutofit fontScale="90000"/>
          </a:bodyPr>
          <a:lstStyle/>
          <a:p>
            <a:r>
              <a:rPr lang="fr-FR" altLang="fr-FR" b="1" dirty="0" smtClean="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179512" y="548680"/>
            <a:ext cx="8856984" cy="6309320"/>
          </a:xfrm>
        </p:spPr>
        <p:txBody>
          <a:bodyPr>
            <a:normAutofit fontScale="92500" lnSpcReduction="10000"/>
          </a:bodyPr>
          <a:lstStyle/>
          <a:p>
            <a:pPr algn="just"/>
            <a:r>
              <a:rPr lang="fr-FR" sz="2000" b="1" u="sng" dirty="0" smtClean="0">
                <a:solidFill>
                  <a:srgbClr val="0066CC"/>
                </a:solidFill>
                <a:latin typeface="Cambria" pitchFamily="18" charset="0"/>
                <a:ea typeface="+mj-ea"/>
                <a:cs typeface="+mj-cs"/>
              </a:rPr>
              <a:t>A partir des différents apports: Vers une définition compréhensible par tous les professionnels</a:t>
            </a:r>
          </a:p>
          <a:p>
            <a:pPr algn="just"/>
            <a:endParaRPr lang="fr-FR" sz="1000" b="1" u="sng" dirty="0">
              <a:solidFill>
                <a:srgbClr val="0066CC"/>
              </a:solidFill>
              <a:latin typeface="Cambria" pitchFamily="18" charset="0"/>
              <a:ea typeface="+mj-ea"/>
              <a:cs typeface="+mj-cs"/>
            </a:endParaRPr>
          </a:p>
          <a:p>
            <a:pPr algn="just"/>
            <a:r>
              <a:rPr lang="fr-FR" sz="1800" dirty="0" smtClean="0">
                <a:solidFill>
                  <a:srgbClr val="0066CC"/>
                </a:solidFill>
                <a:latin typeface="Cambria" pitchFamily="18" charset="0"/>
              </a:rPr>
              <a:t>«</a:t>
            </a:r>
            <a:r>
              <a:rPr lang="fr-FR" sz="1800" dirty="0">
                <a:solidFill>
                  <a:srgbClr val="0066CC"/>
                </a:solidFill>
                <a:latin typeface="Cambria" pitchFamily="18" charset="0"/>
              </a:rPr>
              <a:t> Les Enfants, adolescent(e)s présentant des signes/manifestations du registre des troubles du comportement, à rapprocher de la notion de troubles des conduites de la CIM 10, sont des sujets qui ont connus des perturbations précoces dans leur </a:t>
            </a:r>
            <a:r>
              <a:rPr lang="fr-FR" sz="1800" dirty="0" smtClean="0">
                <a:solidFill>
                  <a:srgbClr val="0066CC"/>
                </a:solidFill>
                <a:latin typeface="Cambria" pitchFamily="18" charset="0"/>
              </a:rPr>
              <a:t>développement, dans la construction </a:t>
            </a:r>
            <a:r>
              <a:rPr lang="fr-FR" sz="1800" dirty="0">
                <a:solidFill>
                  <a:srgbClr val="0066CC"/>
                </a:solidFill>
                <a:latin typeface="Cambria" pitchFamily="18" charset="0"/>
              </a:rPr>
              <a:t>des liens </a:t>
            </a:r>
            <a:r>
              <a:rPr lang="fr-FR" sz="1800" dirty="0" smtClean="0">
                <a:solidFill>
                  <a:srgbClr val="0066CC"/>
                </a:solidFill>
                <a:latin typeface="Cambria" pitchFamily="18" charset="0"/>
              </a:rPr>
              <a:t>affectifs. Ils ont connus des </a:t>
            </a:r>
            <a:r>
              <a:rPr lang="fr-FR" sz="1800" dirty="0">
                <a:solidFill>
                  <a:srgbClr val="0066CC"/>
                </a:solidFill>
                <a:latin typeface="Cambria" pitchFamily="18" charset="0"/>
              </a:rPr>
              <a:t>ruptures de continuité dans leur environnement familial et institutionnel, ne leur ayant pas permis de construire une façon sécure d’être au monde. Ils n’ont pas eu la possibilité de développer un système leur permettant d’intégrer des émotions pouvant les aider à exprimer leur bien-être comme leur mal-être. La forme d’expression privilégiée étant alors l’agir sous ses formes mortifiantes et empêchant la possibilité de la mise en place d’un lien relationnel suffisamment sécurisant (agression, vol, mensonges, fugues, stratégies de manipulation pour obtenir ce dont il/elle a besoin, conduites addictives…). Cette </a:t>
            </a:r>
            <a:r>
              <a:rPr lang="fr-FR" sz="1800" dirty="0" smtClean="0">
                <a:solidFill>
                  <a:srgbClr val="0066CC"/>
                </a:solidFill>
                <a:latin typeface="Cambria" pitchFamily="18" charset="0"/>
              </a:rPr>
              <a:t>expression, </a:t>
            </a:r>
            <a:r>
              <a:rPr lang="fr-FR" sz="1800" dirty="0">
                <a:solidFill>
                  <a:srgbClr val="0066CC"/>
                </a:solidFill>
                <a:latin typeface="Cambria" pitchFamily="18" charset="0"/>
              </a:rPr>
              <a:t>sous la forme de </a:t>
            </a:r>
            <a:r>
              <a:rPr lang="fr-FR" sz="1800" dirty="0" smtClean="0">
                <a:solidFill>
                  <a:srgbClr val="0066CC"/>
                </a:solidFill>
                <a:latin typeface="Cambria" pitchFamily="18" charset="0"/>
              </a:rPr>
              <a:t>troubles </a:t>
            </a:r>
            <a:r>
              <a:rPr lang="fr-FR" sz="1800" dirty="0">
                <a:solidFill>
                  <a:srgbClr val="0066CC"/>
                </a:solidFill>
                <a:latin typeface="Cambria" pitchFamily="18" charset="0"/>
              </a:rPr>
              <a:t>des </a:t>
            </a:r>
            <a:r>
              <a:rPr lang="fr-FR" sz="1800" dirty="0" smtClean="0">
                <a:solidFill>
                  <a:srgbClr val="0066CC"/>
                </a:solidFill>
                <a:latin typeface="Cambria" pitchFamily="18" charset="0"/>
              </a:rPr>
              <a:t>conduites, peut </a:t>
            </a:r>
            <a:r>
              <a:rPr lang="fr-FR" sz="1800" dirty="0">
                <a:solidFill>
                  <a:srgbClr val="0066CC"/>
                </a:solidFill>
                <a:latin typeface="Cambria" pitchFamily="18" charset="0"/>
              </a:rPr>
              <a:t>s’apparenter à l’expression d’une forme de dissociation psychique que l’on repère soit d’un côté très lisse dans le rapport à l’autre, soit du côté d’une perte de repère partielle et totale lors de crises clastiques, qui parfois prennent des allures </a:t>
            </a:r>
            <a:r>
              <a:rPr lang="fr-FR" sz="1800" dirty="0" smtClean="0">
                <a:solidFill>
                  <a:srgbClr val="0066CC"/>
                </a:solidFill>
                <a:latin typeface="Cambria" pitchFamily="18" charset="0"/>
              </a:rPr>
              <a:t>pouvant faire penser à la </a:t>
            </a:r>
            <a:r>
              <a:rPr lang="fr-FR" sz="1800" dirty="0">
                <a:solidFill>
                  <a:srgbClr val="0066CC"/>
                </a:solidFill>
                <a:latin typeface="Cambria" pitchFamily="18" charset="0"/>
              </a:rPr>
              <a:t>psychose (morcellement, passage à l’acte hors sens, émergence d’insultes, violence hors contrôle, attitude défensive…) entrainant de la sidération de la part de l’entourage et nécessitant souvent l’intervention d’un tiers d’urgence (pompiers, </a:t>
            </a:r>
            <a:r>
              <a:rPr lang="fr-FR" sz="1800" dirty="0" smtClean="0">
                <a:solidFill>
                  <a:srgbClr val="0066CC"/>
                </a:solidFill>
                <a:latin typeface="Cambria" pitchFamily="18" charset="0"/>
              </a:rPr>
              <a:t>police). </a:t>
            </a:r>
            <a:r>
              <a:rPr lang="fr-FR" sz="1800" dirty="0">
                <a:solidFill>
                  <a:srgbClr val="0066CC"/>
                </a:solidFill>
                <a:latin typeface="Cambria" pitchFamily="18" charset="0"/>
              </a:rPr>
              <a:t>Parfois les manifestations ne trouvant pas à s’apaiser, cela nécessite l’intervention de soins spécialisés (contenance psychique, hospitalisation). Le sujet donne l’impression d’être fixé à un vécu traumatique qui se répète ne trouvant pas de limite à ce qui l’agite et le fait </a:t>
            </a:r>
            <a:r>
              <a:rPr lang="fr-FR" sz="1800" dirty="0" smtClean="0">
                <a:solidFill>
                  <a:srgbClr val="0066CC"/>
                </a:solidFill>
                <a:latin typeface="Cambria" pitchFamily="18" charset="0"/>
              </a:rPr>
              <a:t>souffrir, entrainant une anesthésie émotionnelle générant un état dissociatif. </a:t>
            </a:r>
            <a:r>
              <a:rPr lang="fr-FR" sz="1800" dirty="0">
                <a:solidFill>
                  <a:srgbClr val="0066CC"/>
                </a:solidFill>
                <a:latin typeface="Cambria" pitchFamily="18" charset="0"/>
              </a:rPr>
              <a:t>Ceci </a:t>
            </a:r>
            <a:r>
              <a:rPr lang="fr-FR" sz="1800" dirty="0" smtClean="0">
                <a:solidFill>
                  <a:srgbClr val="0066CC"/>
                </a:solidFill>
                <a:latin typeface="Cambria" pitchFamily="18" charset="0"/>
              </a:rPr>
              <a:t>se concrétise de manière observable par les </a:t>
            </a:r>
            <a:r>
              <a:rPr lang="fr-FR" sz="1800" dirty="0">
                <a:solidFill>
                  <a:srgbClr val="0066CC"/>
                </a:solidFill>
                <a:latin typeface="Cambria" pitchFamily="18" charset="0"/>
              </a:rPr>
              <a:t>comportements décrits dans les différentes nosographies qui tentent de définir ces troubles </a:t>
            </a:r>
            <a:r>
              <a:rPr lang="fr-FR" sz="1800" dirty="0" smtClean="0">
                <a:solidFill>
                  <a:srgbClr val="0066CC"/>
                </a:solidFill>
                <a:latin typeface="Cambria" pitchFamily="18" charset="0"/>
              </a:rPr>
              <a:t>mais qui n’en donne que l’aspect </a:t>
            </a:r>
            <a:r>
              <a:rPr lang="fr-FR" sz="1800" dirty="0">
                <a:solidFill>
                  <a:srgbClr val="0066CC"/>
                </a:solidFill>
                <a:latin typeface="Cambria" pitchFamily="18" charset="0"/>
              </a:rPr>
              <a:t>descriptif </a:t>
            </a:r>
            <a:r>
              <a:rPr lang="fr-FR" sz="1800" dirty="0" smtClean="0">
                <a:solidFill>
                  <a:srgbClr val="0066CC"/>
                </a:solidFill>
                <a:latin typeface="Cambria" pitchFamily="18" charset="0"/>
              </a:rPr>
              <a:t>et seulement </a:t>
            </a:r>
            <a:r>
              <a:rPr lang="fr-FR" sz="1800" dirty="0">
                <a:solidFill>
                  <a:srgbClr val="0066CC"/>
                </a:solidFill>
                <a:latin typeface="Cambria" pitchFamily="18" charset="0"/>
              </a:rPr>
              <a:t>du point de vue de l’observateur. »</a:t>
            </a:r>
          </a:p>
          <a:p>
            <a:pPr marL="1485900" lvl="2" indent="-571500" algn="just">
              <a:buFont typeface="Wingdings" pitchFamily="2" charset="2"/>
              <a:buChar char="Ø"/>
            </a:pPr>
            <a:endParaRPr lang="fr-FR" sz="1700" dirty="0">
              <a:solidFill>
                <a:srgbClr val="0066CC"/>
              </a:solidFill>
              <a:latin typeface="Cambria" pitchFamily="18" charset="0"/>
            </a:endParaRPr>
          </a:p>
          <a:p>
            <a:pPr marL="1485900" lvl="2" indent="-571500" algn="just">
              <a:buFont typeface="Wingdings" pitchFamily="2" charset="2"/>
              <a:buChar char="Ø"/>
            </a:pPr>
            <a:endParaRPr lang="fr-FR" sz="1600" b="1" dirty="0" smtClean="0">
              <a:solidFill>
                <a:srgbClr val="0066CC"/>
              </a:solidFill>
              <a:latin typeface="Cambria" pitchFamily="18" charset="0"/>
              <a:ea typeface="+mj-ea"/>
              <a:cs typeface="+mj-cs"/>
            </a:endParaRPr>
          </a:p>
          <a:p>
            <a:pPr marL="1485900" lvl="2" indent="-571500" algn="just">
              <a:buFont typeface="Wingdings" pitchFamily="2" charset="2"/>
              <a:buChar char="Ø"/>
            </a:pPr>
            <a:endParaRPr lang="fr-FR" sz="1600" b="1" dirty="0" smtClean="0">
              <a:solidFill>
                <a:srgbClr val="0066CC"/>
              </a:solidFill>
              <a:latin typeface="Cambria" pitchFamily="18" charset="0"/>
            </a:endParaRPr>
          </a:p>
          <a:p>
            <a:pPr marL="1485900" lvl="2" indent="-571500" algn="just">
              <a:buFont typeface="Wingdings" pitchFamily="2" charset="2"/>
              <a:buChar char="Ø"/>
            </a:pPr>
            <a:endParaRPr lang="fr-FR" sz="1600" b="1" dirty="0">
              <a:solidFill>
                <a:srgbClr val="0066CC"/>
              </a:solidFill>
              <a:latin typeface="Cambria" pitchFamily="18" charset="0"/>
            </a:endParaRPr>
          </a:p>
          <a:p>
            <a:pPr marL="1485900" lvl="2" indent="-571500" algn="just">
              <a:buFont typeface="Wingdings" pitchFamily="2" charset="2"/>
              <a:buChar char="Ø"/>
            </a:pPr>
            <a:endParaRPr lang="fr-FR" sz="1600" b="1" i="1" dirty="0" smtClean="0">
              <a:solidFill>
                <a:srgbClr val="0066CC"/>
              </a:solidFill>
              <a:latin typeface="Cambria" pitchFamily="18" charset="0"/>
              <a:ea typeface="+mj-ea"/>
              <a:cs typeface="+mj-cs"/>
            </a:endParaRPr>
          </a:p>
          <a:p>
            <a:pPr marL="571500" indent="-571500" algn="just">
              <a:buFontTx/>
              <a:buChar char="-"/>
            </a:pPr>
            <a:endParaRPr lang="fr-FR" sz="2400" b="1" i="1" dirty="0" smtClean="0">
              <a:solidFill>
                <a:srgbClr val="0066CC"/>
              </a:solidFill>
              <a:latin typeface="Cambria" pitchFamily="18" charset="0"/>
              <a:ea typeface="+mj-ea"/>
              <a:cs typeface="+mj-cs"/>
            </a:endParaRPr>
          </a:p>
          <a:p>
            <a:pPr marL="571500" indent="-571500" algn="just">
              <a:buFontTx/>
              <a:buChar char="-"/>
            </a:pPr>
            <a:endParaRPr lang="fr-FR" sz="4100" b="1" i="1" dirty="0" smtClean="0">
              <a:solidFill>
                <a:srgbClr val="0066CC"/>
              </a:solidFill>
              <a:latin typeface="Cambria" pitchFamily="18" charset="0"/>
              <a:ea typeface="+mj-ea"/>
              <a:cs typeface="+mj-cs"/>
            </a:endParaRPr>
          </a:p>
          <a:p>
            <a:pPr algn="just"/>
            <a:endParaRPr lang="fr-FR" dirty="0" smtClean="0">
              <a:latin typeface="Cambria" pitchFamily="18" charset="0"/>
            </a:endParaRPr>
          </a:p>
          <a:p>
            <a:pPr marL="457200" indent="-457200" algn="just">
              <a:buFontTx/>
              <a:buChar char="-"/>
            </a:pPr>
            <a:endParaRPr lang="fr-FR" dirty="0" smtClean="0"/>
          </a:p>
          <a:p>
            <a:pPr algn="just"/>
            <a:endParaRPr lang="fr-FR" dirty="0"/>
          </a:p>
        </p:txBody>
      </p:sp>
    </p:spTree>
    <p:extLst>
      <p:ext uri="{BB962C8B-B14F-4D97-AF65-F5344CB8AC3E}">
        <p14:creationId xmlns:p14="http://schemas.microsoft.com/office/powerpoint/2010/main" val="1628708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332656"/>
            <a:ext cx="7772400" cy="1008112"/>
          </a:xfrm>
        </p:spPr>
        <p:txBody>
          <a:bodyPr/>
          <a:lstStyle/>
          <a:p>
            <a:r>
              <a:rPr lang="fr-FR" altLang="fr-FR" b="1" dirty="0" smtClean="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323528" y="1772817"/>
            <a:ext cx="8568952" cy="4608512"/>
          </a:xfrm>
        </p:spPr>
        <p:txBody>
          <a:bodyPr>
            <a:normAutofit/>
          </a:bodyPr>
          <a:lstStyle/>
          <a:p>
            <a:r>
              <a:rPr lang="fr-FR" b="1" u="sng" dirty="0" smtClean="0">
                <a:solidFill>
                  <a:srgbClr val="0066CC"/>
                </a:solidFill>
                <a:latin typeface="Cambria" pitchFamily="18" charset="0"/>
                <a:ea typeface="+mj-ea"/>
                <a:cs typeface="+mj-cs"/>
              </a:rPr>
              <a:t>Répondre à un objectif particulier du groupe de travail: </a:t>
            </a:r>
          </a:p>
          <a:p>
            <a:endParaRPr lang="fr-FR" b="1" i="1" u="sng" dirty="0" smtClean="0">
              <a:solidFill>
                <a:srgbClr val="0066CC"/>
              </a:solidFill>
              <a:latin typeface="Cambria" pitchFamily="18" charset="0"/>
              <a:ea typeface="+mj-ea"/>
              <a:cs typeface="+mj-cs"/>
            </a:endParaRPr>
          </a:p>
          <a:p>
            <a:r>
              <a:rPr lang="fr-FR" sz="3600" b="1" i="1" dirty="0" smtClean="0">
                <a:solidFill>
                  <a:srgbClr val="0066CC"/>
                </a:solidFill>
                <a:latin typeface="Cambria" pitchFamily="18" charset="0"/>
                <a:ea typeface="+mj-ea"/>
                <a:cs typeface="+mj-cs"/>
              </a:rPr>
              <a:t> Identifier des éléments de définition de la terminologie « troubles du comportement» dans un but de communication</a:t>
            </a:r>
          </a:p>
          <a:p>
            <a:endParaRPr lang="fr-FR" dirty="0" smtClean="0">
              <a:latin typeface="Cambria" pitchFamily="18" charset="0"/>
            </a:endParaRPr>
          </a:p>
          <a:p>
            <a:pPr marL="457200" indent="-457200">
              <a:buFontTx/>
              <a:buChar char="-"/>
            </a:pPr>
            <a:endParaRPr lang="fr-FR" dirty="0" smtClean="0"/>
          </a:p>
          <a:p>
            <a:endParaRPr lang="fr-FR" dirty="0"/>
          </a:p>
        </p:txBody>
      </p:sp>
    </p:spTree>
    <p:extLst>
      <p:ext uri="{BB962C8B-B14F-4D97-AF65-F5344CB8AC3E}">
        <p14:creationId xmlns:p14="http://schemas.microsoft.com/office/powerpoint/2010/main" val="30552521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3768" y="620688"/>
            <a:ext cx="4296946" cy="769441"/>
          </a:xfrm>
          <a:prstGeom prst="rect">
            <a:avLst/>
          </a:prstGeom>
        </p:spPr>
        <p:txBody>
          <a:bodyPr wrap="none">
            <a:spAutoFit/>
          </a:bodyPr>
          <a:lstStyle/>
          <a:p>
            <a:pPr algn="ctr"/>
            <a:r>
              <a:rPr lang="fr-FR" altLang="fr-FR" sz="4400" b="1" dirty="0">
                <a:solidFill>
                  <a:srgbClr val="00B0F0"/>
                </a:solidFill>
                <a:effectLst>
                  <a:outerShdw blurRad="38100" dist="38100" dir="2700000" algn="tl">
                    <a:srgbClr val="000000"/>
                  </a:outerShdw>
                </a:effectLst>
                <a:latin typeface="Cambria" pitchFamily="18" charset="0"/>
              </a:rPr>
              <a:t>RESEAU ADO 66</a:t>
            </a:r>
            <a:endParaRPr lang="fr-FR" sz="4400" dirty="0"/>
          </a:p>
        </p:txBody>
      </p:sp>
      <p:sp>
        <p:nvSpPr>
          <p:cNvPr id="3" name="Rectangle 2"/>
          <p:cNvSpPr/>
          <p:nvPr/>
        </p:nvSpPr>
        <p:spPr>
          <a:xfrm>
            <a:off x="467544" y="1772816"/>
            <a:ext cx="8280920" cy="4832092"/>
          </a:xfrm>
          <a:prstGeom prst="rect">
            <a:avLst/>
          </a:prstGeom>
        </p:spPr>
        <p:txBody>
          <a:bodyPr wrap="square">
            <a:spAutoFit/>
          </a:bodyPr>
          <a:lstStyle/>
          <a:p>
            <a:pPr algn="just"/>
            <a:r>
              <a:rPr lang="fr-FR" sz="2800" dirty="0">
                <a:solidFill>
                  <a:srgbClr val="0066CC"/>
                </a:solidFill>
                <a:latin typeface="Cambria" pitchFamily="18" charset="0"/>
              </a:rPr>
              <a:t> </a:t>
            </a:r>
            <a:r>
              <a:rPr lang="fr-FR" sz="2800" b="1" u="sng" dirty="0" smtClean="0">
                <a:solidFill>
                  <a:srgbClr val="0066CC"/>
                </a:solidFill>
                <a:latin typeface="Cambria" pitchFamily="18" charset="0"/>
              </a:rPr>
              <a:t>Après présentation au groupe initial et retour auprès des psychologues il a été validé:</a:t>
            </a:r>
          </a:p>
          <a:p>
            <a:pPr algn="just"/>
            <a:endParaRPr lang="fr-FR" sz="2800" b="1" dirty="0" smtClean="0">
              <a:solidFill>
                <a:srgbClr val="0066CC"/>
              </a:solidFill>
              <a:latin typeface="Cambria" pitchFamily="18" charset="0"/>
            </a:endParaRPr>
          </a:p>
          <a:p>
            <a:pPr marL="285750" indent="-285750" algn="just">
              <a:buFontTx/>
              <a:buChar char="-"/>
            </a:pPr>
            <a:r>
              <a:rPr lang="fr-FR" sz="2800" b="1" dirty="0" smtClean="0">
                <a:solidFill>
                  <a:srgbClr val="0066CC"/>
                </a:solidFill>
                <a:latin typeface="Cambria" pitchFamily="18" charset="0"/>
              </a:rPr>
              <a:t>l’organisation d’une dernière réunion des psychologues pour affiner les éléments de définition</a:t>
            </a:r>
          </a:p>
          <a:p>
            <a:pPr marL="285750" indent="-285750" algn="just">
              <a:buFontTx/>
              <a:buChar char="-"/>
            </a:pPr>
            <a:endParaRPr lang="fr-FR" sz="2800" b="1" dirty="0" smtClean="0">
              <a:solidFill>
                <a:srgbClr val="0066CC"/>
              </a:solidFill>
              <a:latin typeface="Cambria" pitchFamily="18" charset="0"/>
            </a:endParaRPr>
          </a:p>
          <a:p>
            <a:pPr marL="285750" indent="-285750" algn="just">
              <a:buFontTx/>
              <a:buChar char="-"/>
            </a:pPr>
            <a:r>
              <a:rPr lang="fr-FR" sz="2800" b="1" dirty="0" smtClean="0">
                <a:solidFill>
                  <a:srgbClr val="0066CC"/>
                </a:solidFill>
                <a:latin typeface="Cambria" pitchFamily="18" charset="0"/>
              </a:rPr>
              <a:t>L’organisation d’une réunion pour croiser les deux groupes de travail et évoquer la possibilité d’une suite</a:t>
            </a:r>
          </a:p>
          <a:p>
            <a:endParaRPr lang="fr-FR" sz="2800" dirty="0"/>
          </a:p>
        </p:txBody>
      </p:sp>
    </p:spTree>
    <p:extLst>
      <p:ext uri="{BB962C8B-B14F-4D97-AF65-F5344CB8AC3E}">
        <p14:creationId xmlns:p14="http://schemas.microsoft.com/office/powerpoint/2010/main" val="2825595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76673"/>
            <a:ext cx="7772400" cy="1008112"/>
          </a:xfrm>
        </p:spPr>
        <p:txBody>
          <a:bodyPr/>
          <a:lstStyle/>
          <a:p>
            <a:r>
              <a:rPr lang="fr-FR" altLang="fr-FR" b="1" dirty="0" smtClean="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323528" y="1772817"/>
            <a:ext cx="8568952" cy="4608512"/>
          </a:xfrm>
        </p:spPr>
        <p:txBody>
          <a:bodyPr>
            <a:normAutofit fontScale="92500" lnSpcReduction="10000"/>
          </a:bodyPr>
          <a:lstStyle/>
          <a:p>
            <a:r>
              <a:rPr lang="fr-FR" sz="4400" b="1" u="sng" dirty="0" smtClean="0">
                <a:solidFill>
                  <a:srgbClr val="0066CC"/>
                </a:solidFill>
                <a:latin typeface="Cambria" pitchFamily="18" charset="0"/>
                <a:ea typeface="+mj-ea"/>
                <a:cs typeface="+mj-cs"/>
              </a:rPr>
              <a:t>par des objectifs opérationnels: </a:t>
            </a:r>
            <a:endParaRPr lang="fr-FR" sz="4800" b="1" i="1" u="sng" dirty="0" smtClean="0">
              <a:solidFill>
                <a:srgbClr val="0066CC"/>
              </a:solidFill>
              <a:latin typeface="Cambria" pitchFamily="18" charset="0"/>
              <a:ea typeface="+mj-ea"/>
              <a:cs typeface="+mj-cs"/>
            </a:endParaRPr>
          </a:p>
          <a:p>
            <a:endParaRPr lang="fr-FR" sz="4100" b="1" i="1" dirty="0">
              <a:solidFill>
                <a:srgbClr val="0066CC"/>
              </a:solidFill>
              <a:latin typeface="Cambria" pitchFamily="18" charset="0"/>
              <a:ea typeface="+mj-ea"/>
              <a:cs typeface="+mj-cs"/>
            </a:endParaRPr>
          </a:p>
          <a:p>
            <a:pPr marL="571500" indent="-571500" algn="l">
              <a:buFontTx/>
              <a:buChar char="-"/>
            </a:pPr>
            <a:r>
              <a:rPr lang="fr-FR" sz="4100" b="1" i="1" dirty="0" smtClean="0">
                <a:solidFill>
                  <a:srgbClr val="0066CC"/>
                </a:solidFill>
                <a:latin typeface="Cambria" pitchFamily="18" charset="0"/>
                <a:ea typeface="+mj-ea"/>
                <a:cs typeface="+mj-cs"/>
              </a:rPr>
              <a:t>Constituer une revue des définitions existantes</a:t>
            </a:r>
          </a:p>
          <a:p>
            <a:pPr marL="571500" indent="-571500" algn="l">
              <a:buFontTx/>
              <a:buChar char="-"/>
            </a:pPr>
            <a:r>
              <a:rPr lang="fr-FR" sz="4100" b="1" i="1" dirty="0" smtClean="0">
                <a:solidFill>
                  <a:srgbClr val="0066CC"/>
                </a:solidFill>
                <a:latin typeface="Cambria" pitchFamily="18" charset="0"/>
                <a:ea typeface="+mj-ea"/>
                <a:cs typeface="+mj-cs"/>
              </a:rPr>
              <a:t>Faire un point sur les représentations des professionnels</a:t>
            </a:r>
          </a:p>
          <a:p>
            <a:pPr marL="571500" indent="-571500" algn="l">
              <a:buFontTx/>
              <a:buChar char="-"/>
            </a:pPr>
            <a:r>
              <a:rPr lang="fr-FR" sz="4100" b="1" i="1" dirty="0" smtClean="0">
                <a:solidFill>
                  <a:srgbClr val="0066CC"/>
                </a:solidFill>
                <a:latin typeface="Cambria" pitchFamily="18" charset="0"/>
                <a:ea typeface="+mj-ea"/>
                <a:cs typeface="+mj-cs"/>
              </a:rPr>
              <a:t>Établir un référentiel commun</a:t>
            </a:r>
          </a:p>
          <a:p>
            <a:pPr marL="571500" indent="-571500">
              <a:buFontTx/>
              <a:buChar char="-"/>
            </a:pPr>
            <a:endParaRPr lang="fr-FR" sz="4100" b="1" i="1" dirty="0" smtClean="0">
              <a:solidFill>
                <a:srgbClr val="0066CC"/>
              </a:solidFill>
              <a:latin typeface="Cambria" pitchFamily="18" charset="0"/>
              <a:ea typeface="+mj-ea"/>
              <a:cs typeface="+mj-cs"/>
            </a:endParaRPr>
          </a:p>
          <a:p>
            <a:endParaRPr lang="fr-FR" dirty="0" smtClean="0">
              <a:latin typeface="Cambria" pitchFamily="18" charset="0"/>
            </a:endParaRPr>
          </a:p>
          <a:p>
            <a:pPr marL="457200" indent="-457200">
              <a:buFontTx/>
              <a:buChar char="-"/>
            </a:pPr>
            <a:endParaRPr lang="fr-FR" dirty="0" smtClean="0"/>
          </a:p>
          <a:p>
            <a:endParaRPr lang="fr-FR" dirty="0"/>
          </a:p>
        </p:txBody>
      </p:sp>
    </p:spTree>
    <p:extLst>
      <p:ext uri="{BB962C8B-B14F-4D97-AF65-F5344CB8AC3E}">
        <p14:creationId xmlns:p14="http://schemas.microsoft.com/office/powerpoint/2010/main" val="4240016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2490484" y="987634"/>
            <a:ext cx="2981366" cy="1368152"/>
          </a:xfrm>
          <a:prstGeom prst="ellipse">
            <a:avLst/>
          </a:prstGeom>
          <a:solidFill>
            <a:schemeClr val="bg1"/>
          </a:solidFill>
          <a:ln>
            <a:solidFill>
              <a:srgbClr val="00B0F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r-FR" sz="2400" b="1" i="1" dirty="0">
                <a:solidFill>
                  <a:srgbClr val="0066CC"/>
                </a:solidFill>
                <a:latin typeface="Cambria" pitchFamily="18" charset="0"/>
                <a:ea typeface="+mj-ea"/>
                <a:cs typeface="+mj-cs"/>
              </a:rPr>
              <a:t>4 moyens mis en œuvre</a:t>
            </a:r>
          </a:p>
        </p:txBody>
      </p:sp>
      <p:sp>
        <p:nvSpPr>
          <p:cNvPr id="3" name="Zone de texte 2"/>
          <p:cNvSpPr txBox="1">
            <a:spLocks noChangeArrowheads="1"/>
          </p:cNvSpPr>
          <p:nvPr/>
        </p:nvSpPr>
        <p:spPr bwMode="auto">
          <a:xfrm>
            <a:off x="251520" y="1700808"/>
            <a:ext cx="1872208" cy="3277820"/>
          </a:xfrm>
          <a:prstGeom prst="rect">
            <a:avLst/>
          </a:prstGeom>
          <a:solidFill>
            <a:schemeClr val="accent5">
              <a:lumMod val="20000"/>
              <a:lumOff val="80000"/>
              <a:alpha val="91000"/>
            </a:schemeClr>
          </a:solidFill>
          <a:ln w="9525">
            <a:solidFill>
              <a:srgbClr val="00B0F0"/>
            </a:solidFill>
            <a:miter lim="800000"/>
            <a:headEnd/>
            <a:tailEnd/>
          </a:ln>
        </p:spPr>
        <p:txBody>
          <a:bodyPr rot="0" vert="horz" wrap="square" lIns="91440" tIns="45720" rIns="91440" bIns="45720" anchor="t" anchorCtr="0">
            <a:spAutoFit/>
          </a:bodyPr>
          <a:lstStyle/>
          <a:p>
            <a:pPr>
              <a:lnSpc>
                <a:spcPct val="115000"/>
              </a:lnSpc>
              <a:spcAft>
                <a:spcPts val="1000"/>
              </a:spcAft>
            </a:pPr>
            <a:r>
              <a:rPr lang="fr-FR" b="1" dirty="0">
                <a:solidFill>
                  <a:srgbClr val="0066CC"/>
                </a:solidFill>
                <a:latin typeface="Cambria" pitchFamily="18" charset="0"/>
                <a:ea typeface="+mj-ea"/>
                <a:cs typeface="+mj-cs"/>
              </a:rPr>
              <a:t>1/Recueil des </a:t>
            </a:r>
            <a:r>
              <a:rPr lang="fr-FR" b="1" dirty="0" smtClean="0">
                <a:solidFill>
                  <a:srgbClr val="0066CC"/>
                </a:solidFill>
                <a:latin typeface="Cambria" pitchFamily="18" charset="0"/>
                <a:ea typeface="+mj-ea"/>
                <a:cs typeface="+mj-cs"/>
              </a:rPr>
              <a:t>représentations des professionnels </a:t>
            </a:r>
            <a:r>
              <a:rPr lang="fr-FR" b="1" dirty="0">
                <a:solidFill>
                  <a:srgbClr val="0066CC"/>
                </a:solidFill>
                <a:latin typeface="Cambria" pitchFamily="18" charset="0"/>
                <a:ea typeface="+mj-ea"/>
                <a:cs typeface="+mj-cs"/>
              </a:rPr>
              <a:t>et d’éléments  issus des échanges entre les membres du groupe de travail initial</a:t>
            </a:r>
          </a:p>
        </p:txBody>
      </p:sp>
      <p:sp>
        <p:nvSpPr>
          <p:cNvPr id="4" name="Zone de texte 2"/>
          <p:cNvSpPr txBox="1">
            <a:spLocks noChangeArrowheads="1"/>
          </p:cNvSpPr>
          <p:nvPr/>
        </p:nvSpPr>
        <p:spPr bwMode="auto">
          <a:xfrm>
            <a:off x="2290284" y="3516689"/>
            <a:ext cx="1690883" cy="2322174"/>
          </a:xfrm>
          <a:prstGeom prst="rect">
            <a:avLst/>
          </a:prstGeom>
          <a:solidFill>
            <a:schemeClr val="accent5">
              <a:lumMod val="40000"/>
              <a:lumOff val="60000"/>
              <a:alpha val="20000"/>
            </a:schemeClr>
          </a:solidFill>
          <a:ln w="9525">
            <a:solidFill>
              <a:srgbClr val="00B0F0"/>
            </a:solidFill>
            <a:miter lim="800000"/>
            <a:headEnd/>
            <a:tailEnd/>
          </a:ln>
        </p:spPr>
        <p:txBody>
          <a:bodyPr rot="0" vert="horz" wrap="square" lIns="91440" tIns="45720" rIns="91440" bIns="45720" anchor="t" anchorCtr="0">
            <a:spAutoFit/>
          </a:bodyPr>
          <a:lstStyle/>
          <a:p>
            <a:pPr>
              <a:lnSpc>
                <a:spcPct val="115000"/>
              </a:lnSpc>
              <a:spcAft>
                <a:spcPts val="1000"/>
              </a:spcAft>
            </a:pPr>
            <a:r>
              <a:rPr lang="fr-FR" b="1" dirty="0">
                <a:solidFill>
                  <a:srgbClr val="0066CC"/>
                </a:solidFill>
                <a:latin typeface="Cambria" pitchFamily="18" charset="0"/>
                <a:ea typeface="+mj-ea"/>
                <a:cs typeface="+mj-cs"/>
              </a:rPr>
              <a:t>2/Recueil d’éléments théoriques par le psychologue du Réseau ADO 66</a:t>
            </a:r>
          </a:p>
        </p:txBody>
      </p:sp>
      <p:sp>
        <p:nvSpPr>
          <p:cNvPr id="5" name="Zone de texte 2"/>
          <p:cNvSpPr txBox="1">
            <a:spLocks noChangeArrowheads="1"/>
          </p:cNvSpPr>
          <p:nvPr/>
        </p:nvSpPr>
        <p:spPr bwMode="auto">
          <a:xfrm>
            <a:off x="4319972" y="2628900"/>
            <a:ext cx="1692188" cy="2959272"/>
          </a:xfrm>
          <a:prstGeom prst="rect">
            <a:avLst/>
          </a:prstGeom>
          <a:solidFill>
            <a:schemeClr val="accent5">
              <a:lumMod val="20000"/>
              <a:lumOff val="80000"/>
              <a:alpha val="61000"/>
            </a:schemeClr>
          </a:solidFill>
          <a:ln w="9525">
            <a:solidFill>
              <a:srgbClr val="00B0F0"/>
            </a:solidFill>
            <a:miter lim="800000"/>
            <a:headEnd/>
            <a:tailEnd/>
          </a:ln>
        </p:spPr>
        <p:txBody>
          <a:bodyPr rot="0" vert="horz" wrap="square" lIns="91440" tIns="45720" rIns="91440" bIns="45720" anchor="t" anchorCtr="0">
            <a:spAutoFit/>
          </a:bodyPr>
          <a:lstStyle/>
          <a:p>
            <a:pPr>
              <a:lnSpc>
                <a:spcPct val="115000"/>
              </a:lnSpc>
              <a:spcAft>
                <a:spcPts val="1000"/>
              </a:spcAft>
            </a:pPr>
            <a:r>
              <a:rPr lang="fr-FR" b="1" dirty="0">
                <a:solidFill>
                  <a:srgbClr val="0066CC"/>
                </a:solidFill>
                <a:latin typeface="Cambria" pitchFamily="18" charset="0"/>
                <a:ea typeface="+mj-ea"/>
                <a:cs typeface="+mj-cs"/>
              </a:rPr>
              <a:t>3/Recueil d’éléments de définition psychiatrique par le Dr Galan auprès d’autres médecins psychiatres</a:t>
            </a:r>
          </a:p>
        </p:txBody>
      </p:sp>
      <p:sp>
        <p:nvSpPr>
          <p:cNvPr id="6" name="Zone de texte 3"/>
          <p:cNvSpPr txBox="1">
            <a:spLocks noChangeArrowheads="1"/>
          </p:cNvSpPr>
          <p:nvPr/>
        </p:nvSpPr>
        <p:spPr bwMode="auto">
          <a:xfrm>
            <a:off x="6319325" y="1340768"/>
            <a:ext cx="2592288" cy="5184576"/>
          </a:xfrm>
          <a:prstGeom prst="rect">
            <a:avLst/>
          </a:prstGeom>
          <a:solidFill>
            <a:schemeClr val="accent5">
              <a:lumMod val="20000"/>
              <a:lumOff val="80000"/>
              <a:alpha val="24000"/>
            </a:schemeClr>
          </a:solidFill>
          <a:ln w="9525">
            <a:solidFill>
              <a:srgbClr val="00B0F0"/>
            </a:solidFill>
            <a:miter lim="800000"/>
            <a:headEnd/>
            <a:tailEnd/>
          </a:ln>
        </p:spPr>
        <p:txBody>
          <a:bodyPr rot="0" vert="horz" wrap="square" lIns="91440" tIns="45720" rIns="91440" bIns="45720" anchor="t" anchorCtr="0">
            <a:noAutofit/>
          </a:bodyPr>
          <a:lstStyle/>
          <a:p>
            <a:pPr>
              <a:lnSpc>
                <a:spcPct val="115000"/>
              </a:lnSpc>
              <a:spcAft>
                <a:spcPts val="1000"/>
              </a:spcAft>
            </a:pPr>
            <a:r>
              <a:rPr lang="fr-FR" b="1" dirty="0">
                <a:solidFill>
                  <a:srgbClr val="0066CC"/>
                </a:solidFill>
                <a:latin typeface="Cambria" pitchFamily="18" charset="0"/>
                <a:ea typeface="+mj-ea"/>
                <a:cs typeface="+mj-cs"/>
              </a:rPr>
              <a:t>4/Organisation d’un groupe de travail annexe de psychologues des ITEP et d’institutions du département accueillant des adolescents pour </a:t>
            </a:r>
            <a:r>
              <a:rPr lang="fr-FR" b="1" dirty="0" smtClean="0">
                <a:solidFill>
                  <a:srgbClr val="0066CC"/>
                </a:solidFill>
                <a:latin typeface="Cambria" pitchFamily="18" charset="0"/>
                <a:ea typeface="+mj-ea"/>
                <a:cs typeface="+mj-cs"/>
              </a:rPr>
              <a:t>contribuer </a:t>
            </a:r>
            <a:r>
              <a:rPr lang="fr-FR" b="1" dirty="0">
                <a:solidFill>
                  <a:srgbClr val="0066CC"/>
                </a:solidFill>
                <a:latin typeface="Cambria" pitchFamily="18" charset="0"/>
                <a:ea typeface="+mj-ea"/>
                <a:cs typeface="+mj-cs"/>
              </a:rPr>
              <a:t>à une  partie de la définition, </a:t>
            </a:r>
            <a:r>
              <a:rPr lang="fr-FR" b="1" dirty="0" smtClean="0">
                <a:solidFill>
                  <a:srgbClr val="0066CC"/>
                </a:solidFill>
                <a:latin typeface="Cambria" pitchFamily="18" charset="0"/>
                <a:ea typeface="+mj-ea"/>
                <a:cs typeface="+mj-cs"/>
              </a:rPr>
              <a:t>à l’élaboration d’ </a:t>
            </a:r>
            <a:r>
              <a:rPr lang="fr-FR" b="1" dirty="0">
                <a:solidFill>
                  <a:srgbClr val="0066CC"/>
                </a:solidFill>
                <a:latin typeface="Cambria" pitchFamily="18" charset="0"/>
                <a:ea typeface="+mj-ea"/>
                <a:cs typeface="+mj-cs"/>
              </a:rPr>
              <a:t>un document </a:t>
            </a:r>
            <a:r>
              <a:rPr lang="fr-FR" b="1" dirty="0" smtClean="0">
                <a:solidFill>
                  <a:srgbClr val="0066CC"/>
                </a:solidFill>
                <a:latin typeface="Cambria" pitchFamily="18" charset="0"/>
                <a:ea typeface="+mj-ea"/>
                <a:cs typeface="+mj-cs"/>
              </a:rPr>
              <a:t>précisant des éléments </a:t>
            </a:r>
            <a:r>
              <a:rPr lang="fr-FR" b="1" dirty="0">
                <a:solidFill>
                  <a:srgbClr val="0066CC"/>
                </a:solidFill>
                <a:latin typeface="Cambria" pitchFamily="18" charset="0"/>
                <a:ea typeface="+mj-ea"/>
                <a:cs typeface="+mj-cs"/>
              </a:rPr>
              <a:t>de définition et </a:t>
            </a:r>
            <a:r>
              <a:rPr lang="fr-FR" b="1" dirty="0" smtClean="0">
                <a:solidFill>
                  <a:srgbClr val="0066CC"/>
                </a:solidFill>
                <a:latin typeface="Cambria" pitchFamily="18" charset="0"/>
                <a:ea typeface="+mj-ea"/>
                <a:cs typeface="+mj-cs"/>
              </a:rPr>
              <a:t>des pistes de </a:t>
            </a:r>
            <a:r>
              <a:rPr lang="fr-FR" b="1" dirty="0">
                <a:solidFill>
                  <a:srgbClr val="0066CC"/>
                </a:solidFill>
                <a:latin typeface="Cambria" pitchFamily="18" charset="0"/>
                <a:ea typeface="+mj-ea"/>
                <a:cs typeface="+mj-cs"/>
              </a:rPr>
              <a:t>réflexion </a:t>
            </a:r>
            <a:r>
              <a:rPr lang="fr-FR" b="1" dirty="0" smtClean="0">
                <a:solidFill>
                  <a:srgbClr val="0066CC"/>
                </a:solidFill>
                <a:latin typeface="Cambria" pitchFamily="18" charset="0"/>
                <a:ea typeface="+mj-ea"/>
                <a:cs typeface="+mj-cs"/>
              </a:rPr>
              <a:t>et d’accompagnement</a:t>
            </a:r>
            <a:endParaRPr lang="fr-FR" b="1" dirty="0">
              <a:solidFill>
                <a:srgbClr val="0066CC"/>
              </a:solidFill>
              <a:latin typeface="Cambria" pitchFamily="18" charset="0"/>
              <a:ea typeface="+mj-ea"/>
              <a:cs typeface="+mj-cs"/>
            </a:endParaRPr>
          </a:p>
        </p:txBody>
      </p:sp>
      <p:sp>
        <p:nvSpPr>
          <p:cNvPr id="7" name="Rectangle 6"/>
          <p:cNvSpPr/>
          <p:nvPr/>
        </p:nvSpPr>
        <p:spPr>
          <a:xfrm>
            <a:off x="755577" y="117452"/>
            <a:ext cx="7344816" cy="646331"/>
          </a:xfrm>
          <a:prstGeom prst="rect">
            <a:avLst/>
          </a:prstGeom>
        </p:spPr>
        <p:txBody>
          <a:bodyPr wrap="square">
            <a:spAutoFit/>
          </a:bodyPr>
          <a:lstStyle/>
          <a:p>
            <a:pPr algn="ctr"/>
            <a:r>
              <a:rPr lang="fr-FR" altLang="fr-FR" sz="3600" b="1" dirty="0" smtClean="0">
                <a:solidFill>
                  <a:srgbClr val="00B0F0"/>
                </a:solidFill>
                <a:effectLst>
                  <a:outerShdw blurRad="38100" dist="38100" dir="2700000" algn="tl">
                    <a:srgbClr val="000000"/>
                  </a:outerShdw>
                </a:effectLst>
                <a:latin typeface="Cambria" pitchFamily="18" charset="0"/>
              </a:rPr>
              <a:t>RESEAU ADO 66</a:t>
            </a:r>
            <a:endParaRPr lang="fr-FR" sz="3600" dirty="0"/>
          </a:p>
        </p:txBody>
      </p:sp>
    </p:spTree>
    <p:extLst>
      <p:ext uri="{BB962C8B-B14F-4D97-AF65-F5344CB8AC3E}">
        <p14:creationId xmlns:p14="http://schemas.microsoft.com/office/powerpoint/2010/main" val="3731817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34220"/>
            <a:ext cx="7772400" cy="802492"/>
          </a:xfrm>
        </p:spPr>
        <p:txBody>
          <a:bodyPr/>
          <a:lstStyle/>
          <a:p>
            <a:r>
              <a:rPr lang="fr-FR" altLang="fr-FR" b="1" dirty="0" smtClean="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323528" y="836712"/>
            <a:ext cx="8568952" cy="5904656"/>
          </a:xfrm>
        </p:spPr>
        <p:txBody>
          <a:bodyPr>
            <a:normAutofit fontScale="92500"/>
          </a:bodyPr>
          <a:lstStyle/>
          <a:p>
            <a:r>
              <a:rPr lang="fr-FR" sz="2000" b="1" dirty="0">
                <a:solidFill>
                  <a:srgbClr val="0066CC"/>
                </a:solidFill>
                <a:latin typeface="Cambria" pitchFamily="18" charset="0"/>
                <a:ea typeface="+mj-ea"/>
                <a:cs typeface="+mj-cs"/>
              </a:rPr>
              <a:t>Le </a:t>
            </a:r>
            <a:r>
              <a:rPr lang="fr-FR" sz="2000" b="1" dirty="0" smtClean="0">
                <a:solidFill>
                  <a:srgbClr val="0066CC"/>
                </a:solidFill>
                <a:latin typeface="Cambria" pitchFamily="18" charset="0"/>
                <a:ea typeface="+mj-ea"/>
                <a:cs typeface="+mj-cs"/>
              </a:rPr>
              <a:t>premier point a </a:t>
            </a:r>
            <a:r>
              <a:rPr lang="fr-FR" sz="2000" b="1" dirty="0">
                <a:solidFill>
                  <a:srgbClr val="0066CC"/>
                </a:solidFill>
                <a:latin typeface="Cambria" pitchFamily="18" charset="0"/>
                <a:ea typeface="+mj-ea"/>
                <a:cs typeface="+mj-cs"/>
              </a:rPr>
              <a:t>permis </a:t>
            </a:r>
            <a:r>
              <a:rPr lang="fr-FR" sz="2000" b="1" dirty="0" smtClean="0">
                <a:solidFill>
                  <a:srgbClr val="0066CC"/>
                </a:solidFill>
                <a:latin typeface="Cambria" pitchFamily="18" charset="0"/>
                <a:ea typeface="+mj-ea"/>
                <a:cs typeface="+mj-cs"/>
              </a:rPr>
              <a:t>de proposer les premiers éléments de définition en lien avec des compétences différentes, en fonction des institutions représentées et ce  à partir de l’expérience vécue des professionnels.</a:t>
            </a:r>
          </a:p>
          <a:p>
            <a:pPr marL="571500" indent="-571500" algn="l">
              <a:buFontTx/>
              <a:buChar char="-"/>
            </a:pPr>
            <a:endParaRPr lang="fr-FR" sz="1000" b="1" dirty="0" smtClean="0">
              <a:solidFill>
                <a:srgbClr val="0066CC"/>
              </a:solidFill>
              <a:latin typeface="Cambria" pitchFamily="18" charset="0"/>
              <a:ea typeface="+mj-ea"/>
              <a:cs typeface="+mj-cs"/>
            </a:endParaRPr>
          </a:p>
          <a:p>
            <a:pPr algn="l"/>
            <a:r>
              <a:rPr lang="fr-FR" sz="2000" b="1" u="sng" dirty="0" smtClean="0">
                <a:solidFill>
                  <a:srgbClr val="0066CC"/>
                </a:solidFill>
                <a:latin typeface="Cambria" pitchFamily="18" charset="0"/>
                <a:ea typeface="+mj-ea"/>
                <a:cs typeface="+mj-cs"/>
              </a:rPr>
              <a:t>Il en ressort plus particulièrement:</a:t>
            </a:r>
          </a:p>
          <a:p>
            <a:pPr algn="l"/>
            <a:endParaRPr lang="fr-FR" sz="1000" b="1" u="sng" dirty="0" smtClean="0">
              <a:solidFill>
                <a:srgbClr val="0066CC"/>
              </a:solidFill>
              <a:latin typeface="Cambria" pitchFamily="18" charset="0"/>
              <a:ea typeface="+mj-ea"/>
              <a:cs typeface="+mj-cs"/>
            </a:endParaRPr>
          </a:p>
          <a:p>
            <a:pPr marL="1485900" lvl="2" indent="-571500" algn="l">
              <a:buFont typeface="Wingdings" pitchFamily="2" charset="2"/>
              <a:buChar char="Ø"/>
            </a:pPr>
            <a:r>
              <a:rPr lang="fr-FR" sz="1800" dirty="0" smtClean="0">
                <a:solidFill>
                  <a:srgbClr val="0066CC"/>
                </a:solidFill>
                <a:latin typeface="Cambria" pitchFamily="18" charset="0"/>
                <a:ea typeface="+mj-ea"/>
                <a:cs typeface="+mj-cs"/>
              </a:rPr>
              <a:t>La notion de tolérance en lien avec celle de turbulence</a:t>
            </a:r>
          </a:p>
          <a:p>
            <a:pPr marL="1485900" lvl="2" indent="-571500" algn="l">
              <a:buFont typeface="Wingdings" pitchFamily="2" charset="2"/>
              <a:buChar char="Ø"/>
            </a:pPr>
            <a:r>
              <a:rPr lang="fr-FR" sz="1800" dirty="0" smtClean="0">
                <a:solidFill>
                  <a:srgbClr val="0066CC"/>
                </a:solidFill>
                <a:latin typeface="Cambria" pitchFamily="18" charset="0"/>
                <a:ea typeface="+mj-ea"/>
                <a:cs typeface="+mj-cs"/>
              </a:rPr>
              <a:t>La notion d’opposition entrainant une déstructuration qui menace l’organisation préétablie et le collectif</a:t>
            </a:r>
          </a:p>
          <a:p>
            <a:pPr marL="1485900" lvl="2" indent="-571500" algn="l">
              <a:buFont typeface="Wingdings" pitchFamily="2" charset="2"/>
              <a:buChar char="Ø"/>
            </a:pPr>
            <a:r>
              <a:rPr lang="fr-FR" sz="1800" dirty="0" smtClean="0">
                <a:solidFill>
                  <a:srgbClr val="0066CC"/>
                </a:solidFill>
                <a:latin typeface="Cambria" pitchFamily="18" charset="0"/>
                <a:ea typeface="+mj-ea"/>
                <a:cs typeface="+mj-cs"/>
              </a:rPr>
              <a:t>La notion de souffrance tant du côté de celui qui agit que de celui qui subit</a:t>
            </a:r>
          </a:p>
          <a:p>
            <a:pPr marL="1485900" lvl="2" indent="-571500" algn="l">
              <a:buFont typeface="Wingdings" pitchFamily="2" charset="2"/>
              <a:buChar char="Ø"/>
            </a:pPr>
            <a:r>
              <a:rPr lang="fr-FR" sz="1800" dirty="0" smtClean="0">
                <a:solidFill>
                  <a:srgbClr val="0066CC"/>
                </a:solidFill>
                <a:latin typeface="Cambria" pitchFamily="18" charset="0"/>
              </a:rPr>
              <a:t>Une question: comment </a:t>
            </a:r>
            <a:r>
              <a:rPr lang="fr-FR" sz="1800" dirty="0">
                <a:solidFill>
                  <a:srgbClr val="0066CC"/>
                </a:solidFill>
                <a:latin typeface="Cambria" pitchFamily="18" charset="0"/>
              </a:rPr>
              <a:t>accueillir ces comportements qui posent problèmes et accompagner les </a:t>
            </a:r>
            <a:r>
              <a:rPr lang="fr-FR" sz="1800" dirty="0" smtClean="0">
                <a:solidFill>
                  <a:srgbClr val="0066CC"/>
                </a:solidFill>
                <a:latin typeface="Cambria" pitchFamily="18" charset="0"/>
              </a:rPr>
              <a:t>sujets </a:t>
            </a:r>
            <a:r>
              <a:rPr lang="fr-FR" sz="1800" dirty="0">
                <a:solidFill>
                  <a:srgbClr val="0066CC"/>
                </a:solidFill>
                <a:latin typeface="Cambria" pitchFamily="18" charset="0"/>
              </a:rPr>
              <a:t>qui en </a:t>
            </a:r>
            <a:r>
              <a:rPr lang="fr-FR" sz="1800" dirty="0" smtClean="0">
                <a:solidFill>
                  <a:srgbClr val="0066CC"/>
                </a:solidFill>
                <a:latin typeface="Cambria" pitchFamily="18" charset="0"/>
              </a:rPr>
              <a:t>souffrent?</a:t>
            </a:r>
          </a:p>
          <a:p>
            <a:pPr marL="1485900" lvl="2" indent="-571500" algn="l">
              <a:buFont typeface="Wingdings" pitchFamily="2" charset="2"/>
              <a:buChar char="Ø"/>
            </a:pPr>
            <a:r>
              <a:rPr lang="fr-FR" sz="1800" dirty="0" smtClean="0">
                <a:solidFill>
                  <a:srgbClr val="0066CC"/>
                </a:solidFill>
                <a:latin typeface="Cambria" pitchFamily="18" charset="0"/>
              </a:rPr>
              <a:t>Les différences de traitement d’un pays à l’autre, voire d’un établissement à l’autre</a:t>
            </a:r>
          </a:p>
          <a:p>
            <a:pPr marL="1485900" lvl="2" indent="-571500" algn="l">
              <a:buFont typeface="Wingdings" pitchFamily="2" charset="2"/>
              <a:buChar char="Ø"/>
            </a:pPr>
            <a:r>
              <a:rPr lang="fr-FR" sz="1800" dirty="0" smtClean="0">
                <a:solidFill>
                  <a:srgbClr val="0066CC"/>
                </a:solidFill>
                <a:latin typeface="Cambria" pitchFamily="18" charset="0"/>
              </a:rPr>
              <a:t>La notion d’impossibilité pour un accompagnement par une seule institution</a:t>
            </a:r>
          </a:p>
          <a:p>
            <a:pPr marL="1485900" lvl="2" indent="-571500" algn="l">
              <a:buFont typeface="Wingdings" pitchFamily="2" charset="2"/>
              <a:buChar char="Ø"/>
            </a:pPr>
            <a:r>
              <a:rPr lang="fr-FR" sz="1800" dirty="0" smtClean="0">
                <a:solidFill>
                  <a:srgbClr val="0066CC"/>
                </a:solidFill>
                <a:latin typeface="Cambria" pitchFamily="18" charset="0"/>
              </a:rPr>
              <a:t>L’importance de soutenir les équipes</a:t>
            </a:r>
          </a:p>
          <a:p>
            <a:pPr marL="1485900" lvl="2" indent="-571500" algn="l">
              <a:buFont typeface="Wingdings" pitchFamily="2" charset="2"/>
              <a:buChar char="Ø"/>
            </a:pPr>
            <a:r>
              <a:rPr lang="fr-FR" sz="1800" dirty="0" smtClean="0">
                <a:solidFill>
                  <a:srgbClr val="0066CC"/>
                </a:solidFill>
                <a:latin typeface="Cambria" pitchFamily="18" charset="0"/>
              </a:rPr>
              <a:t>Les conséquences du non traitement suffisant de ces troubles sur la socialisation du sujet concerné</a:t>
            </a:r>
          </a:p>
          <a:p>
            <a:pPr marL="1485900" lvl="2" indent="-571500" algn="l">
              <a:buFont typeface="Wingdings" pitchFamily="2" charset="2"/>
              <a:buChar char="Ø"/>
            </a:pPr>
            <a:r>
              <a:rPr lang="fr-FR" sz="1800" dirty="0" smtClean="0">
                <a:solidFill>
                  <a:srgbClr val="0066CC"/>
                </a:solidFill>
                <a:latin typeface="Cambria" pitchFamily="18" charset="0"/>
              </a:rPr>
              <a:t>L’aspect judicaire de ses situations nécessitant souvent un cadre légal …</a:t>
            </a:r>
          </a:p>
          <a:p>
            <a:pPr marL="1485900" lvl="2" indent="-571500" algn="l">
              <a:buFont typeface="Wingdings" pitchFamily="2" charset="2"/>
              <a:buChar char="Ø"/>
            </a:pPr>
            <a:endParaRPr lang="fr-FR" sz="1600" b="1" dirty="0">
              <a:solidFill>
                <a:srgbClr val="0066CC"/>
              </a:solidFill>
              <a:latin typeface="Cambria" pitchFamily="18" charset="0"/>
            </a:endParaRPr>
          </a:p>
          <a:p>
            <a:pPr marL="1485900" lvl="2" indent="-571500" algn="l">
              <a:buFont typeface="Wingdings" pitchFamily="2" charset="2"/>
              <a:buChar char="Ø"/>
            </a:pPr>
            <a:endParaRPr lang="fr-FR" sz="1600" b="1" i="1" dirty="0" smtClean="0">
              <a:solidFill>
                <a:srgbClr val="0066CC"/>
              </a:solidFill>
              <a:latin typeface="Cambria" pitchFamily="18" charset="0"/>
              <a:ea typeface="+mj-ea"/>
              <a:cs typeface="+mj-cs"/>
            </a:endParaRPr>
          </a:p>
          <a:p>
            <a:pPr marL="571500" indent="-571500" algn="l">
              <a:buFontTx/>
              <a:buChar char="-"/>
            </a:pPr>
            <a:endParaRPr lang="fr-FR" sz="2400" b="1" i="1" dirty="0" smtClean="0">
              <a:solidFill>
                <a:srgbClr val="0066CC"/>
              </a:solidFill>
              <a:latin typeface="Cambria" pitchFamily="18" charset="0"/>
              <a:ea typeface="+mj-ea"/>
              <a:cs typeface="+mj-cs"/>
            </a:endParaRPr>
          </a:p>
          <a:p>
            <a:pPr marL="571500" indent="-571500">
              <a:buFontTx/>
              <a:buChar char="-"/>
            </a:pPr>
            <a:endParaRPr lang="fr-FR" sz="4100" b="1" i="1" dirty="0" smtClean="0">
              <a:solidFill>
                <a:srgbClr val="0066CC"/>
              </a:solidFill>
              <a:latin typeface="Cambria" pitchFamily="18" charset="0"/>
              <a:ea typeface="+mj-ea"/>
              <a:cs typeface="+mj-cs"/>
            </a:endParaRPr>
          </a:p>
          <a:p>
            <a:endParaRPr lang="fr-FR" dirty="0" smtClean="0">
              <a:latin typeface="Cambria" pitchFamily="18" charset="0"/>
            </a:endParaRPr>
          </a:p>
          <a:p>
            <a:pPr marL="457200" indent="-457200">
              <a:buFontTx/>
              <a:buChar char="-"/>
            </a:pPr>
            <a:endParaRPr lang="fr-FR" dirty="0" smtClean="0"/>
          </a:p>
          <a:p>
            <a:endParaRPr lang="fr-FR" dirty="0"/>
          </a:p>
        </p:txBody>
      </p:sp>
    </p:spTree>
    <p:extLst>
      <p:ext uri="{BB962C8B-B14F-4D97-AF65-F5344CB8AC3E}">
        <p14:creationId xmlns:p14="http://schemas.microsoft.com/office/powerpoint/2010/main" val="3881661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34220"/>
            <a:ext cx="7772400" cy="802492"/>
          </a:xfrm>
        </p:spPr>
        <p:txBody>
          <a:bodyPr/>
          <a:lstStyle/>
          <a:p>
            <a:r>
              <a:rPr lang="fr-FR" altLang="fr-FR" b="1" dirty="0" smtClean="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323528" y="836712"/>
            <a:ext cx="8568952" cy="5904656"/>
          </a:xfrm>
        </p:spPr>
        <p:txBody>
          <a:bodyPr>
            <a:normAutofit fontScale="92500" lnSpcReduction="10000"/>
          </a:bodyPr>
          <a:lstStyle/>
          <a:p>
            <a:r>
              <a:rPr lang="fr-FR" sz="2000" b="1" dirty="0">
                <a:solidFill>
                  <a:srgbClr val="0066CC"/>
                </a:solidFill>
                <a:latin typeface="Cambria" pitchFamily="18" charset="0"/>
                <a:ea typeface="+mj-ea"/>
                <a:cs typeface="+mj-cs"/>
              </a:rPr>
              <a:t>Le </a:t>
            </a:r>
            <a:r>
              <a:rPr lang="fr-FR" sz="2000" b="1" dirty="0" smtClean="0">
                <a:solidFill>
                  <a:srgbClr val="0066CC"/>
                </a:solidFill>
                <a:latin typeface="Cambria" pitchFamily="18" charset="0"/>
                <a:ea typeface="+mj-ea"/>
                <a:cs typeface="+mj-cs"/>
              </a:rPr>
              <a:t>deuxième point a </a:t>
            </a:r>
            <a:r>
              <a:rPr lang="fr-FR" sz="2000" b="1" dirty="0">
                <a:solidFill>
                  <a:srgbClr val="0066CC"/>
                </a:solidFill>
                <a:latin typeface="Cambria" pitchFamily="18" charset="0"/>
                <a:ea typeface="+mj-ea"/>
                <a:cs typeface="+mj-cs"/>
              </a:rPr>
              <a:t>permis </a:t>
            </a:r>
            <a:r>
              <a:rPr lang="fr-FR" sz="2000" b="1" dirty="0" smtClean="0">
                <a:solidFill>
                  <a:srgbClr val="0066CC"/>
                </a:solidFill>
                <a:latin typeface="Cambria" pitchFamily="18" charset="0"/>
                <a:ea typeface="+mj-ea"/>
                <a:cs typeface="+mj-cs"/>
              </a:rPr>
              <a:t>de</a:t>
            </a:r>
            <a:r>
              <a:rPr lang="fr-FR" sz="2000" b="1" dirty="0">
                <a:solidFill>
                  <a:srgbClr val="0066CC"/>
                </a:solidFill>
                <a:latin typeface="Cambria" pitchFamily="18" charset="0"/>
              </a:rPr>
              <a:t> </a:t>
            </a:r>
            <a:r>
              <a:rPr lang="fr-FR" sz="2000" b="1" dirty="0" smtClean="0">
                <a:solidFill>
                  <a:srgbClr val="0066CC"/>
                </a:solidFill>
                <a:latin typeface="Cambria" pitchFamily="18" charset="0"/>
              </a:rPr>
              <a:t>recueillir </a:t>
            </a:r>
            <a:r>
              <a:rPr lang="fr-FR" sz="2000" b="1" dirty="0">
                <a:solidFill>
                  <a:srgbClr val="0066CC"/>
                </a:solidFill>
                <a:latin typeface="Cambria" pitchFamily="18" charset="0"/>
              </a:rPr>
              <a:t>de nouveaux éléments de </a:t>
            </a:r>
            <a:r>
              <a:rPr lang="fr-FR" sz="2000" b="1" dirty="0" smtClean="0">
                <a:solidFill>
                  <a:srgbClr val="0066CC"/>
                </a:solidFill>
                <a:latin typeface="Cambria" pitchFamily="18" charset="0"/>
              </a:rPr>
              <a:t>définition</a:t>
            </a:r>
            <a:r>
              <a:rPr lang="fr-FR" sz="2000" b="1" dirty="0">
                <a:solidFill>
                  <a:srgbClr val="0066CC"/>
                </a:solidFill>
                <a:latin typeface="Cambria" pitchFamily="18" charset="0"/>
              </a:rPr>
              <a:t> </a:t>
            </a:r>
            <a:r>
              <a:rPr lang="fr-FR" sz="2000" b="1" dirty="0" smtClean="0">
                <a:solidFill>
                  <a:srgbClr val="0066CC"/>
                </a:solidFill>
                <a:latin typeface="Cambria" pitchFamily="18" charset="0"/>
              </a:rPr>
              <a:t>et de</a:t>
            </a:r>
            <a:r>
              <a:rPr lang="fr-FR" sz="2000" b="1" dirty="0" smtClean="0">
                <a:solidFill>
                  <a:srgbClr val="0066CC"/>
                </a:solidFill>
                <a:latin typeface="Cambria" pitchFamily="18" charset="0"/>
                <a:ea typeface="+mj-ea"/>
                <a:cs typeface="+mj-cs"/>
              </a:rPr>
              <a:t> faire apparaître la multiplicité des points de vues en fonction des orientations des différents théoriciens et de leur champ d’intervention.</a:t>
            </a:r>
          </a:p>
          <a:p>
            <a:endParaRPr lang="fr-FR" sz="800" b="1" dirty="0" smtClean="0">
              <a:solidFill>
                <a:srgbClr val="0066CC"/>
              </a:solidFill>
              <a:latin typeface="Cambria" pitchFamily="18" charset="0"/>
              <a:ea typeface="+mj-ea"/>
              <a:cs typeface="+mj-cs"/>
            </a:endParaRPr>
          </a:p>
          <a:p>
            <a:pPr algn="l"/>
            <a:r>
              <a:rPr lang="fr-FR" sz="2000" b="1" u="sng" dirty="0" smtClean="0">
                <a:solidFill>
                  <a:srgbClr val="0066CC"/>
                </a:solidFill>
                <a:latin typeface="Cambria" pitchFamily="18" charset="0"/>
                <a:ea typeface="+mj-ea"/>
                <a:cs typeface="+mj-cs"/>
              </a:rPr>
              <a:t>Il en ressort plus particulièrement:</a:t>
            </a:r>
          </a:p>
          <a:p>
            <a:pPr algn="l"/>
            <a:endParaRPr lang="fr-FR" sz="800" b="1" u="sng" dirty="0" smtClean="0">
              <a:solidFill>
                <a:srgbClr val="0066CC"/>
              </a:solidFill>
              <a:latin typeface="Cambria" pitchFamily="18" charset="0"/>
              <a:ea typeface="+mj-ea"/>
              <a:cs typeface="+mj-cs"/>
            </a:endParaRPr>
          </a:p>
          <a:p>
            <a:pPr marL="1485900" lvl="2" indent="-571500" algn="l">
              <a:buFont typeface="Wingdings" pitchFamily="2" charset="2"/>
              <a:buChar char="Ø"/>
            </a:pPr>
            <a:r>
              <a:rPr lang="fr-FR" sz="1700" dirty="0" smtClean="0">
                <a:solidFill>
                  <a:srgbClr val="0066CC"/>
                </a:solidFill>
                <a:latin typeface="Cambria" pitchFamily="18" charset="0"/>
                <a:ea typeface="+mj-ea"/>
                <a:cs typeface="+mj-cs"/>
              </a:rPr>
              <a:t>Un point de vue socio-anthropologique (</a:t>
            </a:r>
            <a:r>
              <a:rPr lang="fr-FR" sz="1700" dirty="0">
                <a:solidFill>
                  <a:srgbClr val="0066CC"/>
                </a:solidFill>
                <a:latin typeface="Cambria" pitchFamily="18" charset="0"/>
                <a:ea typeface="+mj-ea"/>
                <a:cs typeface="+mj-cs"/>
              </a:rPr>
              <a:t>D</a:t>
            </a:r>
            <a:r>
              <a:rPr lang="fr-FR" sz="1700" dirty="0" smtClean="0">
                <a:solidFill>
                  <a:srgbClr val="0066CC"/>
                </a:solidFill>
                <a:latin typeface="Cambria" pitchFamily="18" charset="0"/>
                <a:ea typeface="+mj-ea"/>
                <a:cs typeface="+mj-cs"/>
              </a:rPr>
              <a:t>avid </a:t>
            </a:r>
            <a:r>
              <a:rPr lang="fr-FR" sz="1700" dirty="0">
                <a:solidFill>
                  <a:srgbClr val="0066CC"/>
                </a:solidFill>
                <a:latin typeface="Cambria" pitchFamily="18" charset="0"/>
                <a:ea typeface="+mj-ea"/>
                <a:cs typeface="+mj-cs"/>
              </a:rPr>
              <a:t>L</a:t>
            </a:r>
            <a:r>
              <a:rPr lang="fr-FR" sz="1700" dirty="0" smtClean="0">
                <a:solidFill>
                  <a:srgbClr val="0066CC"/>
                </a:solidFill>
                <a:latin typeface="Cambria" pitchFamily="18" charset="0"/>
                <a:ea typeface="+mj-ea"/>
                <a:cs typeface="+mj-cs"/>
              </a:rPr>
              <a:t>e Breton) qui avance la notion « de sentiment d’existence » et l’importance du corps comme lieu ou peut s’éprouver ce sentiment d’existence.</a:t>
            </a:r>
          </a:p>
          <a:p>
            <a:pPr marL="1485900" lvl="2" indent="-571500" algn="l">
              <a:buFont typeface="Wingdings" pitchFamily="2" charset="2"/>
              <a:buChar char="Ø"/>
            </a:pPr>
            <a:r>
              <a:rPr lang="fr-FR" sz="1700" dirty="0" smtClean="0">
                <a:solidFill>
                  <a:srgbClr val="0066CC"/>
                </a:solidFill>
                <a:latin typeface="Cambria" pitchFamily="18" charset="0"/>
                <a:ea typeface="+mj-ea"/>
                <a:cs typeface="+mj-cs"/>
              </a:rPr>
              <a:t>Un point de vue psychanalytique (J-M Forget) qui réfère les troubles du comportement à la clinique de l’acte entre « acting out » (mise en acte qui a un sens et qui se répète) et le passage à l’acte (mise en acte qui vise un changement de position subjective) en lien avec un malaise sociétal et une difficulté de mise en parole.</a:t>
            </a:r>
          </a:p>
          <a:p>
            <a:pPr marL="1485900" lvl="2" indent="-571500" algn="l">
              <a:buFont typeface="Wingdings" pitchFamily="2" charset="2"/>
              <a:buChar char="Ø"/>
            </a:pPr>
            <a:r>
              <a:rPr lang="fr-FR" sz="1700" dirty="0" smtClean="0">
                <a:solidFill>
                  <a:srgbClr val="0066CC"/>
                </a:solidFill>
                <a:latin typeface="Cambria" pitchFamily="18" charset="0"/>
                <a:ea typeface="+mj-ea"/>
                <a:cs typeface="+mj-cs"/>
              </a:rPr>
              <a:t>Un point de vue thérapeutique et pédagogique qui sort le troubles des comportements de la maladie et les situe dans le cadre du handicap avec en ligne de mire la question des apprentissages</a:t>
            </a:r>
          </a:p>
          <a:p>
            <a:pPr marL="1485900" lvl="2" indent="-571500" algn="l">
              <a:buFont typeface="Wingdings" pitchFamily="2" charset="2"/>
              <a:buChar char="Ø"/>
            </a:pPr>
            <a:r>
              <a:rPr lang="fr-FR" sz="1700" dirty="0" smtClean="0">
                <a:solidFill>
                  <a:srgbClr val="0066CC"/>
                </a:solidFill>
                <a:latin typeface="Cambria" pitchFamily="18" charset="0"/>
                <a:ea typeface="+mj-ea"/>
                <a:cs typeface="+mj-cs"/>
              </a:rPr>
              <a:t>Un point de vue psychologique (</a:t>
            </a:r>
            <a:r>
              <a:rPr lang="fr-FR" sz="1700" dirty="0">
                <a:solidFill>
                  <a:srgbClr val="0066CC"/>
                </a:solidFill>
                <a:latin typeface="Cambria" pitchFamily="18" charset="0"/>
                <a:ea typeface="+mj-ea"/>
                <a:cs typeface="+mj-cs"/>
              </a:rPr>
              <a:t>E</a:t>
            </a:r>
            <a:r>
              <a:rPr lang="fr-FR" sz="1700" dirty="0" smtClean="0">
                <a:solidFill>
                  <a:srgbClr val="0066CC"/>
                </a:solidFill>
                <a:latin typeface="Cambria" pitchFamily="18" charset="0"/>
                <a:ea typeface="+mj-ea"/>
                <a:cs typeface="+mj-cs"/>
              </a:rPr>
              <a:t>ric Furstos) qui indique que les troubles du Comportement doivent être considérés comme des symptômes  et un contexte familial frustre « ou la parole n’a pas de place »</a:t>
            </a:r>
          </a:p>
          <a:p>
            <a:pPr marL="1485900" lvl="2" indent="-571500" algn="l">
              <a:buFont typeface="Wingdings" pitchFamily="2" charset="2"/>
              <a:buChar char="Ø"/>
            </a:pPr>
            <a:r>
              <a:rPr lang="fr-FR" sz="1700" dirty="0" smtClean="0">
                <a:solidFill>
                  <a:srgbClr val="0066CC"/>
                </a:solidFill>
                <a:latin typeface="Cambria" pitchFamily="18" charset="0"/>
                <a:ea typeface="+mj-ea"/>
                <a:cs typeface="+mj-cs"/>
              </a:rPr>
              <a:t>Un point de vue psychiatrique (Priscille Gérardin) qui met en avant le caractère transnosographique des troubles, la notion de « turbulence », Elle fait une place au diagnostic de Dépression et à la question d’un trouble des émotions.</a:t>
            </a:r>
          </a:p>
          <a:p>
            <a:pPr marL="1485900" lvl="2" indent="-571500" algn="l">
              <a:buFont typeface="Wingdings" pitchFamily="2" charset="2"/>
              <a:buChar char="Ø"/>
            </a:pPr>
            <a:endParaRPr lang="fr-FR" sz="1600" b="1" dirty="0" smtClean="0">
              <a:solidFill>
                <a:srgbClr val="0066CC"/>
              </a:solidFill>
              <a:latin typeface="Cambria" pitchFamily="18" charset="0"/>
              <a:ea typeface="+mj-ea"/>
              <a:cs typeface="+mj-cs"/>
            </a:endParaRPr>
          </a:p>
          <a:p>
            <a:pPr marL="1485900" lvl="2" indent="-571500" algn="l">
              <a:buFont typeface="Wingdings" pitchFamily="2" charset="2"/>
              <a:buChar char="Ø"/>
            </a:pPr>
            <a:endParaRPr lang="fr-FR" sz="1600" b="1" dirty="0" smtClean="0">
              <a:solidFill>
                <a:srgbClr val="0066CC"/>
              </a:solidFill>
              <a:latin typeface="Cambria" pitchFamily="18" charset="0"/>
              <a:ea typeface="+mj-ea"/>
              <a:cs typeface="+mj-cs"/>
            </a:endParaRPr>
          </a:p>
          <a:p>
            <a:pPr marL="1485900" lvl="2" indent="-571500" algn="l">
              <a:buFont typeface="Wingdings" pitchFamily="2" charset="2"/>
              <a:buChar char="Ø"/>
            </a:pPr>
            <a:endParaRPr lang="fr-FR" sz="1600" b="1" dirty="0" smtClean="0">
              <a:solidFill>
                <a:srgbClr val="0066CC"/>
              </a:solidFill>
              <a:latin typeface="Cambria" pitchFamily="18" charset="0"/>
            </a:endParaRPr>
          </a:p>
          <a:p>
            <a:pPr marL="1485900" lvl="2" indent="-571500" algn="l">
              <a:buFont typeface="Wingdings" pitchFamily="2" charset="2"/>
              <a:buChar char="Ø"/>
            </a:pPr>
            <a:endParaRPr lang="fr-FR" sz="1600" b="1" dirty="0">
              <a:solidFill>
                <a:srgbClr val="0066CC"/>
              </a:solidFill>
              <a:latin typeface="Cambria" pitchFamily="18" charset="0"/>
            </a:endParaRPr>
          </a:p>
          <a:p>
            <a:pPr marL="1485900" lvl="2" indent="-571500" algn="l">
              <a:buFont typeface="Wingdings" pitchFamily="2" charset="2"/>
              <a:buChar char="Ø"/>
            </a:pPr>
            <a:endParaRPr lang="fr-FR" sz="1600" b="1" i="1" dirty="0" smtClean="0">
              <a:solidFill>
                <a:srgbClr val="0066CC"/>
              </a:solidFill>
              <a:latin typeface="Cambria" pitchFamily="18" charset="0"/>
              <a:ea typeface="+mj-ea"/>
              <a:cs typeface="+mj-cs"/>
            </a:endParaRPr>
          </a:p>
          <a:p>
            <a:pPr marL="571500" indent="-571500" algn="l">
              <a:buFontTx/>
              <a:buChar char="-"/>
            </a:pPr>
            <a:endParaRPr lang="fr-FR" sz="2400" b="1" i="1" dirty="0" smtClean="0">
              <a:solidFill>
                <a:srgbClr val="0066CC"/>
              </a:solidFill>
              <a:latin typeface="Cambria" pitchFamily="18" charset="0"/>
              <a:ea typeface="+mj-ea"/>
              <a:cs typeface="+mj-cs"/>
            </a:endParaRPr>
          </a:p>
          <a:p>
            <a:pPr marL="571500" indent="-571500">
              <a:buFontTx/>
              <a:buChar char="-"/>
            </a:pPr>
            <a:endParaRPr lang="fr-FR" sz="4100" b="1" i="1" dirty="0" smtClean="0">
              <a:solidFill>
                <a:srgbClr val="0066CC"/>
              </a:solidFill>
              <a:latin typeface="Cambria" pitchFamily="18" charset="0"/>
              <a:ea typeface="+mj-ea"/>
              <a:cs typeface="+mj-cs"/>
            </a:endParaRPr>
          </a:p>
          <a:p>
            <a:endParaRPr lang="fr-FR" dirty="0" smtClean="0">
              <a:latin typeface="Cambria" pitchFamily="18" charset="0"/>
            </a:endParaRPr>
          </a:p>
          <a:p>
            <a:pPr marL="457200" indent="-457200">
              <a:buFontTx/>
              <a:buChar char="-"/>
            </a:pPr>
            <a:endParaRPr lang="fr-FR" dirty="0" smtClean="0"/>
          </a:p>
          <a:p>
            <a:endParaRPr lang="fr-FR" dirty="0"/>
          </a:p>
        </p:txBody>
      </p:sp>
    </p:spTree>
    <p:extLst>
      <p:ext uri="{BB962C8B-B14F-4D97-AF65-F5344CB8AC3E}">
        <p14:creationId xmlns:p14="http://schemas.microsoft.com/office/powerpoint/2010/main" val="440128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1760" y="404664"/>
            <a:ext cx="4673011" cy="830997"/>
          </a:xfrm>
          <a:prstGeom prst="rect">
            <a:avLst/>
          </a:prstGeom>
        </p:spPr>
        <p:txBody>
          <a:bodyPr wrap="none">
            <a:spAutoFit/>
          </a:bodyPr>
          <a:lstStyle/>
          <a:p>
            <a:r>
              <a:rPr lang="fr-FR" altLang="fr-FR" sz="4800" b="1" dirty="0" smtClean="0">
                <a:solidFill>
                  <a:srgbClr val="00B0F0"/>
                </a:solidFill>
                <a:effectLst>
                  <a:outerShdw blurRad="38100" dist="38100" dir="2700000" algn="tl">
                    <a:srgbClr val="000000"/>
                  </a:outerShdw>
                </a:effectLst>
                <a:latin typeface="Cambria" pitchFamily="18" charset="0"/>
              </a:rPr>
              <a:t>RESEAU ADO 66</a:t>
            </a:r>
            <a:endParaRPr lang="fr-FR" sz="4800" dirty="0"/>
          </a:p>
        </p:txBody>
      </p:sp>
      <p:sp>
        <p:nvSpPr>
          <p:cNvPr id="3" name="Rectangle 2"/>
          <p:cNvSpPr/>
          <p:nvPr/>
        </p:nvSpPr>
        <p:spPr>
          <a:xfrm>
            <a:off x="755576" y="1412776"/>
            <a:ext cx="7920880" cy="4708981"/>
          </a:xfrm>
          <a:prstGeom prst="rect">
            <a:avLst/>
          </a:prstGeom>
        </p:spPr>
        <p:txBody>
          <a:bodyPr wrap="square">
            <a:spAutoFit/>
          </a:bodyPr>
          <a:lstStyle/>
          <a:p>
            <a:pPr algn="just"/>
            <a:r>
              <a:rPr lang="fr-FR" sz="2000" b="1" dirty="0">
                <a:solidFill>
                  <a:srgbClr val="0066CC"/>
                </a:solidFill>
                <a:latin typeface="Cambria" pitchFamily="18" charset="0"/>
              </a:rPr>
              <a:t>Le </a:t>
            </a:r>
            <a:r>
              <a:rPr lang="fr-FR" sz="2000" b="1" dirty="0" smtClean="0">
                <a:solidFill>
                  <a:srgbClr val="0066CC"/>
                </a:solidFill>
                <a:latin typeface="Cambria" pitchFamily="18" charset="0"/>
              </a:rPr>
              <a:t>troisième point est à travailler en lien avec le docteur Galan.</a:t>
            </a:r>
          </a:p>
          <a:p>
            <a:pPr algn="just"/>
            <a:endParaRPr lang="fr-FR" sz="2000" b="1" dirty="0">
              <a:solidFill>
                <a:srgbClr val="0066CC"/>
              </a:solidFill>
              <a:latin typeface="Cambria" pitchFamily="18" charset="0"/>
            </a:endParaRPr>
          </a:p>
          <a:p>
            <a:pPr algn="just"/>
            <a:r>
              <a:rPr lang="fr-FR" sz="2000" b="1" dirty="0" smtClean="0">
                <a:solidFill>
                  <a:srgbClr val="0066CC"/>
                </a:solidFill>
                <a:latin typeface="Cambria" pitchFamily="18" charset="0"/>
              </a:rPr>
              <a:t>Il s’agit de recueillir des éléments de définition d’un point de vue psychiatrique en fonction des représentations et des connaissances spécifiques des médecins psychiatres sur cette problématique.</a:t>
            </a:r>
          </a:p>
          <a:p>
            <a:pPr algn="just"/>
            <a:endParaRPr lang="fr-FR" sz="2000" b="1" dirty="0">
              <a:solidFill>
                <a:srgbClr val="0066CC"/>
              </a:solidFill>
              <a:latin typeface="Cambria" pitchFamily="18" charset="0"/>
            </a:endParaRPr>
          </a:p>
          <a:p>
            <a:pPr algn="just"/>
            <a:r>
              <a:rPr lang="fr-FR" sz="2000" b="1" dirty="0" smtClean="0">
                <a:solidFill>
                  <a:srgbClr val="0066CC"/>
                </a:solidFill>
                <a:latin typeface="Cambria" pitchFamily="18" charset="0"/>
              </a:rPr>
              <a:t>Le Dr Galan propose de se référer à la CIM 10 (Classification Internationale des Maladies) et plus précisément à la notion de « troubles des conduites ». </a:t>
            </a:r>
          </a:p>
          <a:p>
            <a:pPr algn="just"/>
            <a:endParaRPr lang="fr-FR" sz="2000" b="1" dirty="0">
              <a:solidFill>
                <a:srgbClr val="0066CC"/>
              </a:solidFill>
              <a:latin typeface="Cambria" pitchFamily="18" charset="0"/>
            </a:endParaRPr>
          </a:p>
          <a:p>
            <a:pPr algn="just"/>
            <a:r>
              <a:rPr lang="fr-FR" sz="2000" b="1" dirty="0" smtClean="0">
                <a:solidFill>
                  <a:srgbClr val="0066CC"/>
                </a:solidFill>
                <a:latin typeface="Cambria" pitchFamily="18" charset="0"/>
              </a:rPr>
              <a:t>Une partie de la définition doit nécessairement contenir des éléments facilitant le repérage diagnostic à partir d’éléments descriptifs et nosographiques concrets et validés par une instance légitime (ici l’OMS).</a:t>
            </a:r>
            <a:endParaRPr lang="fr-FR" sz="2000" b="1" dirty="0">
              <a:solidFill>
                <a:srgbClr val="0066CC"/>
              </a:solidFill>
              <a:latin typeface="Cambria" pitchFamily="18" charset="0"/>
            </a:endParaRPr>
          </a:p>
        </p:txBody>
      </p:sp>
    </p:spTree>
    <p:extLst>
      <p:ext uri="{BB962C8B-B14F-4D97-AF65-F5344CB8AC3E}">
        <p14:creationId xmlns:p14="http://schemas.microsoft.com/office/powerpoint/2010/main" val="1201644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1720" y="620688"/>
            <a:ext cx="4680520" cy="769441"/>
          </a:xfrm>
          <a:prstGeom prst="rect">
            <a:avLst/>
          </a:prstGeom>
        </p:spPr>
        <p:txBody>
          <a:bodyPr wrap="square">
            <a:spAutoFit/>
          </a:bodyPr>
          <a:lstStyle/>
          <a:p>
            <a:pPr algn="ctr"/>
            <a:r>
              <a:rPr lang="fr-FR" altLang="fr-FR" sz="4400" b="1" dirty="0">
                <a:solidFill>
                  <a:srgbClr val="00B0F0"/>
                </a:solidFill>
                <a:effectLst>
                  <a:outerShdw blurRad="38100" dist="38100" dir="2700000" algn="tl">
                    <a:srgbClr val="000000"/>
                  </a:outerShdw>
                </a:effectLst>
                <a:latin typeface="Cambria" pitchFamily="18" charset="0"/>
              </a:rPr>
              <a:t>RESEAU ADO 66</a:t>
            </a:r>
            <a:endParaRPr lang="fr-FR" sz="4400" dirty="0"/>
          </a:p>
        </p:txBody>
      </p:sp>
      <p:sp>
        <p:nvSpPr>
          <p:cNvPr id="3" name="Rectangle 2"/>
          <p:cNvSpPr/>
          <p:nvPr/>
        </p:nvSpPr>
        <p:spPr>
          <a:xfrm>
            <a:off x="755576" y="1443841"/>
            <a:ext cx="7920880" cy="5632311"/>
          </a:xfrm>
          <a:prstGeom prst="rect">
            <a:avLst/>
          </a:prstGeom>
        </p:spPr>
        <p:txBody>
          <a:bodyPr wrap="square">
            <a:spAutoFit/>
          </a:bodyPr>
          <a:lstStyle/>
          <a:p>
            <a:pPr algn="just"/>
            <a:r>
              <a:rPr lang="fr-FR" sz="2400" b="1" dirty="0" smtClean="0">
                <a:solidFill>
                  <a:srgbClr val="0066CC"/>
                </a:solidFill>
                <a:latin typeface="Cambria" pitchFamily="18" charset="0"/>
              </a:rPr>
              <a:t>Ce </a:t>
            </a:r>
            <a:r>
              <a:rPr lang="fr-FR" sz="2400" b="1" dirty="0">
                <a:solidFill>
                  <a:srgbClr val="0066CC"/>
                </a:solidFill>
                <a:latin typeface="Cambria" pitchFamily="18" charset="0"/>
              </a:rPr>
              <a:t>troisième </a:t>
            </a:r>
            <a:r>
              <a:rPr lang="fr-FR" sz="2400" b="1" dirty="0" smtClean="0">
                <a:solidFill>
                  <a:srgbClr val="0066CC"/>
                </a:solidFill>
                <a:latin typeface="Cambria" pitchFamily="18" charset="0"/>
              </a:rPr>
              <a:t>point a donné lieu à une première définition transmise par Le Dr Isabelle MEZANGE exerçant à l’Enfance Catalane:</a:t>
            </a:r>
          </a:p>
          <a:p>
            <a:pPr algn="just"/>
            <a:endParaRPr lang="fr-FR" sz="2400" b="1" dirty="0">
              <a:solidFill>
                <a:srgbClr val="0066CC"/>
              </a:solidFill>
              <a:latin typeface="Cambria" pitchFamily="18" charset="0"/>
            </a:endParaRPr>
          </a:p>
          <a:p>
            <a:pPr algn="just"/>
            <a:r>
              <a:rPr lang="fr-FR" sz="2400" b="1" dirty="0" smtClean="0">
                <a:solidFill>
                  <a:srgbClr val="0066CC"/>
                </a:solidFill>
                <a:latin typeface="Cambria" pitchFamily="18" charset="0"/>
              </a:rPr>
              <a:t>« On parle de troubles du comportement, lorsque l’agir non socialisé vient au premier plan comme mode d’expression dans la relation. La présence de ces troubles, témoigne d’une souffrance psychique, qui ne peut se dénommer, ni même parfois se penser. C’est leur persistance ou leur développement qui en font des signes pathologiques. » </a:t>
            </a:r>
          </a:p>
          <a:p>
            <a:pPr algn="just"/>
            <a:endParaRPr lang="fr-FR" sz="2400" b="1" dirty="0" smtClean="0">
              <a:solidFill>
                <a:srgbClr val="0066CC"/>
              </a:solidFill>
              <a:latin typeface="Cambria" pitchFamily="18" charset="0"/>
            </a:endParaRPr>
          </a:p>
          <a:p>
            <a:pPr algn="just"/>
            <a:endParaRPr lang="fr-FR" sz="2400" b="1" dirty="0" smtClean="0">
              <a:solidFill>
                <a:srgbClr val="0066CC"/>
              </a:solidFill>
              <a:latin typeface="Cambria" pitchFamily="18" charset="0"/>
            </a:endParaRPr>
          </a:p>
          <a:p>
            <a:pPr algn="just"/>
            <a:endParaRPr lang="fr-FR" sz="2400" b="1" dirty="0">
              <a:solidFill>
                <a:srgbClr val="0066CC"/>
              </a:solidFill>
              <a:latin typeface="Cambria" pitchFamily="18" charset="0"/>
            </a:endParaRPr>
          </a:p>
          <a:p>
            <a:pPr algn="just"/>
            <a:endParaRPr lang="fr-FR" sz="2400" b="1" dirty="0">
              <a:solidFill>
                <a:srgbClr val="0066CC"/>
              </a:solidFill>
              <a:latin typeface="Cambria" pitchFamily="18" charset="0"/>
            </a:endParaRPr>
          </a:p>
        </p:txBody>
      </p:sp>
    </p:spTree>
    <p:extLst>
      <p:ext uri="{BB962C8B-B14F-4D97-AF65-F5344CB8AC3E}">
        <p14:creationId xmlns:p14="http://schemas.microsoft.com/office/powerpoint/2010/main" val="460829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1760" y="260648"/>
            <a:ext cx="4673011" cy="830997"/>
          </a:xfrm>
          <a:prstGeom prst="rect">
            <a:avLst/>
          </a:prstGeom>
        </p:spPr>
        <p:txBody>
          <a:bodyPr wrap="none">
            <a:spAutoFit/>
          </a:bodyPr>
          <a:lstStyle/>
          <a:p>
            <a:r>
              <a:rPr lang="fr-FR" altLang="fr-FR" sz="4800" b="1" dirty="0" smtClean="0">
                <a:solidFill>
                  <a:srgbClr val="00B0F0"/>
                </a:solidFill>
                <a:effectLst>
                  <a:outerShdw blurRad="38100" dist="38100" dir="2700000" algn="tl">
                    <a:srgbClr val="000000"/>
                  </a:outerShdw>
                </a:effectLst>
                <a:latin typeface="Cambria" pitchFamily="18" charset="0"/>
              </a:rPr>
              <a:t>RESEAU ADO 66</a:t>
            </a:r>
            <a:endParaRPr lang="fr-FR" sz="4800" dirty="0"/>
          </a:p>
        </p:txBody>
      </p:sp>
      <p:sp>
        <p:nvSpPr>
          <p:cNvPr id="4" name="Rectangle 3"/>
          <p:cNvSpPr/>
          <p:nvPr/>
        </p:nvSpPr>
        <p:spPr>
          <a:xfrm>
            <a:off x="318306" y="1420380"/>
            <a:ext cx="3821646" cy="1754326"/>
          </a:xfrm>
          <a:prstGeom prst="rect">
            <a:avLst/>
          </a:prstGeom>
          <a:ln>
            <a:solidFill>
              <a:srgbClr val="00B0F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a:spAutoFit/>
          </a:bodyPr>
          <a:lstStyle/>
          <a:p>
            <a:r>
              <a:rPr lang="fr-FR" b="1" dirty="0" smtClean="0">
                <a:solidFill>
                  <a:srgbClr val="0066CC"/>
                </a:solidFill>
                <a:latin typeface="Cambria" pitchFamily="18" charset="0"/>
              </a:rPr>
              <a:t>CIM 10 / Chapitre </a:t>
            </a:r>
            <a:r>
              <a:rPr lang="fr-FR" b="1" dirty="0">
                <a:solidFill>
                  <a:srgbClr val="0066CC"/>
                </a:solidFill>
                <a:latin typeface="Cambria" pitchFamily="18" charset="0"/>
              </a:rPr>
              <a:t>05 : Troubles mentaux et du comportement (F00-F99) de la </a:t>
            </a:r>
            <a:r>
              <a:rPr lang="fr-FR" b="1" dirty="0">
                <a:solidFill>
                  <a:srgbClr val="0066CC"/>
                </a:solidFill>
                <a:latin typeface="Cambria" pitchFamily="18" charset="0"/>
                <a:hlinkClick r:id="rId2" tooltip="Classification internationale des maladies"/>
              </a:rPr>
              <a:t>classification internationale des maladies</a:t>
            </a:r>
            <a:r>
              <a:rPr lang="fr-FR" b="1" dirty="0">
                <a:solidFill>
                  <a:srgbClr val="0066CC"/>
                </a:solidFill>
                <a:latin typeface="Cambria" pitchFamily="18" charset="0"/>
              </a:rPr>
              <a:t> </a:t>
            </a:r>
            <a:endParaRPr lang="fr-FR" b="1" dirty="0" smtClean="0">
              <a:solidFill>
                <a:srgbClr val="0066CC"/>
              </a:solidFill>
              <a:latin typeface="Cambria" pitchFamily="18" charset="0"/>
            </a:endParaRPr>
          </a:p>
          <a:p>
            <a:r>
              <a:rPr lang="fr-FR" b="1" dirty="0" smtClean="0">
                <a:solidFill>
                  <a:srgbClr val="0066CC"/>
                </a:solidFill>
                <a:latin typeface="Cambria" pitchFamily="18" charset="0"/>
              </a:rPr>
              <a:t>publié </a:t>
            </a:r>
            <a:r>
              <a:rPr lang="fr-FR" b="1" dirty="0">
                <a:solidFill>
                  <a:srgbClr val="0066CC"/>
                </a:solidFill>
                <a:latin typeface="Cambria" pitchFamily="18" charset="0"/>
              </a:rPr>
              <a:t>par l'</a:t>
            </a:r>
            <a:r>
              <a:rPr lang="fr-FR" b="1" dirty="0">
                <a:solidFill>
                  <a:srgbClr val="0066CC"/>
                </a:solidFill>
                <a:latin typeface="Cambria" pitchFamily="18" charset="0"/>
                <a:hlinkClick r:id="rId3" tooltip="Organisation mondiale de la santé"/>
              </a:rPr>
              <a:t>Organisation mondiale de la santé</a:t>
            </a:r>
            <a:r>
              <a:rPr lang="fr-FR" b="1" dirty="0">
                <a:solidFill>
                  <a:srgbClr val="0066CC"/>
                </a:solidFill>
                <a:latin typeface="Cambria" pitchFamily="18" charset="0"/>
              </a:rPr>
              <a:t> (OMS). </a:t>
            </a:r>
          </a:p>
        </p:txBody>
      </p:sp>
      <p:sp>
        <p:nvSpPr>
          <p:cNvPr id="5" name="Rectangle 4"/>
          <p:cNvSpPr/>
          <p:nvPr/>
        </p:nvSpPr>
        <p:spPr>
          <a:xfrm>
            <a:off x="4768931" y="1916832"/>
            <a:ext cx="4072207" cy="1477328"/>
          </a:xfrm>
          <a:prstGeom prst="rect">
            <a:avLst/>
          </a:prstGeom>
          <a:ln>
            <a:solidFill>
              <a:schemeClr val="accent5"/>
            </a:solidFill>
          </a:ln>
          <a:effectLst>
            <a:glow rad="63500">
              <a:schemeClr val="accent5">
                <a:satMod val="175000"/>
                <a:alpha val="40000"/>
              </a:schemeClr>
            </a:glow>
          </a:effectLst>
        </p:spPr>
        <p:txBody>
          <a:bodyPr wrap="square">
            <a:spAutoFit/>
          </a:bodyPr>
          <a:lstStyle/>
          <a:p>
            <a:pPr lvl="1"/>
            <a:r>
              <a:rPr lang="fr-FR" b="1" dirty="0" smtClean="0">
                <a:solidFill>
                  <a:srgbClr val="00B0F0"/>
                </a:solidFill>
                <a:latin typeface="Cambria" pitchFamily="18" charset="0"/>
                <a:hlinkClick r:id="rId4"/>
              </a:rPr>
              <a:t>(F90-F98</a:t>
            </a:r>
            <a:r>
              <a:rPr lang="fr-FR" b="1" dirty="0">
                <a:solidFill>
                  <a:srgbClr val="00B0F0"/>
                </a:solidFill>
                <a:latin typeface="Cambria" pitchFamily="18" charset="0"/>
                <a:hlinkClick r:id="rId4"/>
              </a:rPr>
              <a:t>) Troubles du comportement et troubles émotionnels apparaissant habituellement durant l'enfance et l'adolescence</a:t>
            </a:r>
            <a:r>
              <a:rPr lang="fr-FR" b="1" dirty="0">
                <a:solidFill>
                  <a:srgbClr val="00B0F0"/>
                </a:solidFill>
                <a:latin typeface="Cambria" pitchFamily="18" charset="0"/>
              </a:rPr>
              <a:t> </a:t>
            </a:r>
            <a:endParaRPr lang="fr-FR" b="1" dirty="0" smtClean="0">
              <a:solidFill>
                <a:srgbClr val="00B0F0"/>
              </a:solidFill>
              <a:latin typeface="Cambria" pitchFamily="18" charset="0"/>
            </a:endParaRPr>
          </a:p>
        </p:txBody>
      </p:sp>
      <p:sp>
        <p:nvSpPr>
          <p:cNvPr id="6" name="Rectangle 5"/>
          <p:cNvSpPr/>
          <p:nvPr/>
        </p:nvSpPr>
        <p:spPr>
          <a:xfrm>
            <a:off x="2041438" y="3789040"/>
            <a:ext cx="5413654" cy="2585323"/>
          </a:xfrm>
          <a:prstGeom prst="rect">
            <a:avLst/>
          </a:prstGeom>
          <a:gradFill flip="none" rotWithShape="1">
            <a:gsLst>
              <a:gs pos="0">
                <a:schemeClr val="accent5">
                  <a:lumMod val="20000"/>
                  <a:lumOff val="80000"/>
                  <a:alpha val="38000"/>
                </a:schemeClr>
              </a:gs>
              <a:gs pos="82000">
                <a:schemeClr val="accent1">
                  <a:tint val="44500"/>
                  <a:satMod val="160000"/>
                </a:schemeClr>
              </a:gs>
              <a:gs pos="100000">
                <a:schemeClr val="accent1">
                  <a:tint val="23500"/>
                  <a:satMod val="160000"/>
                </a:schemeClr>
              </a:gs>
            </a:gsLst>
            <a:lin ang="2700000" scaled="1"/>
            <a:tileRect/>
          </a:gradFill>
          <a:ln>
            <a:noFill/>
          </a:ln>
          <a:effectLst>
            <a:glow rad="139700">
              <a:schemeClr val="accent5">
                <a:satMod val="175000"/>
                <a:alpha val="40000"/>
              </a:schemeClr>
            </a:glow>
          </a:effectLst>
          <a:scene3d>
            <a:camera prst="orthographicFront">
              <a:rot lat="0" lon="0" rev="0"/>
            </a:camera>
            <a:lightRig rig="contrasting" dir="t">
              <a:rot lat="0" lon="0" rev="7800000"/>
            </a:lightRig>
          </a:scene3d>
          <a:sp3d>
            <a:bevelT w="139700" h="139700"/>
          </a:sp3d>
        </p:spPr>
        <p:txBody>
          <a:bodyPr wrap="square">
            <a:spAutoFit/>
          </a:bodyPr>
          <a:lstStyle/>
          <a:p>
            <a:pPr lvl="0"/>
            <a:r>
              <a:rPr lang="fr-FR" b="1" dirty="0">
                <a:solidFill>
                  <a:srgbClr val="0066CC"/>
                </a:solidFill>
                <a:latin typeface="Cambria" pitchFamily="18" charset="0"/>
              </a:rPr>
              <a:t>(F91) Troubles des </a:t>
            </a:r>
            <a:r>
              <a:rPr lang="fr-FR" b="1" dirty="0" smtClean="0">
                <a:solidFill>
                  <a:srgbClr val="0066CC"/>
                </a:solidFill>
                <a:latin typeface="Cambria" pitchFamily="18" charset="0"/>
              </a:rPr>
              <a:t>conduites</a:t>
            </a:r>
          </a:p>
          <a:p>
            <a:pPr lvl="0"/>
            <a:endParaRPr lang="fr-FR" b="1" dirty="0">
              <a:solidFill>
                <a:srgbClr val="0066CC"/>
              </a:solidFill>
              <a:latin typeface="Cambria" pitchFamily="18" charset="0"/>
            </a:endParaRPr>
          </a:p>
          <a:p>
            <a:pPr lvl="1"/>
            <a:r>
              <a:rPr lang="fr-FR" dirty="0">
                <a:solidFill>
                  <a:srgbClr val="0066CC"/>
                </a:solidFill>
                <a:latin typeface="Cambria" pitchFamily="18" charset="0"/>
              </a:rPr>
              <a:t>(F91.0) Trouble des conduites limité au milieu familial</a:t>
            </a:r>
          </a:p>
          <a:p>
            <a:pPr lvl="1"/>
            <a:r>
              <a:rPr lang="fr-FR" dirty="0">
                <a:solidFill>
                  <a:srgbClr val="0066CC"/>
                </a:solidFill>
                <a:latin typeface="Cambria" pitchFamily="18" charset="0"/>
              </a:rPr>
              <a:t>(F91.1) Trouble des conduites, type mal socialisé</a:t>
            </a:r>
          </a:p>
          <a:p>
            <a:pPr lvl="1"/>
            <a:r>
              <a:rPr lang="fr-FR" dirty="0">
                <a:solidFill>
                  <a:srgbClr val="0066CC"/>
                </a:solidFill>
                <a:latin typeface="Cambria" pitchFamily="18" charset="0"/>
              </a:rPr>
              <a:t>(F91.2) Trouble des conduites, type socialisé</a:t>
            </a:r>
          </a:p>
          <a:p>
            <a:pPr lvl="1"/>
            <a:r>
              <a:rPr lang="fr-FR" dirty="0">
                <a:solidFill>
                  <a:srgbClr val="0066CC"/>
                </a:solidFill>
                <a:latin typeface="Cambria" pitchFamily="18" charset="0"/>
              </a:rPr>
              <a:t>(F91.3) Trouble oppositionnel avec provocation</a:t>
            </a:r>
          </a:p>
          <a:p>
            <a:pPr lvl="1"/>
            <a:r>
              <a:rPr lang="fr-FR" dirty="0">
                <a:solidFill>
                  <a:srgbClr val="0066CC"/>
                </a:solidFill>
                <a:latin typeface="Cambria" pitchFamily="18" charset="0"/>
              </a:rPr>
              <a:t>(F91.8) Autres troubles des conduites</a:t>
            </a:r>
          </a:p>
          <a:p>
            <a:r>
              <a:rPr lang="fr-FR" dirty="0">
                <a:solidFill>
                  <a:srgbClr val="0066CC"/>
                </a:solidFill>
                <a:latin typeface="Cambria" pitchFamily="18" charset="0"/>
              </a:rPr>
              <a:t>         (F91.9) Trouble des conduites, </a:t>
            </a:r>
            <a:r>
              <a:rPr lang="fr-FR" dirty="0" smtClean="0">
                <a:solidFill>
                  <a:srgbClr val="0066CC"/>
                </a:solidFill>
                <a:latin typeface="Cambria" pitchFamily="18" charset="0"/>
              </a:rPr>
              <a:t>sans  précision</a:t>
            </a:r>
            <a:endParaRPr lang="fr-FR" dirty="0">
              <a:solidFill>
                <a:srgbClr val="0066CC"/>
              </a:solidFill>
              <a:latin typeface="Cambria" pitchFamily="18" charset="0"/>
            </a:endParaRPr>
          </a:p>
        </p:txBody>
      </p:sp>
    </p:spTree>
    <p:extLst>
      <p:ext uri="{BB962C8B-B14F-4D97-AF65-F5344CB8AC3E}">
        <p14:creationId xmlns:p14="http://schemas.microsoft.com/office/powerpoint/2010/main" val="2757714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TotalTime>
  <Words>1032</Words>
  <Application>Microsoft Office PowerPoint</Application>
  <PresentationFormat>Affichage à l'écran (4:3)</PresentationFormat>
  <Paragraphs>213</Paragraphs>
  <Slides>20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20</vt:i4>
      </vt:variant>
    </vt:vector>
  </HeadingPairs>
  <TitlesOfParts>
    <vt:vector size="27" baseType="lpstr">
      <vt:lpstr>Arial</vt:lpstr>
      <vt:lpstr>Calibri</vt:lpstr>
      <vt:lpstr>Cambria</vt:lpstr>
      <vt:lpstr>Impact</vt:lpstr>
      <vt:lpstr>Times New Roman</vt:lpstr>
      <vt:lpstr>Wingdings</vt:lpstr>
      <vt:lpstr>Thème Office</vt:lpstr>
      <vt:lpstr>       RESEAU ADO 66</vt:lpstr>
      <vt:lpstr>RESEAU ADO 66</vt:lpstr>
      <vt:lpstr>RESEAU ADO 66</vt:lpstr>
      <vt:lpstr>Présentation PowerPoint</vt:lpstr>
      <vt:lpstr>RESEAU ADO 66</vt:lpstr>
      <vt:lpstr>RESEAU ADO 66</vt:lpstr>
      <vt:lpstr>Présentation PowerPoint</vt:lpstr>
      <vt:lpstr>Présentation PowerPoint</vt:lpstr>
      <vt:lpstr>Présentation PowerPoint</vt:lpstr>
      <vt:lpstr>Présentation PowerPoint</vt:lpstr>
      <vt:lpstr>Présentation PowerPoint</vt:lpstr>
      <vt:lpstr>RESEAU ADO 66</vt:lpstr>
      <vt:lpstr>RESEAU ADO 66</vt:lpstr>
      <vt:lpstr>RESEAU ADO 66</vt:lpstr>
      <vt:lpstr>Présentation PowerPoint</vt:lpstr>
      <vt:lpstr>RESEAU ADO 66</vt:lpstr>
      <vt:lpstr>RESEAU ADO 66</vt:lpstr>
      <vt:lpstr>RESEAU ADO 66</vt:lpstr>
      <vt:lpstr>RESEAU ADO 66</vt:lpstr>
      <vt:lpstr>Présentation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RESEAU ADO 66</dc:title>
  <dc:creator>Dominique Nouvel-Taverne</dc:creator>
  <cp:lastModifiedBy>Secretariat RADO</cp:lastModifiedBy>
  <cp:revision>79</cp:revision>
  <cp:lastPrinted>2020-01-06T14:52:52Z</cp:lastPrinted>
  <dcterms:created xsi:type="dcterms:W3CDTF">2017-10-30T12:34:33Z</dcterms:created>
  <dcterms:modified xsi:type="dcterms:W3CDTF">2020-01-06T15:00:25Z</dcterms:modified>
</cp:coreProperties>
</file>