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0" r:id="rId5"/>
    <p:sldId id="256" r:id="rId6"/>
    <p:sldId id="258" r:id="rId7"/>
    <p:sldId id="262" r:id="rId8"/>
    <p:sldId id="263" r:id="rId9"/>
    <p:sldId id="264"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68" d="100"/>
          <a:sy n="68" d="100"/>
        </p:scale>
        <p:origin x="-136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96CCBC6-C654-489E-B2B4-2077D3A0946E}" type="datetimeFigureOut">
              <a:rPr lang="fr-FR" smtClean="0"/>
              <a:t>17/10/2017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550084-C270-48DD-A1B8-76CD318C922C}" type="slidenum">
              <a:rPr lang="fr-FR" smtClean="0"/>
              <a:t>‹N°›</a:t>
            </a:fld>
            <a:endParaRPr lang="fr-FR"/>
          </a:p>
        </p:txBody>
      </p:sp>
    </p:spTree>
    <p:extLst>
      <p:ext uri="{BB962C8B-B14F-4D97-AF65-F5344CB8AC3E}">
        <p14:creationId xmlns:p14="http://schemas.microsoft.com/office/powerpoint/2010/main" val="2568282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6CCBC6-C654-489E-B2B4-2077D3A0946E}" type="datetimeFigureOut">
              <a:rPr lang="fr-FR" smtClean="0"/>
              <a:t>17/10/2017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550084-C270-48DD-A1B8-76CD318C922C}" type="slidenum">
              <a:rPr lang="fr-FR" smtClean="0"/>
              <a:t>‹N°›</a:t>
            </a:fld>
            <a:endParaRPr lang="fr-FR"/>
          </a:p>
        </p:txBody>
      </p:sp>
    </p:spTree>
    <p:extLst>
      <p:ext uri="{BB962C8B-B14F-4D97-AF65-F5344CB8AC3E}">
        <p14:creationId xmlns:p14="http://schemas.microsoft.com/office/powerpoint/2010/main" val="3894390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6CCBC6-C654-489E-B2B4-2077D3A0946E}" type="datetimeFigureOut">
              <a:rPr lang="fr-FR" smtClean="0"/>
              <a:t>17/10/2017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550084-C270-48DD-A1B8-76CD318C922C}" type="slidenum">
              <a:rPr lang="fr-FR" smtClean="0"/>
              <a:t>‹N°›</a:t>
            </a:fld>
            <a:endParaRPr lang="fr-FR"/>
          </a:p>
        </p:txBody>
      </p:sp>
    </p:spTree>
    <p:extLst>
      <p:ext uri="{BB962C8B-B14F-4D97-AF65-F5344CB8AC3E}">
        <p14:creationId xmlns:p14="http://schemas.microsoft.com/office/powerpoint/2010/main" val="4179714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6CCBC6-C654-489E-B2B4-2077D3A0946E}" type="datetimeFigureOut">
              <a:rPr lang="fr-FR" smtClean="0"/>
              <a:t>17/10/2017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550084-C270-48DD-A1B8-76CD318C922C}" type="slidenum">
              <a:rPr lang="fr-FR" smtClean="0"/>
              <a:t>‹N°›</a:t>
            </a:fld>
            <a:endParaRPr lang="fr-FR"/>
          </a:p>
        </p:txBody>
      </p:sp>
    </p:spTree>
    <p:extLst>
      <p:ext uri="{BB962C8B-B14F-4D97-AF65-F5344CB8AC3E}">
        <p14:creationId xmlns:p14="http://schemas.microsoft.com/office/powerpoint/2010/main" val="82551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96CCBC6-C654-489E-B2B4-2077D3A0946E}" type="datetimeFigureOut">
              <a:rPr lang="fr-FR" smtClean="0"/>
              <a:t>17/10/2017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550084-C270-48DD-A1B8-76CD318C922C}" type="slidenum">
              <a:rPr lang="fr-FR" smtClean="0"/>
              <a:t>‹N°›</a:t>
            </a:fld>
            <a:endParaRPr lang="fr-FR"/>
          </a:p>
        </p:txBody>
      </p:sp>
    </p:spTree>
    <p:extLst>
      <p:ext uri="{BB962C8B-B14F-4D97-AF65-F5344CB8AC3E}">
        <p14:creationId xmlns:p14="http://schemas.microsoft.com/office/powerpoint/2010/main" val="383123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96CCBC6-C654-489E-B2B4-2077D3A0946E}" type="datetimeFigureOut">
              <a:rPr lang="fr-FR" smtClean="0"/>
              <a:t>17/10/2017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550084-C270-48DD-A1B8-76CD318C922C}" type="slidenum">
              <a:rPr lang="fr-FR" smtClean="0"/>
              <a:t>‹N°›</a:t>
            </a:fld>
            <a:endParaRPr lang="fr-FR"/>
          </a:p>
        </p:txBody>
      </p:sp>
    </p:spTree>
    <p:extLst>
      <p:ext uri="{BB962C8B-B14F-4D97-AF65-F5344CB8AC3E}">
        <p14:creationId xmlns:p14="http://schemas.microsoft.com/office/powerpoint/2010/main" val="1362483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96CCBC6-C654-489E-B2B4-2077D3A0946E}" type="datetimeFigureOut">
              <a:rPr lang="fr-FR" smtClean="0"/>
              <a:t>17/10/2017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9550084-C270-48DD-A1B8-76CD318C922C}" type="slidenum">
              <a:rPr lang="fr-FR" smtClean="0"/>
              <a:t>‹N°›</a:t>
            </a:fld>
            <a:endParaRPr lang="fr-FR"/>
          </a:p>
        </p:txBody>
      </p:sp>
    </p:spTree>
    <p:extLst>
      <p:ext uri="{BB962C8B-B14F-4D97-AF65-F5344CB8AC3E}">
        <p14:creationId xmlns:p14="http://schemas.microsoft.com/office/powerpoint/2010/main" val="1881713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96CCBC6-C654-489E-B2B4-2077D3A0946E}" type="datetimeFigureOut">
              <a:rPr lang="fr-FR" smtClean="0"/>
              <a:t>17/10/2017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9550084-C270-48DD-A1B8-76CD318C922C}" type="slidenum">
              <a:rPr lang="fr-FR" smtClean="0"/>
              <a:t>‹N°›</a:t>
            </a:fld>
            <a:endParaRPr lang="fr-FR"/>
          </a:p>
        </p:txBody>
      </p:sp>
    </p:spTree>
    <p:extLst>
      <p:ext uri="{BB962C8B-B14F-4D97-AF65-F5344CB8AC3E}">
        <p14:creationId xmlns:p14="http://schemas.microsoft.com/office/powerpoint/2010/main" val="2862924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96CCBC6-C654-489E-B2B4-2077D3A0946E}" type="datetimeFigureOut">
              <a:rPr lang="fr-FR" smtClean="0"/>
              <a:t>17/10/2017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9550084-C270-48DD-A1B8-76CD318C922C}" type="slidenum">
              <a:rPr lang="fr-FR" smtClean="0"/>
              <a:t>‹N°›</a:t>
            </a:fld>
            <a:endParaRPr lang="fr-FR"/>
          </a:p>
        </p:txBody>
      </p:sp>
    </p:spTree>
    <p:extLst>
      <p:ext uri="{BB962C8B-B14F-4D97-AF65-F5344CB8AC3E}">
        <p14:creationId xmlns:p14="http://schemas.microsoft.com/office/powerpoint/2010/main" val="1501918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96CCBC6-C654-489E-B2B4-2077D3A0946E}" type="datetimeFigureOut">
              <a:rPr lang="fr-FR" smtClean="0"/>
              <a:t>17/10/2017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550084-C270-48DD-A1B8-76CD318C922C}" type="slidenum">
              <a:rPr lang="fr-FR" smtClean="0"/>
              <a:t>‹N°›</a:t>
            </a:fld>
            <a:endParaRPr lang="fr-FR"/>
          </a:p>
        </p:txBody>
      </p:sp>
    </p:spTree>
    <p:extLst>
      <p:ext uri="{BB962C8B-B14F-4D97-AF65-F5344CB8AC3E}">
        <p14:creationId xmlns:p14="http://schemas.microsoft.com/office/powerpoint/2010/main" val="1049146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96CCBC6-C654-489E-B2B4-2077D3A0946E}" type="datetimeFigureOut">
              <a:rPr lang="fr-FR" smtClean="0"/>
              <a:t>17/10/2017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550084-C270-48DD-A1B8-76CD318C922C}" type="slidenum">
              <a:rPr lang="fr-FR" smtClean="0"/>
              <a:t>‹N°›</a:t>
            </a:fld>
            <a:endParaRPr lang="fr-FR"/>
          </a:p>
        </p:txBody>
      </p:sp>
    </p:spTree>
    <p:extLst>
      <p:ext uri="{BB962C8B-B14F-4D97-AF65-F5344CB8AC3E}">
        <p14:creationId xmlns:p14="http://schemas.microsoft.com/office/powerpoint/2010/main" val="3249327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6CCBC6-C654-489E-B2B4-2077D3A0946E}" type="datetimeFigureOut">
              <a:rPr lang="fr-FR" smtClean="0"/>
              <a:t>17/10/2017</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50084-C270-48DD-A1B8-76CD318C922C}" type="slidenum">
              <a:rPr lang="fr-FR" smtClean="0"/>
              <a:t>‹N°›</a:t>
            </a:fld>
            <a:endParaRPr lang="fr-FR"/>
          </a:p>
        </p:txBody>
      </p:sp>
    </p:spTree>
    <p:extLst>
      <p:ext uri="{BB962C8B-B14F-4D97-AF65-F5344CB8AC3E}">
        <p14:creationId xmlns:p14="http://schemas.microsoft.com/office/powerpoint/2010/main" val="1052772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2576" y="1606112"/>
            <a:ext cx="9144000" cy="1008112"/>
          </a:xfrm>
        </p:spPr>
        <p:txBody>
          <a:bodyPr>
            <a:normAutofit fontScale="90000"/>
          </a:bodyPr>
          <a:lstStyle/>
          <a:p>
            <a:pPr eaLnBrk="1" hangingPunct="1">
              <a:tabLst>
                <a:tab pos="3676650" algn="l"/>
              </a:tabLst>
            </a:pPr>
            <a:r>
              <a:rPr lang="fr-FR" altLang="fr-FR" sz="6600" b="1" dirty="0" smtClean="0">
                <a:solidFill>
                  <a:srgbClr val="0033CC"/>
                </a:solidFill>
                <a:latin typeface="Cambria" pitchFamily="18" charset="0"/>
              </a:rPr>
              <a:t>       RESEAU ADO 66</a:t>
            </a:r>
          </a:p>
        </p:txBody>
      </p:sp>
      <p:sp>
        <p:nvSpPr>
          <p:cNvPr id="2051" name="Rectangle 3"/>
          <p:cNvSpPr>
            <a:spLocks noGrp="1" noChangeArrowheads="1"/>
          </p:cNvSpPr>
          <p:nvPr>
            <p:ph type="subTitle" idx="1"/>
          </p:nvPr>
        </p:nvSpPr>
        <p:spPr>
          <a:xfrm>
            <a:off x="304800" y="5181600"/>
            <a:ext cx="8534400" cy="1143000"/>
          </a:xfrm>
        </p:spPr>
        <p:txBody>
          <a:bodyPr>
            <a:normAutofit lnSpcReduction="10000"/>
          </a:bodyPr>
          <a:lstStyle/>
          <a:p>
            <a:pPr eaLnBrk="1" hangingPunct="1">
              <a:defRPr/>
            </a:pPr>
            <a:r>
              <a:rPr lang="fr-FR" b="1" smtClean="0">
                <a:solidFill>
                  <a:schemeClr val="accent2"/>
                </a:solidFill>
                <a:effectLst>
                  <a:outerShdw blurRad="38100" dist="38100" dir="2700000" algn="tl">
                    <a:srgbClr val="000000"/>
                  </a:outerShdw>
                </a:effectLst>
                <a:latin typeface="Cambria" pitchFamily="18" charset="0"/>
                <a:cs typeface="Times New Roman" pitchFamily="18" charset="0"/>
              </a:rPr>
              <a:t>RESEAU  DE SANTE POUR</a:t>
            </a:r>
          </a:p>
          <a:p>
            <a:pPr eaLnBrk="1" hangingPunct="1">
              <a:defRPr/>
            </a:pPr>
            <a:r>
              <a:rPr lang="fr-FR" b="1" smtClean="0">
                <a:solidFill>
                  <a:schemeClr val="accent2"/>
                </a:solidFill>
                <a:effectLst>
                  <a:outerShdw blurRad="38100" dist="38100" dir="2700000" algn="tl">
                    <a:srgbClr val="000000"/>
                  </a:outerShdw>
                </a:effectLst>
                <a:latin typeface="Cambria" pitchFamily="18" charset="0"/>
                <a:cs typeface="Times New Roman" pitchFamily="18" charset="0"/>
              </a:rPr>
              <a:t>LES ADOLESCENTS EN GRANDE DIFFICULTÉ</a:t>
            </a:r>
          </a:p>
          <a:p>
            <a:pPr eaLnBrk="1" hangingPunct="1">
              <a:defRPr/>
            </a:pPr>
            <a:endParaRPr lang="fr-FR" dirty="0" smtClean="0">
              <a:effectLst>
                <a:outerShdw blurRad="38100" dist="38100" dir="2700000" algn="tl">
                  <a:srgbClr val="FFFFFF"/>
                </a:outerShdw>
              </a:effectLst>
            </a:endParaRPr>
          </a:p>
        </p:txBody>
      </p:sp>
      <p:sp>
        <p:nvSpPr>
          <p:cNvPr id="2052" name="WordArt 4"/>
          <p:cNvSpPr>
            <a:spLocks noChangeArrowheads="1" noChangeShapeType="1"/>
          </p:cNvSpPr>
          <p:nvPr/>
        </p:nvSpPr>
        <p:spPr bwMode="auto">
          <a:xfrm rot="-1133437">
            <a:off x="255589" y="223839"/>
            <a:ext cx="1765300" cy="10906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urveDown">
              <a:avLst>
                <a:gd name="adj" fmla="val 43477"/>
              </a:avLst>
            </a:prstTxWarp>
          </a:bodyPr>
          <a:lstStyle/>
          <a:p>
            <a:pPr algn="ctr"/>
            <a:endParaRPr lang="fr-FR" sz="3600" kern="10">
              <a:gradFill rotWithShape="1">
                <a:gsLst>
                  <a:gs pos="0">
                    <a:srgbClr val="3366FF"/>
                  </a:gs>
                  <a:gs pos="100000">
                    <a:srgbClr val="00FF00"/>
                  </a:gs>
                </a:gsLst>
                <a:lin ang="6480000" scaled="1"/>
              </a:gradFill>
              <a:effectLst>
                <a:outerShdw dist="35921" dir="2700000" algn="ctr" rotWithShape="0">
                  <a:srgbClr val="C0C0C0"/>
                </a:outerShdw>
              </a:effectLst>
              <a:latin typeface="Impact"/>
            </a:endParaRPr>
          </a:p>
          <a:p>
            <a:pPr algn="ctr"/>
            <a:endParaRPr lang="fr-FR" sz="3600" kern="10">
              <a:gradFill rotWithShape="1">
                <a:gsLst>
                  <a:gs pos="0">
                    <a:srgbClr val="3366FF"/>
                  </a:gs>
                  <a:gs pos="100000">
                    <a:srgbClr val="00FF00"/>
                  </a:gs>
                </a:gsLst>
                <a:lin ang="6480000" scaled="1"/>
              </a:gradFill>
              <a:effectLst>
                <a:outerShdw dist="35921" dir="2700000" algn="ctr" rotWithShape="0">
                  <a:srgbClr val="C0C0C0"/>
                </a:outerShdw>
              </a:effectLst>
              <a:latin typeface="Impact"/>
            </a:endParaRPr>
          </a:p>
        </p:txBody>
      </p:sp>
      <p:pic>
        <p:nvPicPr>
          <p:cNvPr id="2055" name="Picture 7" descr="éléments pour plaquette\Sans titre.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1" y="2708920"/>
            <a:ext cx="3925415" cy="2375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Image 6" descr="http://10.193.60.231/worldclient.dll?Session=NANASEC&amp;View=Attachment&amp;Number=7683&amp;CID=83A49E8B-BE14-46A0-BF56-B1F970F12445@h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8535" y="150375"/>
            <a:ext cx="1296988" cy="145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4460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055"/>
                                        </p:tgtEl>
                                        <p:attrNameLst>
                                          <p:attrName>style.visibility</p:attrName>
                                        </p:attrNameLst>
                                      </p:cBhvr>
                                      <p:to>
                                        <p:strVal val="visible"/>
                                      </p:to>
                                    </p:set>
                                    <p:animEffect transition="in" filter="blinds(horizontal)">
                                      <p:cBhvr>
                                        <p:cTn id="12" dur="500"/>
                                        <p:tgtEl>
                                          <p:spTgt spid="20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Effect transition="in" filter="blinds(horizontal)">
                                      <p:cBhvr>
                                        <p:cTn id="17" dur="500"/>
                                        <p:tgtEl>
                                          <p:spTgt spid="205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51">
                                            <p:txEl>
                                              <p:pRg st="1" end="1"/>
                                            </p:txEl>
                                          </p:spTgt>
                                        </p:tgtEl>
                                        <p:attrNameLst>
                                          <p:attrName>style.visibility</p:attrName>
                                        </p:attrNameLst>
                                      </p:cBhvr>
                                      <p:to>
                                        <p:strVal val="visible"/>
                                      </p:to>
                                    </p:set>
                                    <p:animEffect transition="in" filter="blinds(horizontal)">
                                      <p:cBhvr>
                                        <p:cTn id="22" dur="5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bldLvl="2"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864096"/>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899592" y="1556792"/>
            <a:ext cx="7560840" cy="5040560"/>
          </a:xfrm>
        </p:spPr>
        <p:txBody>
          <a:bodyPr>
            <a:normAutofit/>
          </a:bodyPr>
          <a:lstStyle/>
          <a:p>
            <a:r>
              <a:rPr lang="fr-FR" b="1" u="sng" dirty="0" smtClean="0">
                <a:solidFill>
                  <a:srgbClr val="0066CC"/>
                </a:solidFill>
                <a:latin typeface="Cambria" pitchFamily="18" charset="0"/>
              </a:rPr>
              <a:t>Pour:</a:t>
            </a:r>
          </a:p>
          <a:p>
            <a:pPr marL="457200" indent="-457200" algn="l">
              <a:buFontTx/>
              <a:buChar char="-"/>
            </a:pPr>
            <a:r>
              <a:rPr lang="fr-FR" b="1" dirty="0" smtClean="0">
                <a:solidFill>
                  <a:srgbClr val="0066CC"/>
                </a:solidFill>
                <a:latin typeface="Cambria" pitchFamily="18" charset="0"/>
              </a:rPr>
              <a:t>Permettre </a:t>
            </a:r>
            <a:r>
              <a:rPr lang="fr-FR" b="1" dirty="0">
                <a:solidFill>
                  <a:srgbClr val="0066CC"/>
                </a:solidFill>
                <a:latin typeface="Cambria" pitchFamily="18" charset="0"/>
              </a:rPr>
              <a:t>à</a:t>
            </a:r>
            <a:r>
              <a:rPr lang="fr-FR" b="1" dirty="0" smtClean="0">
                <a:solidFill>
                  <a:srgbClr val="0066CC"/>
                </a:solidFill>
                <a:latin typeface="Cambria" pitchFamily="18" charset="0"/>
              </a:rPr>
              <a:t> chacun de s’approprier l’histoire factuelle de l’adolescent</a:t>
            </a:r>
          </a:p>
          <a:p>
            <a:pPr marL="457200" indent="-457200" algn="l">
              <a:buFontTx/>
              <a:buChar char="-"/>
            </a:pPr>
            <a:r>
              <a:rPr lang="fr-FR" b="1" dirty="0">
                <a:solidFill>
                  <a:srgbClr val="0066CC"/>
                </a:solidFill>
                <a:latin typeface="Cambria" pitchFamily="18" charset="0"/>
              </a:rPr>
              <a:t>A</a:t>
            </a:r>
            <a:r>
              <a:rPr lang="fr-FR" b="1" dirty="0" smtClean="0">
                <a:solidFill>
                  <a:srgbClr val="0066CC"/>
                </a:solidFill>
                <a:latin typeface="Cambria" pitchFamily="18" charset="0"/>
              </a:rPr>
              <a:t>pporter des éléments de compréhension par rapport à la connaissance qu’un professionnel peut avoir de la situation</a:t>
            </a:r>
          </a:p>
          <a:p>
            <a:pPr marL="457200" indent="-457200" algn="l">
              <a:buFontTx/>
              <a:buChar char="-"/>
            </a:pPr>
            <a:r>
              <a:rPr lang="fr-FR" b="1" dirty="0" smtClean="0">
                <a:solidFill>
                  <a:srgbClr val="0066CC"/>
                </a:solidFill>
                <a:latin typeface="Cambria" pitchFamily="18" charset="0"/>
              </a:rPr>
              <a:t>Échanger sur les éléments qui posent question</a:t>
            </a:r>
            <a:endParaRPr lang="fr-FR" dirty="0"/>
          </a:p>
        </p:txBody>
      </p:sp>
    </p:spTree>
    <p:extLst>
      <p:ext uri="{BB962C8B-B14F-4D97-AF65-F5344CB8AC3E}">
        <p14:creationId xmlns:p14="http://schemas.microsoft.com/office/powerpoint/2010/main" val="544056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5"/>
            <a:ext cx="7772400" cy="936104"/>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611560" y="1988840"/>
            <a:ext cx="7992888" cy="3888432"/>
          </a:xfrm>
        </p:spPr>
        <p:txBody>
          <a:bodyPr>
            <a:normAutofit/>
          </a:bodyPr>
          <a:lstStyle/>
          <a:p>
            <a:r>
              <a:rPr lang="fr-FR" b="1" u="sng" dirty="0">
                <a:solidFill>
                  <a:srgbClr val="0066CC"/>
                </a:solidFill>
                <a:latin typeface="Cambria" pitchFamily="18" charset="0"/>
              </a:rPr>
              <a:t>1 condition pour garantir le </a:t>
            </a:r>
            <a:r>
              <a:rPr lang="fr-FR" b="1" u="sng" dirty="0" smtClean="0">
                <a:solidFill>
                  <a:srgbClr val="0066CC"/>
                </a:solidFill>
                <a:latin typeface="Cambria" pitchFamily="18" charset="0"/>
              </a:rPr>
              <a:t>« travailler ensemble »:</a:t>
            </a:r>
            <a:endParaRPr lang="fr-FR" b="1" u="sng" dirty="0">
              <a:solidFill>
                <a:srgbClr val="0066CC"/>
              </a:solidFill>
              <a:latin typeface="Cambria" pitchFamily="18" charset="0"/>
            </a:endParaRPr>
          </a:p>
          <a:p>
            <a:endParaRPr lang="fr-FR" b="1" dirty="0">
              <a:solidFill>
                <a:srgbClr val="0066CC"/>
              </a:solidFill>
              <a:latin typeface="Cambria" pitchFamily="18" charset="0"/>
            </a:endParaRPr>
          </a:p>
          <a:p>
            <a:r>
              <a:rPr lang="fr-FR" b="1" dirty="0">
                <a:solidFill>
                  <a:srgbClr val="0066CC"/>
                </a:solidFill>
                <a:latin typeface="Cambria" pitchFamily="18" charset="0"/>
              </a:rPr>
              <a:t>L’analyse du document est </a:t>
            </a:r>
            <a:r>
              <a:rPr lang="fr-FR" b="1" dirty="0" smtClean="0">
                <a:solidFill>
                  <a:srgbClr val="0066CC"/>
                </a:solidFill>
                <a:latin typeface="Cambria" pitchFamily="18" charset="0"/>
              </a:rPr>
              <a:t>partagée entre les différents acteurs impliqués </a:t>
            </a:r>
            <a:r>
              <a:rPr lang="fr-FR" b="1" dirty="0">
                <a:solidFill>
                  <a:srgbClr val="0066CC"/>
                </a:solidFill>
                <a:latin typeface="Cambria" pitchFamily="18" charset="0"/>
              </a:rPr>
              <a:t>ce qui permet d’engager tous les professionnels dans la réflexion</a:t>
            </a:r>
          </a:p>
        </p:txBody>
      </p:sp>
    </p:spTree>
    <p:extLst>
      <p:ext uri="{BB962C8B-B14F-4D97-AF65-F5344CB8AC3E}">
        <p14:creationId xmlns:p14="http://schemas.microsoft.com/office/powerpoint/2010/main" val="2887589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908720"/>
            <a:ext cx="7772400" cy="1224136"/>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611560" y="3068960"/>
            <a:ext cx="7920880" cy="1152128"/>
          </a:xfrm>
        </p:spPr>
        <p:txBody>
          <a:bodyPr/>
          <a:lstStyle/>
          <a:p>
            <a:r>
              <a:rPr lang="fr-FR" sz="4400" b="1" i="1" dirty="0" smtClean="0">
                <a:solidFill>
                  <a:srgbClr val="0066CC"/>
                </a:solidFill>
                <a:latin typeface="Cambria" pitchFamily="18" charset="0"/>
              </a:rPr>
              <a:t>2/ LE TABLEAU CLINIQUE</a:t>
            </a:r>
            <a:endParaRPr lang="fr-FR" sz="4400" b="1" i="1" dirty="0">
              <a:solidFill>
                <a:srgbClr val="0066CC"/>
              </a:solidFill>
              <a:latin typeface="Cambria" pitchFamily="18" charset="0"/>
            </a:endParaRPr>
          </a:p>
          <a:p>
            <a:endParaRPr lang="fr-FR" dirty="0"/>
          </a:p>
        </p:txBody>
      </p:sp>
    </p:spTree>
    <p:extLst>
      <p:ext uri="{BB962C8B-B14F-4D97-AF65-F5344CB8AC3E}">
        <p14:creationId xmlns:p14="http://schemas.microsoft.com/office/powerpoint/2010/main" val="2116187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620689"/>
            <a:ext cx="7772400" cy="936104"/>
          </a:xfrm>
        </p:spPr>
        <p:txBody>
          <a:bodyPr/>
          <a:lstStyle/>
          <a:p>
            <a:r>
              <a:rPr lang="fr-FR" altLang="fr-FR" b="1" dirty="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395536" y="1916832"/>
            <a:ext cx="8352928" cy="3672408"/>
          </a:xfrm>
        </p:spPr>
        <p:txBody>
          <a:bodyPr/>
          <a:lstStyle/>
          <a:p>
            <a:r>
              <a:rPr lang="fr-FR" b="1" u="sng" dirty="0" smtClean="0">
                <a:solidFill>
                  <a:srgbClr val="0066CC"/>
                </a:solidFill>
                <a:latin typeface="Cambria" pitchFamily="18" charset="0"/>
              </a:rPr>
              <a:t>Pourquoi ce tableau?</a:t>
            </a:r>
          </a:p>
          <a:p>
            <a:endParaRPr lang="fr-FR" b="1" dirty="0">
              <a:solidFill>
                <a:srgbClr val="0066CC"/>
              </a:solidFill>
              <a:latin typeface="Cambria" pitchFamily="18" charset="0"/>
            </a:endParaRPr>
          </a:p>
          <a:p>
            <a:r>
              <a:rPr lang="fr-FR" b="1" dirty="0" smtClean="0">
                <a:solidFill>
                  <a:srgbClr val="0066CC"/>
                </a:solidFill>
                <a:latin typeface="Cambria" pitchFamily="18" charset="0"/>
              </a:rPr>
              <a:t>Recueillir </a:t>
            </a:r>
            <a:r>
              <a:rPr lang="fr-FR" b="1" dirty="0">
                <a:solidFill>
                  <a:srgbClr val="0066CC"/>
                </a:solidFill>
                <a:latin typeface="Cambria" pitchFamily="18" charset="0"/>
              </a:rPr>
              <a:t>des éléments </a:t>
            </a:r>
            <a:r>
              <a:rPr lang="fr-FR" b="1" dirty="0" smtClean="0">
                <a:solidFill>
                  <a:srgbClr val="0066CC"/>
                </a:solidFill>
                <a:latin typeface="Cambria" pitchFamily="18" charset="0"/>
              </a:rPr>
              <a:t>concernant l’état clinique </a:t>
            </a:r>
            <a:r>
              <a:rPr lang="fr-FR" b="1" dirty="0">
                <a:solidFill>
                  <a:srgbClr val="0066CC"/>
                </a:solidFill>
                <a:latin typeface="Cambria" pitchFamily="18" charset="0"/>
              </a:rPr>
              <a:t>d’un sujet de façon chronologique avant, pendant et après l’inclusion de la situation au réseau Ado 66</a:t>
            </a:r>
          </a:p>
          <a:p>
            <a:endParaRPr lang="fr-FR" dirty="0"/>
          </a:p>
        </p:txBody>
      </p:sp>
    </p:spTree>
    <p:extLst>
      <p:ext uri="{BB962C8B-B14F-4D97-AF65-F5344CB8AC3E}">
        <p14:creationId xmlns:p14="http://schemas.microsoft.com/office/powerpoint/2010/main" val="1148734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44053" y="116632"/>
            <a:ext cx="7772400" cy="936103"/>
          </a:xfrm>
        </p:spPr>
        <p:txBody>
          <a:bodyPr/>
          <a:lstStyle/>
          <a:p>
            <a:r>
              <a:rPr lang="fr-FR" altLang="fr-FR" b="1" dirty="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760515" y="980728"/>
            <a:ext cx="7920880" cy="1512168"/>
          </a:xfrm>
        </p:spPr>
        <p:txBody>
          <a:bodyPr>
            <a:normAutofit fontScale="92500" lnSpcReduction="20000"/>
          </a:bodyPr>
          <a:lstStyle/>
          <a:p>
            <a:r>
              <a:rPr lang="fr-FR" sz="3500" b="1" u="sng" dirty="0" smtClean="0">
                <a:solidFill>
                  <a:srgbClr val="0066CC"/>
                </a:solidFill>
                <a:latin typeface="Cambria" pitchFamily="18" charset="0"/>
              </a:rPr>
              <a:t>Son utilité:</a:t>
            </a:r>
          </a:p>
          <a:p>
            <a:r>
              <a:rPr lang="fr-FR" sz="2800" b="1" dirty="0" smtClean="0">
                <a:solidFill>
                  <a:srgbClr val="0066CC"/>
                </a:solidFill>
                <a:latin typeface="Cambria" pitchFamily="18" charset="0"/>
              </a:rPr>
              <a:t>Avoir une </a:t>
            </a:r>
            <a:r>
              <a:rPr lang="fr-FR" sz="2800" b="1" dirty="0">
                <a:solidFill>
                  <a:srgbClr val="0066CC"/>
                </a:solidFill>
                <a:latin typeface="Cambria" pitchFamily="18" charset="0"/>
              </a:rPr>
              <a:t>vision globale de la </a:t>
            </a:r>
            <a:r>
              <a:rPr lang="fr-FR" sz="2800" b="1" dirty="0" smtClean="0">
                <a:solidFill>
                  <a:srgbClr val="0066CC"/>
                </a:solidFill>
                <a:latin typeface="Cambria" pitchFamily="18" charset="0"/>
              </a:rPr>
              <a:t>situation en termes cliniques, </a:t>
            </a:r>
            <a:r>
              <a:rPr lang="fr-FR" sz="2800" b="1" dirty="0">
                <a:solidFill>
                  <a:srgbClr val="0066CC"/>
                </a:solidFill>
                <a:latin typeface="Cambria" pitchFamily="18" charset="0"/>
              </a:rPr>
              <a:t>en fonction d’une temporalité </a:t>
            </a:r>
            <a:r>
              <a:rPr lang="fr-FR" sz="2800" b="1" dirty="0" smtClean="0">
                <a:solidFill>
                  <a:srgbClr val="0066CC"/>
                </a:solidFill>
                <a:latin typeface="Cambria" pitchFamily="18" charset="0"/>
              </a:rPr>
              <a:t>chronologique.</a:t>
            </a:r>
            <a:endParaRPr lang="fr-FR" sz="2800" b="1" dirty="0">
              <a:solidFill>
                <a:srgbClr val="0066CC"/>
              </a:solidFill>
              <a:latin typeface="Cambria" pitchFamily="18" charset="0"/>
            </a:endParaRPr>
          </a:p>
          <a:p>
            <a:endParaRPr lang="fr-FR" dirty="0"/>
          </a:p>
        </p:txBody>
      </p:sp>
      <p:sp>
        <p:nvSpPr>
          <p:cNvPr id="4" name="ZoneTexte 3"/>
          <p:cNvSpPr txBox="1"/>
          <p:nvPr/>
        </p:nvSpPr>
        <p:spPr>
          <a:xfrm>
            <a:off x="454719" y="2534332"/>
            <a:ext cx="8280919" cy="4333494"/>
          </a:xfrm>
          <a:prstGeom prst="rect">
            <a:avLst/>
          </a:prstGeom>
          <a:noFill/>
        </p:spPr>
        <p:txBody>
          <a:bodyPr wrap="square" rtlCol="0">
            <a:spAutoFit/>
          </a:bodyPr>
          <a:lstStyle/>
          <a:p>
            <a:pPr marL="457200" indent="-457200">
              <a:lnSpc>
                <a:spcPct val="80000"/>
              </a:lnSpc>
              <a:spcBef>
                <a:spcPct val="20000"/>
              </a:spcBef>
              <a:buFontTx/>
              <a:buChar char="-"/>
            </a:pPr>
            <a:r>
              <a:rPr lang="fr-FR" sz="2600" b="1">
                <a:solidFill>
                  <a:schemeClr val="tx2"/>
                </a:solidFill>
                <a:latin typeface="Cambria" pitchFamily="18" charset="0"/>
              </a:rPr>
              <a:t>Le </a:t>
            </a:r>
            <a:r>
              <a:rPr lang="fr-FR" sz="2600" b="1" smtClean="0">
                <a:solidFill>
                  <a:schemeClr val="tx2"/>
                </a:solidFill>
                <a:latin typeface="Cambria" pitchFamily="18" charset="0"/>
              </a:rPr>
              <a:t>tableau </a:t>
            </a:r>
            <a:r>
              <a:rPr lang="fr-FR" sz="2600" b="1" dirty="0">
                <a:solidFill>
                  <a:schemeClr val="tx2"/>
                </a:solidFill>
                <a:latin typeface="Cambria" pitchFamily="18" charset="0"/>
              </a:rPr>
              <a:t>clinique précise des éléments du parcours de soin pouvant faire apparaître des questionnements sur le suivi médical, psychiatrique, psychologique et </a:t>
            </a:r>
            <a:r>
              <a:rPr lang="fr-FR" sz="2600" b="1" dirty="0" smtClean="0">
                <a:solidFill>
                  <a:schemeClr val="tx2"/>
                </a:solidFill>
                <a:latin typeface="Cambria" pitchFamily="18" charset="0"/>
              </a:rPr>
              <a:t>thérapeutique (ex: réalisation de bilans? Pourquoi?)</a:t>
            </a:r>
          </a:p>
          <a:p>
            <a:pPr marL="457200" indent="-457200">
              <a:lnSpc>
                <a:spcPct val="80000"/>
              </a:lnSpc>
              <a:spcBef>
                <a:spcPct val="20000"/>
              </a:spcBef>
              <a:buFontTx/>
              <a:buChar char="-"/>
            </a:pPr>
            <a:endParaRPr lang="fr-FR" sz="2600" b="1" dirty="0" smtClean="0">
              <a:solidFill>
                <a:schemeClr val="tx2"/>
              </a:solidFill>
              <a:latin typeface="Cambria" pitchFamily="18" charset="0"/>
            </a:endParaRPr>
          </a:p>
          <a:p>
            <a:pPr marL="457200" indent="-457200">
              <a:lnSpc>
                <a:spcPct val="80000"/>
              </a:lnSpc>
              <a:spcBef>
                <a:spcPct val="20000"/>
              </a:spcBef>
              <a:buFontTx/>
              <a:buChar char="-"/>
            </a:pPr>
            <a:r>
              <a:rPr lang="fr-FR" sz="2600" b="1" u="sng" dirty="0" smtClean="0">
                <a:solidFill>
                  <a:schemeClr val="tx2"/>
                </a:solidFill>
                <a:latin typeface="Cambria" pitchFamily="18" charset="0"/>
              </a:rPr>
              <a:t>Il </a:t>
            </a:r>
            <a:r>
              <a:rPr lang="fr-FR" sz="2600" b="1" u="sng" dirty="0">
                <a:solidFill>
                  <a:schemeClr val="tx2"/>
                </a:solidFill>
                <a:latin typeface="Cambria" pitchFamily="18" charset="0"/>
              </a:rPr>
              <a:t>se présente en trois grandes </a:t>
            </a:r>
            <a:r>
              <a:rPr lang="fr-FR" sz="2600" b="1" u="sng" dirty="0" smtClean="0">
                <a:solidFill>
                  <a:schemeClr val="tx2"/>
                </a:solidFill>
                <a:latin typeface="Cambria" pitchFamily="18" charset="0"/>
              </a:rPr>
              <a:t>parties </a:t>
            </a:r>
            <a:r>
              <a:rPr lang="fr-FR" sz="2600" b="1" u="sng" dirty="0">
                <a:solidFill>
                  <a:schemeClr val="tx2"/>
                </a:solidFill>
                <a:latin typeface="Cambria" pitchFamily="18" charset="0"/>
              </a:rPr>
              <a:t>:</a:t>
            </a:r>
          </a:p>
          <a:p>
            <a:pPr marL="1828800" lvl="5" indent="-457200">
              <a:lnSpc>
                <a:spcPct val="80000"/>
              </a:lnSpc>
              <a:spcBef>
                <a:spcPct val="20000"/>
              </a:spcBef>
              <a:buFontTx/>
              <a:buChar char="-"/>
            </a:pPr>
            <a:r>
              <a:rPr lang="fr-FR" sz="2600" b="1" dirty="0">
                <a:solidFill>
                  <a:schemeClr val="tx2"/>
                </a:solidFill>
                <a:latin typeface="Cambria" pitchFamily="18" charset="0"/>
              </a:rPr>
              <a:t>Éléments d’anamnèse </a:t>
            </a:r>
          </a:p>
          <a:p>
            <a:pPr marL="1828800" lvl="5" indent="-457200">
              <a:lnSpc>
                <a:spcPct val="80000"/>
              </a:lnSpc>
              <a:spcBef>
                <a:spcPct val="20000"/>
              </a:spcBef>
              <a:buFontTx/>
              <a:buChar char="-"/>
            </a:pPr>
            <a:r>
              <a:rPr lang="fr-FR" sz="2600" b="1" dirty="0" smtClean="0">
                <a:solidFill>
                  <a:schemeClr val="tx2"/>
                </a:solidFill>
                <a:latin typeface="Cambria" pitchFamily="18" charset="0"/>
              </a:rPr>
              <a:t>Manifestations symptomatiques </a:t>
            </a:r>
            <a:r>
              <a:rPr lang="fr-FR" sz="2600" b="1" dirty="0">
                <a:solidFill>
                  <a:schemeClr val="tx2"/>
                </a:solidFill>
                <a:latin typeface="Cambria" pitchFamily="18" charset="0"/>
              </a:rPr>
              <a:t>des souffrances de l’adolescent(e) et leur évolution dans le temps</a:t>
            </a:r>
          </a:p>
          <a:p>
            <a:pPr marL="1828800" lvl="5" indent="-457200">
              <a:lnSpc>
                <a:spcPct val="80000"/>
              </a:lnSpc>
              <a:spcBef>
                <a:spcPct val="20000"/>
              </a:spcBef>
              <a:buFontTx/>
              <a:buChar char="-"/>
            </a:pPr>
            <a:r>
              <a:rPr lang="fr-FR" sz="2600" b="1" dirty="0" smtClean="0">
                <a:solidFill>
                  <a:schemeClr val="tx2"/>
                </a:solidFill>
                <a:latin typeface="Cambria" pitchFamily="18" charset="0"/>
              </a:rPr>
              <a:t>Observations </a:t>
            </a:r>
            <a:r>
              <a:rPr lang="fr-FR" sz="2600" b="1" dirty="0">
                <a:solidFill>
                  <a:schemeClr val="tx2"/>
                </a:solidFill>
                <a:latin typeface="Cambria" pitchFamily="18" charset="0"/>
              </a:rPr>
              <a:t>et </a:t>
            </a:r>
            <a:r>
              <a:rPr lang="fr-FR" sz="2600" b="1" dirty="0" smtClean="0">
                <a:solidFill>
                  <a:schemeClr val="tx2"/>
                </a:solidFill>
                <a:latin typeface="Cambria" pitchFamily="18" charset="0"/>
              </a:rPr>
              <a:t>analyse </a:t>
            </a:r>
            <a:r>
              <a:rPr lang="fr-FR" sz="2600" b="1" dirty="0">
                <a:solidFill>
                  <a:schemeClr val="tx2"/>
                </a:solidFill>
                <a:latin typeface="Cambria" pitchFamily="18" charset="0"/>
              </a:rPr>
              <a:t>clinique</a:t>
            </a:r>
          </a:p>
        </p:txBody>
      </p:sp>
    </p:spTree>
    <p:extLst>
      <p:ext uri="{BB962C8B-B14F-4D97-AF65-F5344CB8AC3E}">
        <p14:creationId xmlns:p14="http://schemas.microsoft.com/office/powerpoint/2010/main" val="1838933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60648"/>
            <a:ext cx="7772400" cy="936104"/>
          </a:xfrm>
        </p:spPr>
        <p:txBody>
          <a:bodyPr/>
          <a:lstStyle/>
          <a:p>
            <a:r>
              <a:rPr lang="fr-FR" altLang="fr-FR" b="1" dirty="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4" name="Sous-titre 3"/>
          <p:cNvSpPr txBox="1">
            <a:spLocks noGrp="1"/>
          </p:cNvSpPr>
          <p:nvPr>
            <p:ph type="subTitle" idx="1"/>
          </p:nvPr>
        </p:nvSpPr>
        <p:spPr>
          <a:xfrm>
            <a:off x="611560" y="1231844"/>
            <a:ext cx="8208962" cy="6026265"/>
          </a:xfrm>
          <a:prstGeom prst="rect">
            <a:avLst/>
          </a:prstGeom>
          <a:noFill/>
        </p:spPr>
        <p:txBody>
          <a:bodyPr wrap="square" rtlCol="0">
            <a:spAutoFit/>
          </a:bodyPr>
          <a:lstStyle/>
          <a:p>
            <a:r>
              <a:rPr lang="fr-FR" b="1" u="sng" dirty="0" smtClean="0">
                <a:solidFill>
                  <a:srgbClr val="0066CC"/>
                </a:solidFill>
                <a:latin typeface="Cambria" pitchFamily="18" charset="0"/>
              </a:rPr>
              <a:t>Éléments </a:t>
            </a:r>
            <a:r>
              <a:rPr lang="fr-FR" b="1" u="sng" dirty="0">
                <a:solidFill>
                  <a:srgbClr val="0066CC"/>
                </a:solidFill>
                <a:latin typeface="Cambria" pitchFamily="18" charset="0"/>
              </a:rPr>
              <a:t>d’anamnèse</a:t>
            </a:r>
            <a:r>
              <a:rPr lang="fr-FR" b="1" u="sng" dirty="0" smtClean="0">
                <a:solidFill>
                  <a:srgbClr val="0066CC"/>
                </a:solidFill>
                <a:latin typeface="Cambria" pitchFamily="18" charset="0"/>
              </a:rPr>
              <a:t>:</a:t>
            </a:r>
          </a:p>
          <a:p>
            <a:endParaRPr lang="fr-FR" sz="2600" b="1" u="sng" dirty="0">
              <a:solidFill>
                <a:srgbClr val="0066CC"/>
              </a:solidFill>
              <a:latin typeface="Cambria" pitchFamily="18" charset="0"/>
            </a:endParaRPr>
          </a:p>
          <a:p>
            <a:r>
              <a:rPr lang="fr-FR" sz="2600" b="1" i="1" dirty="0">
                <a:solidFill>
                  <a:srgbClr val="0066CC"/>
                </a:solidFill>
                <a:latin typeface="Cambria" pitchFamily="18" charset="0"/>
              </a:rPr>
              <a:t>Apporter des éléments d’anamnèse essentiel à la compréhension de l’histoire du </a:t>
            </a:r>
            <a:r>
              <a:rPr lang="fr-FR" sz="2600" b="1" i="1" dirty="0" smtClean="0">
                <a:solidFill>
                  <a:srgbClr val="0066CC"/>
                </a:solidFill>
                <a:latin typeface="Cambria" pitchFamily="18" charset="0"/>
              </a:rPr>
              <a:t>sujet</a:t>
            </a:r>
          </a:p>
          <a:p>
            <a:endParaRPr lang="fr-FR" sz="2600" b="1" i="1" dirty="0">
              <a:solidFill>
                <a:srgbClr val="0066CC"/>
              </a:solidFill>
              <a:latin typeface="Cambria" pitchFamily="18" charset="0"/>
            </a:endParaRPr>
          </a:p>
          <a:p>
            <a:pPr marL="457200" indent="-457200" algn="l">
              <a:buFontTx/>
              <a:buChar char="-"/>
            </a:pPr>
            <a:r>
              <a:rPr lang="fr-FR" sz="2600" b="1" dirty="0">
                <a:solidFill>
                  <a:schemeClr val="tx2"/>
                </a:solidFill>
                <a:latin typeface="Cambria" pitchFamily="18" charset="0"/>
              </a:rPr>
              <a:t>Grossesse, accouchement</a:t>
            </a:r>
          </a:p>
          <a:p>
            <a:pPr marL="457200" indent="-457200" algn="l">
              <a:buFontTx/>
              <a:buChar char="-"/>
            </a:pPr>
            <a:r>
              <a:rPr lang="fr-FR" sz="2600" b="1" dirty="0">
                <a:solidFill>
                  <a:schemeClr val="tx2"/>
                </a:solidFill>
                <a:latin typeface="Cambria" pitchFamily="18" charset="0"/>
              </a:rPr>
              <a:t>Principales figures d’attachement (mère, père, grands parents…) et construction du lien</a:t>
            </a:r>
          </a:p>
          <a:p>
            <a:pPr marL="457200" indent="-457200" algn="l">
              <a:buFontTx/>
              <a:buChar char="-"/>
            </a:pPr>
            <a:r>
              <a:rPr lang="fr-FR" sz="2600" b="1" dirty="0">
                <a:solidFill>
                  <a:schemeClr val="tx2"/>
                </a:solidFill>
                <a:latin typeface="Cambria" pitchFamily="18" charset="0"/>
              </a:rPr>
              <a:t>Évènements de vie</a:t>
            </a:r>
          </a:p>
          <a:p>
            <a:pPr marL="457200" indent="-457200" algn="l">
              <a:buFontTx/>
              <a:buChar char="-"/>
            </a:pPr>
            <a:r>
              <a:rPr lang="fr-FR" sz="2600" b="1" dirty="0">
                <a:solidFill>
                  <a:schemeClr val="tx2"/>
                </a:solidFill>
                <a:latin typeface="Cambria" pitchFamily="18" charset="0"/>
              </a:rPr>
              <a:t>tout élément historique surprenant (ex: l’enfant est barré de manière officielle sur le livret de famille?)</a:t>
            </a:r>
          </a:p>
          <a:p>
            <a:pPr marL="457200" indent="-457200" algn="l">
              <a:buFontTx/>
              <a:buChar char="-"/>
            </a:pPr>
            <a:endParaRPr lang="fr-FR" sz="2600" b="1" dirty="0">
              <a:solidFill>
                <a:schemeClr val="tx2"/>
              </a:solidFill>
            </a:endParaRPr>
          </a:p>
        </p:txBody>
      </p:sp>
    </p:spTree>
    <p:extLst>
      <p:ext uri="{BB962C8B-B14F-4D97-AF65-F5344CB8AC3E}">
        <p14:creationId xmlns:p14="http://schemas.microsoft.com/office/powerpoint/2010/main" val="4191471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332656"/>
            <a:ext cx="7772400" cy="864096"/>
          </a:xfrm>
        </p:spPr>
        <p:txBody>
          <a:bodyPr/>
          <a:lstStyle/>
          <a:p>
            <a:r>
              <a:rPr lang="fr-FR" altLang="fr-FR" b="1" dirty="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611560" y="1268760"/>
            <a:ext cx="7848872" cy="5256584"/>
          </a:xfrm>
        </p:spPr>
        <p:txBody>
          <a:bodyPr>
            <a:normAutofit fontScale="77500" lnSpcReduction="20000"/>
          </a:bodyPr>
          <a:lstStyle/>
          <a:p>
            <a:r>
              <a:rPr lang="fr-FR" sz="4000" b="1" u="sng" dirty="0" smtClean="0">
                <a:solidFill>
                  <a:srgbClr val="0066CC"/>
                </a:solidFill>
                <a:latin typeface="Cambria" pitchFamily="18" charset="0"/>
              </a:rPr>
              <a:t>Manifestations </a:t>
            </a:r>
            <a:r>
              <a:rPr lang="fr-FR" sz="4000" b="1" u="sng" dirty="0">
                <a:solidFill>
                  <a:srgbClr val="0066CC"/>
                </a:solidFill>
                <a:latin typeface="Cambria" pitchFamily="18" charset="0"/>
              </a:rPr>
              <a:t>symptomatiques des souffrances de l’adolescent (e) et évolution dans le </a:t>
            </a:r>
            <a:r>
              <a:rPr lang="fr-FR" sz="4000" b="1" u="sng" dirty="0" smtClean="0">
                <a:solidFill>
                  <a:srgbClr val="0066CC"/>
                </a:solidFill>
                <a:latin typeface="Cambria" pitchFamily="18" charset="0"/>
              </a:rPr>
              <a:t>temps:</a:t>
            </a:r>
          </a:p>
          <a:p>
            <a:endParaRPr lang="fr-FR" sz="2600" b="1" u="sng" dirty="0">
              <a:solidFill>
                <a:srgbClr val="0066CC"/>
              </a:solidFill>
              <a:latin typeface="Cambria" pitchFamily="18" charset="0"/>
            </a:endParaRPr>
          </a:p>
          <a:p>
            <a:r>
              <a:rPr lang="fr-FR" sz="3400" b="1" i="1" dirty="0" smtClean="0">
                <a:solidFill>
                  <a:srgbClr val="0066CC"/>
                </a:solidFill>
                <a:latin typeface="Cambria" pitchFamily="18" charset="0"/>
              </a:rPr>
              <a:t>Apporter des éléments concrets pouvant participer à l’élaboration d’hypothèses cliniques en lien avec les spécificités de l’adolescence par :</a:t>
            </a:r>
          </a:p>
          <a:p>
            <a:pPr algn="l"/>
            <a:endParaRPr lang="fr-FR" sz="2600" b="1" u="sng" dirty="0">
              <a:solidFill>
                <a:srgbClr val="0066CC"/>
              </a:solidFill>
              <a:latin typeface="Cambria" pitchFamily="18" charset="0"/>
            </a:endParaRPr>
          </a:p>
          <a:p>
            <a:pPr marL="457200" indent="-457200" algn="l">
              <a:buFontTx/>
              <a:buChar char="-"/>
            </a:pPr>
            <a:r>
              <a:rPr lang="fr-FR" b="1" dirty="0">
                <a:solidFill>
                  <a:schemeClr val="tx2"/>
                </a:solidFill>
                <a:latin typeface="Cambria" pitchFamily="18" charset="0"/>
              </a:rPr>
              <a:t>Le repérage des symptômes que présentent l’adolescent(e) et une identification plus précise.</a:t>
            </a:r>
          </a:p>
          <a:p>
            <a:pPr marL="457200" indent="-457200" algn="l">
              <a:buFontTx/>
              <a:buChar char="-"/>
            </a:pPr>
            <a:endParaRPr lang="fr-FR" b="1" dirty="0">
              <a:solidFill>
                <a:schemeClr val="tx2"/>
              </a:solidFill>
              <a:latin typeface="Cambria" pitchFamily="18" charset="0"/>
            </a:endParaRPr>
          </a:p>
          <a:p>
            <a:pPr marL="457200" indent="-457200" algn="l">
              <a:buFontTx/>
              <a:buChar char="-"/>
            </a:pPr>
            <a:r>
              <a:rPr lang="fr-FR" b="1" dirty="0">
                <a:solidFill>
                  <a:schemeClr val="tx2"/>
                </a:solidFill>
                <a:latin typeface="Cambria" pitchFamily="18" charset="0"/>
              </a:rPr>
              <a:t>L’inscription de l’évolution de l’état clinique d’un sujet dans une temporalité objectivée (ex: état au moment de l’inclusion et état à la fin de la première année d’inclusion)</a:t>
            </a:r>
          </a:p>
          <a:p>
            <a:endParaRPr lang="fr-FR" dirty="0"/>
          </a:p>
        </p:txBody>
      </p:sp>
    </p:spTree>
    <p:extLst>
      <p:ext uri="{BB962C8B-B14F-4D97-AF65-F5344CB8AC3E}">
        <p14:creationId xmlns:p14="http://schemas.microsoft.com/office/powerpoint/2010/main" val="531491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lstStyle/>
          <a:p>
            <a:r>
              <a:rPr lang="fr-FR" altLang="fr-FR" b="1" dirty="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611560" y="1844824"/>
            <a:ext cx="8136904" cy="3960440"/>
          </a:xfrm>
        </p:spPr>
        <p:txBody>
          <a:bodyPr>
            <a:normAutofit/>
          </a:bodyPr>
          <a:lstStyle/>
          <a:p>
            <a:r>
              <a:rPr lang="fr-FR" sz="2800" b="1" u="sng" dirty="0">
                <a:solidFill>
                  <a:srgbClr val="0066CC"/>
                </a:solidFill>
                <a:latin typeface="Cambria" pitchFamily="18" charset="0"/>
              </a:rPr>
              <a:t>Observations et </a:t>
            </a:r>
            <a:r>
              <a:rPr lang="fr-FR" sz="2800" b="1" u="sng" dirty="0" smtClean="0">
                <a:solidFill>
                  <a:srgbClr val="0066CC"/>
                </a:solidFill>
                <a:latin typeface="Cambria" pitchFamily="18" charset="0"/>
              </a:rPr>
              <a:t>analyse </a:t>
            </a:r>
            <a:r>
              <a:rPr lang="fr-FR" sz="2800" b="1" u="sng" dirty="0">
                <a:solidFill>
                  <a:srgbClr val="0066CC"/>
                </a:solidFill>
                <a:latin typeface="Cambria" pitchFamily="18" charset="0"/>
              </a:rPr>
              <a:t>clinique</a:t>
            </a:r>
            <a:r>
              <a:rPr lang="fr-FR" sz="2800" b="1" u="sng" dirty="0" smtClean="0">
                <a:solidFill>
                  <a:srgbClr val="0066CC"/>
                </a:solidFill>
                <a:latin typeface="Cambria" pitchFamily="18" charset="0"/>
              </a:rPr>
              <a:t>:</a:t>
            </a:r>
          </a:p>
          <a:p>
            <a:endParaRPr lang="fr-FR" sz="2200" b="1" dirty="0">
              <a:solidFill>
                <a:srgbClr val="0066CC"/>
              </a:solidFill>
              <a:latin typeface="Cambria" pitchFamily="18" charset="0"/>
            </a:endParaRPr>
          </a:p>
          <a:p>
            <a:r>
              <a:rPr lang="fr-FR" sz="2800" b="1" i="1" dirty="0" smtClean="0">
                <a:solidFill>
                  <a:srgbClr val="0066CC"/>
                </a:solidFill>
                <a:latin typeface="Cambria" pitchFamily="18" charset="0"/>
              </a:rPr>
              <a:t>À partir de l’anamnèse, des manifestations symptomatiques, des éléments du suivi psychiatrique, psychologique et thérapeutique : </a:t>
            </a:r>
          </a:p>
          <a:p>
            <a:endParaRPr lang="fr-FR" sz="2800" b="1" i="1" dirty="0" smtClean="0">
              <a:solidFill>
                <a:srgbClr val="0066CC"/>
              </a:solidFill>
              <a:latin typeface="Cambria" pitchFamily="18" charset="0"/>
            </a:endParaRPr>
          </a:p>
          <a:p>
            <a:r>
              <a:rPr lang="fr-FR" b="1" dirty="0" smtClean="0">
                <a:solidFill>
                  <a:schemeClr val="tx2"/>
                </a:solidFill>
              </a:rPr>
              <a:t>- </a:t>
            </a:r>
            <a:r>
              <a:rPr lang="fr-FR" b="1" dirty="0" smtClean="0">
                <a:solidFill>
                  <a:schemeClr val="tx2"/>
                </a:solidFill>
                <a:latin typeface="Cambria" pitchFamily="18" charset="0"/>
              </a:rPr>
              <a:t>émettre </a:t>
            </a:r>
            <a:r>
              <a:rPr lang="fr-FR" b="1" dirty="0">
                <a:solidFill>
                  <a:schemeClr val="tx2"/>
                </a:solidFill>
                <a:latin typeface="Cambria" pitchFamily="18" charset="0"/>
              </a:rPr>
              <a:t>des observations cliniques et une analyse de la situation.</a:t>
            </a:r>
          </a:p>
          <a:p>
            <a:endParaRPr lang="fr-FR" sz="2500" b="1" dirty="0">
              <a:solidFill>
                <a:schemeClr val="tx2"/>
              </a:solidFill>
              <a:latin typeface="Cambria" pitchFamily="18" charset="0"/>
            </a:endParaRPr>
          </a:p>
        </p:txBody>
      </p:sp>
    </p:spTree>
    <p:extLst>
      <p:ext uri="{BB962C8B-B14F-4D97-AF65-F5344CB8AC3E}">
        <p14:creationId xmlns:p14="http://schemas.microsoft.com/office/powerpoint/2010/main" val="3865361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76673"/>
            <a:ext cx="7772400" cy="1152128"/>
          </a:xfrm>
        </p:spPr>
        <p:txBody>
          <a:bodyPr/>
          <a:lstStyle/>
          <a:p>
            <a:r>
              <a:rPr lang="fr-FR" altLang="fr-FR" b="1" dirty="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755576" y="2492896"/>
            <a:ext cx="7704856" cy="2592288"/>
          </a:xfrm>
        </p:spPr>
        <p:txBody>
          <a:bodyPr>
            <a:normAutofit/>
          </a:bodyPr>
          <a:lstStyle/>
          <a:p>
            <a:r>
              <a:rPr lang="fr-FR" sz="3600" b="1" i="1" dirty="0">
                <a:solidFill>
                  <a:srgbClr val="0066CC"/>
                </a:solidFill>
                <a:latin typeface="Cambria" pitchFamily="18" charset="0"/>
              </a:rPr>
              <a:t>3 / </a:t>
            </a:r>
            <a:r>
              <a:rPr lang="fr-FR" sz="3600" b="1" i="1" dirty="0" smtClean="0">
                <a:solidFill>
                  <a:srgbClr val="0066CC"/>
                </a:solidFill>
                <a:latin typeface="Cambria" pitchFamily="18" charset="0"/>
              </a:rPr>
              <a:t>Compte Rendu de Réunion de réajustement</a:t>
            </a:r>
            <a:endParaRPr lang="fr-FR" sz="3600" dirty="0"/>
          </a:p>
        </p:txBody>
      </p:sp>
    </p:spTree>
    <p:extLst>
      <p:ext uri="{BB962C8B-B14F-4D97-AF65-F5344CB8AC3E}">
        <p14:creationId xmlns:p14="http://schemas.microsoft.com/office/powerpoint/2010/main" val="28565530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16632"/>
            <a:ext cx="7772400" cy="864096"/>
          </a:xfrm>
        </p:spPr>
        <p:txBody>
          <a:bodyPr/>
          <a:lstStyle/>
          <a:p>
            <a:r>
              <a:rPr lang="fr-FR" altLang="fr-FR" b="1" dirty="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395536" y="1196752"/>
            <a:ext cx="8496944" cy="5544616"/>
          </a:xfrm>
        </p:spPr>
        <p:txBody>
          <a:bodyPr>
            <a:normAutofit fontScale="47500" lnSpcReduction="20000"/>
          </a:bodyPr>
          <a:lstStyle/>
          <a:p>
            <a:r>
              <a:rPr lang="fr-FR" sz="5900" b="1" u="sng" dirty="0">
                <a:solidFill>
                  <a:srgbClr val="0066CC"/>
                </a:solidFill>
                <a:latin typeface="Cambria" pitchFamily="18" charset="0"/>
              </a:rPr>
              <a:t>Questions émergentes pour le groupe et </a:t>
            </a:r>
          </a:p>
          <a:p>
            <a:r>
              <a:rPr lang="fr-FR" sz="5900" b="1" u="sng" dirty="0" smtClean="0">
                <a:solidFill>
                  <a:srgbClr val="0066CC"/>
                </a:solidFill>
                <a:latin typeface="Cambria" pitchFamily="18" charset="0"/>
              </a:rPr>
              <a:t>hypothèses </a:t>
            </a:r>
            <a:r>
              <a:rPr lang="fr-FR" sz="5900" b="1" u="sng" dirty="0">
                <a:solidFill>
                  <a:srgbClr val="0066CC"/>
                </a:solidFill>
                <a:latin typeface="Cambria" pitchFamily="18" charset="0"/>
              </a:rPr>
              <a:t>de travail:</a:t>
            </a:r>
          </a:p>
          <a:p>
            <a:endParaRPr lang="fr-FR" sz="4400" b="1" u="sng" dirty="0">
              <a:solidFill>
                <a:srgbClr val="0066CC"/>
              </a:solidFill>
              <a:latin typeface="Cambria" pitchFamily="18" charset="0"/>
            </a:endParaRPr>
          </a:p>
          <a:p>
            <a:endParaRPr lang="fr-FR" sz="4400" b="1" u="sng" dirty="0">
              <a:solidFill>
                <a:srgbClr val="0066CC"/>
              </a:solidFill>
              <a:latin typeface="Cambria" pitchFamily="18" charset="0"/>
            </a:endParaRPr>
          </a:p>
          <a:p>
            <a:r>
              <a:rPr lang="fr-FR" sz="5900" b="1" dirty="0">
                <a:solidFill>
                  <a:srgbClr val="0066CC"/>
                </a:solidFill>
                <a:latin typeface="Cambria" pitchFamily="18" charset="0"/>
              </a:rPr>
              <a:t>Faire apparaître des questions quant à la situation actuelle de l’adolescent(e)afin de concevoir de nouvelles modalités de suivi</a:t>
            </a:r>
          </a:p>
          <a:p>
            <a:endParaRPr lang="fr-FR" sz="4000" b="1" u="sng" dirty="0">
              <a:solidFill>
                <a:srgbClr val="0066CC"/>
              </a:solidFill>
              <a:latin typeface="Cambria" pitchFamily="18" charset="0"/>
            </a:endParaRPr>
          </a:p>
          <a:p>
            <a:endParaRPr lang="fr-FR" sz="4000" b="1" u="sng" dirty="0">
              <a:solidFill>
                <a:srgbClr val="0066CC"/>
              </a:solidFill>
              <a:latin typeface="Cambria" pitchFamily="18" charset="0"/>
            </a:endParaRPr>
          </a:p>
          <a:p>
            <a:r>
              <a:rPr lang="fr-FR" sz="5100" b="1" i="1" dirty="0">
                <a:solidFill>
                  <a:schemeClr val="tx2"/>
                </a:solidFill>
                <a:latin typeface="Cambria" pitchFamily="18" charset="0"/>
              </a:rPr>
              <a:t>Cette partie est renseignée après la réunion de réajustement </a:t>
            </a:r>
            <a:r>
              <a:rPr lang="fr-FR" sz="5100" b="1" i="1" dirty="0" smtClean="0">
                <a:solidFill>
                  <a:schemeClr val="tx2"/>
                </a:solidFill>
                <a:latin typeface="Cambria" pitchFamily="18" charset="0"/>
              </a:rPr>
              <a:t>avec </a:t>
            </a:r>
            <a:r>
              <a:rPr lang="fr-FR" sz="5100" b="1" i="1" dirty="0">
                <a:solidFill>
                  <a:schemeClr val="tx2"/>
                </a:solidFill>
                <a:latin typeface="Cambria" pitchFamily="18" charset="0"/>
              </a:rPr>
              <a:t>les différents intervenants du soin mais également d’autres secteurs (pédagogique, socio-éducatif, insertion…), en lien avec les éléments de la fiche </a:t>
            </a:r>
            <a:r>
              <a:rPr lang="fr-FR" sz="5100" b="1" i="1" dirty="0" smtClean="0">
                <a:solidFill>
                  <a:schemeClr val="tx2"/>
                </a:solidFill>
                <a:latin typeface="Cambria" pitchFamily="18" charset="0"/>
              </a:rPr>
              <a:t>parcours et le tableau clinique </a:t>
            </a:r>
            <a:r>
              <a:rPr lang="fr-FR" sz="5100" b="1" i="1" dirty="0">
                <a:solidFill>
                  <a:schemeClr val="tx2"/>
                </a:solidFill>
                <a:latin typeface="Cambria" pitchFamily="18" charset="0"/>
              </a:rPr>
              <a:t>afin de préciser la démarche en termes de soins et redéfinir l’accompagnement par les différents professionnels</a:t>
            </a:r>
            <a:endParaRPr lang="fr-FR" sz="5100" i="1" dirty="0">
              <a:solidFill>
                <a:schemeClr val="tx2"/>
              </a:solidFill>
            </a:endParaRPr>
          </a:p>
          <a:p>
            <a:endParaRPr lang="fr-FR" dirty="0"/>
          </a:p>
        </p:txBody>
      </p:sp>
    </p:spTree>
    <p:extLst>
      <p:ext uri="{BB962C8B-B14F-4D97-AF65-F5344CB8AC3E}">
        <p14:creationId xmlns:p14="http://schemas.microsoft.com/office/powerpoint/2010/main" val="2062710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76673"/>
            <a:ext cx="7772400" cy="1008112"/>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323528" y="1772817"/>
            <a:ext cx="8568952" cy="4608512"/>
          </a:xfrm>
        </p:spPr>
        <p:txBody>
          <a:bodyPr>
            <a:normAutofit fontScale="77500" lnSpcReduction="20000"/>
          </a:bodyPr>
          <a:lstStyle/>
          <a:p>
            <a:pPr algn="l"/>
            <a:r>
              <a:rPr lang="fr-FR" sz="4400" b="1" dirty="0" smtClean="0">
                <a:solidFill>
                  <a:srgbClr val="0066CC"/>
                </a:solidFill>
                <a:latin typeface="Cambria" pitchFamily="18" charset="0"/>
                <a:ea typeface="+mj-ea"/>
                <a:cs typeface="+mj-cs"/>
              </a:rPr>
              <a:t>  FICHE PARCOURS ET TABLEAU CLINIQUE </a:t>
            </a:r>
          </a:p>
          <a:p>
            <a:endParaRPr lang="fr-FR" sz="4800" b="1" i="1" dirty="0" smtClean="0">
              <a:solidFill>
                <a:srgbClr val="0066CC"/>
              </a:solidFill>
              <a:latin typeface="Cambria" pitchFamily="18" charset="0"/>
              <a:ea typeface="+mj-ea"/>
              <a:cs typeface="+mj-cs"/>
            </a:endParaRPr>
          </a:p>
          <a:p>
            <a:r>
              <a:rPr lang="fr-FR" sz="4100" b="1" u="sng" dirty="0" smtClean="0">
                <a:solidFill>
                  <a:srgbClr val="0066CC"/>
                </a:solidFill>
                <a:latin typeface="Cambria" pitchFamily="18" charset="0"/>
                <a:ea typeface="+mj-ea"/>
                <a:cs typeface="+mj-cs"/>
              </a:rPr>
              <a:t>DEUX NOUVEAUX OUTILS POUR: </a:t>
            </a:r>
          </a:p>
          <a:p>
            <a:endParaRPr lang="fr-FR" sz="4100" b="1" u="sng" dirty="0" smtClean="0">
              <a:solidFill>
                <a:srgbClr val="0066CC"/>
              </a:solidFill>
              <a:latin typeface="Cambria" pitchFamily="18" charset="0"/>
              <a:ea typeface="+mj-ea"/>
              <a:cs typeface="+mj-cs"/>
            </a:endParaRPr>
          </a:p>
          <a:p>
            <a:r>
              <a:rPr lang="fr-FR" sz="4100" b="1" i="1" dirty="0" smtClean="0">
                <a:solidFill>
                  <a:srgbClr val="0066CC"/>
                </a:solidFill>
                <a:latin typeface="Cambria" pitchFamily="18" charset="0"/>
                <a:ea typeface="+mj-ea"/>
                <a:cs typeface="+mj-cs"/>
              </a:rPr>
              <a:t>« AMELIORER </a:t>
            </a:r>
            <a:r>
              <a:rPr lang="fr-FR" sz="4100" b="1" i="1" dirty="0">
                <a:solidFill>
                  <a:srgbClr val="0066CC"/>
                </a:solidFill>
                <a:latin typeface="Cambria" pitchFamily="18" charset="0"/>
                <a:ea typeface="+mj-ea"/>
                <a:cs typeface="+mj-cs"/>
              </a:rPr>
              <a:t>L’ANALYSE DES SITUATIONS CONCERNANT DES ADOLESCENTS A DIFFICULTES MULTIPLES INCLUS AU RESEAU ADO </a:t>
            </a:r>
            <a:r>
              <a:rPr lang="fr-FR" sz="4100" b="1" i="1" dirty="0" smtClean="0">
                <a:solidFill>
                  <a:srgbClr val="0066CC"/>
                </a:solidFill>
                <a:latin typeface="Cambria" pitchFamily="18" charset="0"/>
                <a:ea typeface="+mj-ea"/>
                <a:cs typeface="+mj-cs"/>
              </a:rPr>
              <a:t>66 et RENDRE PLUS EFFICIENTE L’ACTION DES PARTENAIRES»</a:t>
            </a:r>
            <a:endParaRPr lang="fr-FR" sz="4100" b="1" i="1" dirty="0">
              <a:solidFill>
                <a:srgbClr val="0066CC"/>
              </a:solidFill>
              <a:latin typeface="Cambria" pitchFamily="18" charset="0"/>
              <a:ea typeface="+mj-ea"/>
              <a:cs typeface="+mj-cs"/>
            </a:endParaRPr>
          </a:p>
          <a:p>
            <a:endParaRPr lang="fr-FR" dirty="0" smtClean="0">
              <a:latin typeface="Cambria" pitchFamily="18" charset="0"/>
            </a:endParaRPr>
          </a:p>
          <a:p>
            <a:pPr marL="457200" indent="-457200">
              <a:buFontTx/>
              <a:buChar char="-"/>
            </a:pPr>
            <a:endParaRPr lang="fr-FR" dirty="0" smtClean="0"/>
          </a:p>
          <a:p>
            <a:endParaRPr lang="fr-FR" dirty="0"/>
          </a:p>
        </p:txBody>
      </p:sp>
    </p:spTree>
    <p:extLst>
      <p:ext uri="{BB962C8B-B14F-4D97-AF65-F5344CB8AC3E}">
        <p14:creationId xmlns:p14="http://schemas.microsoft.com/office/powerpoint/2010/main" val="12584066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620688"/>
            <a:ext cx="7772400" cy="1470025"/>
          </a:xfrm>
        </p:spPr>
        <p:txBody>
          <a:bodyPr/>
          <a:lstStyle/>
          <a:p>
            <a:r>
              <a:rPr lang="fr-FR" altLang="fr-FR" b="1" dirty="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1115616" y="3140968"/>
            <a:ext cx="7128792" cy="1752600"/>
          </a:xfrm>
        </p:spPr>
        <p:txBody>
          <a:bodyPr>
            <a:normAutofit/>
          </a:bodyPr>
          <a:lstStyle/>
          <a:p>
            <a:r>
              <a:rPr lang="fr-FR" sz="4800" b="1" dirty="0" smtClean="0">
                <a:solidFill>
                  <a:srgbClr val="0066CC"/>
                </a:solidFill>
                <a:latin typeface="Cambria" pitchFamily="18" charset="0"/>
              </a:rPr>
              <a:t>Visuels </a:t>
            </a:r>
            <a:r>
              <a:rPr lang="fr-FR" sz="4800" b="1" dirty="0">
                <a:solidFill>
                  <a:srgbClr val="0066CC"/>
                </a:solidFill>
                <a:latin typeface="Cambria" pitchFamily="18" charset="0"/>
              </a:rPr>
              <a:t>des deux outils</a:t>
            </a:r>
          </a:p>
        </p:txBody>
      </p:sp>
    </p:spTree>
    <p:extLst>
      <p:ext uri="{BB962C8B-B14F-4D97-AF65-F5344CB8AC3E}">
        <p14:creationId xmlns:p14="http://schemas.microsoft.com/office/powerpoint/2010/main" val="1402113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b="1" dirty="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Espace réservé du contenu 2"/>
          <p:cNvSpPr>
            <a:spLocks noGrp="1"/>
          </p:cNvSpPr>
          <p:nvPr>
            <p:ph idx="1"/>
          </p:nvPr>
        </p:nvSpPr>
        <p:spPr/>
        <p:txBody>
          <a:bodyPr>
            <a:normAutofit/>
          </a:bodyPr>
          <a:lstStyle/>
          <a:p>
            <a:pPr marL="0" indent="0" algn="ctr">
              <a:buNone/>
            </a:pPr>
            <a:endParaRPr lang="fr-FR" sz="4800" b="1" dirty="0" smtClean="0">
              <a:solidFill>
                <a:srgbClr val="0066CC"/>
              </a:solidFill>
              <a:latin typeface="Cambria" pitchFamily="18" charset="0"/>
            </a:endParaRPr>
          </a:p>
          <a:p>
            <a:pPr marL="0" indent="0" algn="ctr">
              <a:buNone/>
            </a:pPr>
            <a:endParaRPr lang="fr-FR" sz="4800" b="1" dirty="0">
              <a:solidFill>
                <a:srgbClr val="0066CC"/>
              </a:solidFill>
              <a:latin typeface="Cambria" pitchFamily="18" charset="0"/>
            </a:endParaRPr>
          </a:p>
          <a:p>
            <a:pPr marL="0" indent="0" algn="ctr">
              <a:buNone/>
            </a:pPr>
            <a:r>
              <a:rPr lang="fr-FR" sz="4800" b="1" dirty="0" smtClean="0">
                <a:solidFill>
                  <a:srgbClr val="0066CC"/>
                </a:solidFill>
                <a:latin typeface="Cambria" pitchFamily="18" charset="0"/>
              </a:rPr>
              <a:t>Merci </a:t>
            </a:r>
            <a:r>
              <a:rPr lang="fr-FR" sz="4800" b="1" dirty="0">
                <a:solidFill>
                  <a:srgbClr val="0066CC"/>
                </a:solidFill>
                <a:latin typeface="Cambria" pitchFamily="18" charset="0"/>
              </a:rPr>
              <a:t>de votre attention</a:t>
            </a:r>
          </a:p>
        </p:txBody>
      </p:sp>
    </p:spTree>
    <p:extLst>
      <p:ext uri="{BB962C8B-B14F-4D97-AF65-F5344CB8AC3E}">
        <p14:creationId xmlns:p14="http://schemas.microsoft.com/office/powerpoint/2010/main" val="3854008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692696"/>
            <a:ext cx="7772400" cy="1470025"/>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755576" y="2708920"/>
            <a:ext cx="7920880" cy="2232248"/>
          </a:xfrm>
        </p:spPr>
        <p:txBody>
          <a:bodyPr>
            <a:noAutofit/>
          </a:bodyPr>
          <a:lstStyle/>
          <a:p>
            <a:r>
              <a:rPr lang="fr-FR" sz="4400" b="1" dirty="0">
                <a:solidFill>
                  <a:srgbClr val="0066CC"/>
                </a:solidFill>
                <a:latin typeface="Cambria" pitchFamily="18" charset="0"/>
                <a:ea typeface="+mj-ea"/>
                <a:cs typeface="+mj-cs"/>
              </a:rPr>
              <a:t>Schéma de circulation de l’information et </a:t>
            </a:r>
            <a:r>
              <a:rPr lang="fr-FR" sz="4400" b="1" dirty="0" smtClean="0">
                <a:solidFill>
                  <a:srgbClr val="0066CC"/>
                </a:solidFill>
                <a:latin typeface="Cambria" pitchFamily="18" charset="0"/>
                <a:ea typeface="+mj-ea"/>
                <a:cs typeface="+mj-cs"/>
              </a:rPr>
              <a:t>d’utilisation </a:t>
            </a:r>
            <a:r>
              <a:rPr lang="fr-FR" sz="4400" b="1" dirty="0">
                <a:solidFill>
                  <a:srgbClr val="0066CC"/>
                </a:solidFill>
                <a:latin typeface="Cambria" pitchFamily="18" charset="0"/>
                <a:ea typeface="+mj-ea"/>
                <a:cs typeface="+mj-cs"/>
              </a:rPr>
              <a:t>des outils</a:t>
            </a:r>
          </a:p>
        </p:txBody>
      </p:sp>
    </p:spTree>
    <p:extLst>
      <p:ext uri="{BB962C8B-B14F-4D97-AF65-F5344CB8AC3E}">
        <p14:creationId xmlns:p14="http://schemas.microsoft.com/office/powerpoint/2010/main" val="1378927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1840" y="227156"/>
            <a:ext cx="3384376" cy="6095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Élaboration des deux outils lors de l’inclusion</a:t>
            </a:r>
            <a:endParaRPr lang="fr-FR" b="1" dirty="0"/>
          </a:p>
        </p:txBody>
      </p:sp>
      <p:sp>
        <p:nvSpPr>
          <p:cNvPr id="3" name="Rectangle 2"/>
          <p:cNvSpPr/>
          <p:nvPr/>
        </p:nvSpPr>
        <p:spPr>
          <a:xfrm>
            <a:off x="2559545" y="1298264"/>
            <a:ext cx="446449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3 sources potentielles d’information</a:t>
            </a:r>
            <a:endParaRPr lang="fr-FR" b="1" dirty="0"/>
          </a:p>
        </p:txBody>
      </p:sp>
      <p:sp>
        <p:nvSpPr>
          <p:cNvPr id="4" name="Ellipse 3"/>
          <p:cNvSpPr/>
          <p:nvPr/>
        </p:nvSpPr>
        <p:spPr>
          <a:xfrm>
            <a:off x="233461" y="2176693"/>
            <a:ext cx="2880320" cy="15403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Échanges occasionnels, appels téléphoniques, CE/Synthèse…</a:t>
            </a:r>
            <a:endParaRPr lang="fr-FR" b="1" dirty="0"/>
          </a:p>
        </p:txBody>
      </p:sp>
      <p:sp>
        <p:nvSpPr>
          <p:cNvPr id="6" name="Ellipse 5"/>
          <p:cNvSpPr/>
          <p:nvPr/>
        </p:nvSpPr>
        <p:spPr>
          <a:xfrm>
            <a:off x="3578965" y="2270620"/>
            <a:ext cx="2304256" cy="10362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Fiche d’actualisation du Réseau Ado 66</a:t>
            </a:r>
            <a:endParaRPr lang="fr-FR" b="1" dirty="0"/>
          </a:p>
        </p:txBody>
      </p:sp>
      <p:sp>
        <p:nvSpPr>
          <p:cNvPr id="7" name="Ellipse 6"/>
          <p:cNvSpPr/>
          <p:nvPr/>
        </p:nvSpPr>
        <p:spPr>
          <a:xfrm>
            <a:off x="6660232" y="2176694"/>
            <a:ext cx="2304256"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Réunions de Réajustement</a:t>
            </a:r>
            <a:endParaRPr lang="fr-FR" b="1" dirty="0"/>
          </a:p>
        </p:txBody>
      </p:sp>
      <p:sp>
        <p:nvSpPr>
          <p:cNvPr id="8" name="Rectangle 7"/>
          <p:cNvSpPr/>
          <p:nvPr/>
        </p:nvSpPr>
        <p:spPr>
          <a:xfrm>
            <a:off x="3290933" y="3717033"/>
            <a:ext cx="288032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Actualisation de la Fiche Parcours et du tableau Clinique</a:t>
            </a:r>
            <a:endParaRPr lang="fr-FR" b="1" dirty="0"/>
          </a:p>
        </p:txBody>
      </p:sp>
      <p:sp>
        <p:nvSpPr>
          <p:cNvPr id="9" name="Rectangle 8"/>
          <p:cNvSpPr/>
          <p:nvPr/>
        </p:nvSpPr>
        <p:spPr>
          <a:xfrm>
            <a:off x="1263401" y="4788950"/>
            <a:ext cx="70567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Stagnation de la situation / grandes difficultés dans la PEC :</a:t>
            </a:r>
          </a:p>
          <a:p>
            <a:pPr marL="285750" indent="-285750" algn="ctr">
              <a:buFontTx/>
              <a:buChar char="-"/>
            </a:pPr>
            <a:r>
              <a:rPr lang="fr-FR" b="1" dirty="0" smtClean="0"/>
              <a:t>Mal être de l’adolescent(e)</a:t>
            </a:r>
          </a:p>
          <a:p>
            <a:pPr marL="285750" indent="-285750" algn="ctr">
              <a:buFontTx/>
              <a:buChar char="-"/>
            </a:pPr>
            <a:r>
              <a:rPr lang="fr-FR" b="1" dirty="0" smtClean="0"/>
              <a:t>Souffrance / impuissance des professionnels</a:t>
            </a:r>
            <a:endParaRPr lang="fr-FR" b="1" dirty="0"/>
          </a:p>
        </p:txBody>
      </p:sp>
      <p:sp>
        <p:nvSpPr>
          <p:cNvPr id="10" name="Rectangle 9"/>
          <p:cNvSpPr/>
          <p:nvPr/>
        </p:nvSpPr>
        <p:spPr>
          <a:xfrm>
            <a:off x="3131840" y="5880575"/>
            <a:ext cx="3381249"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Organisation d’une réunion de réajustement spécifique à partir de  ces deux outils</a:t>
            </a:r>
            <a:endParaRPr lang="fr-FR" b="1" dirty="0"/>
          </a:p>
        </p:txBody>
      </p:sp>
      <p:cxnSp>
        <p:nvCxnSpPr>
          <p:cNvPr id="15" name="Connecteur droit avec flèche 14"/>
          <p:cNvCxnSpPr>
            <a:stCxn id="3" idx="1"/>
          </p:cNvCxnSpPr>
          <p:nvPr/>
        </p:nvCxnSpPr>
        <p:spPr>
          <a:xfrm flipH="1">
            <a:off x="1907705" y="1586296"/>
            <a:ext cx="651841" cy="5690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a:stCxn id="3" idx="3"/>
          </p:cNvCxnSpPr>
          <p:nvPr/>
        </p:nvCxnSpPr>
        <p:spPr>
          <a:xfrm>
            <a:off x="7024042" y="1586296"/>
            <a:ext cx="644303" cy="5690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stCxn id="3" idx="2"/>
          </p:cNvCxnSpPr>
          <p:nvPr/>
        </p:nvCxnSpPr>
        <p:spPr>
          <a:xfrm>
            <a:off x="4791793" y="1874328"/>
            <a:ext cx="0" cy="280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a:stCxn id="2" idx="2"/>
          </p:cNvCxnSpPr>
          <p:nvPr/>
        </p:nvCxnSpPr>
        <p:spPr>
          <a:xfrm>
            <a:off x="4824028" y="836712"/>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a:stCxn id="4" idx="4"/>
            <a:endCxn id="8" idx="1"/>
          </p:cNvCxnSpPr>
          <p:nvPr/>
        </p:nvCxnSpPr>
        <p:spPr>
          <a:xfrm>
            <a:off x="1673621" y="3717032"/>
            <a:ext cx="1617312" cy="3960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a:stCxn id="6" idx="4"/>
            <a:endCxn id="8" idx="0"/>
          </p:cNvCxnSpPr>
          <p:nvPr/>
        </p:nvCxnSpPr>
        <p:spPr>
          <a:xfrm>
            <a:off x="4731093" y="3306902"/>
            <a:ext cx="0" cy="410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flipH="1">
            <a:off x="6171253" y="3400830"/>
            <a:ext cx="1497091" cy="7122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a:stCxn id="8" idx="2"/>
          </p:cNvCxnSpPr>
          <p:nvPr/>
        </p:nvCxnSpPr>
        <p:spPr>
          <a:xfrm>
            <a:off x="4731093" y="4509121"/>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Connecteur droit avec flèche 52"/>
          <p:cNvCxnSpPr/>
          <p:nvPr/>
        </p:nvCxnSpPr>
        <p:spPr>
          <a:xfrm>
            <a:off x="4746563" y="5589919"/>
            <a:ext cx="0" cy="2880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3338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1000"/>
                                        <p:tgtEl>
                                          <p:spTgt spid="10"/>
                                        </p:tgtEl>
                                      </p:cBhvr>
                                    </p:animEffect>
                                    <p:anim calcmode="lin" valueType="num">
                                      <p:cBhvr>
                                        <p:cTn id="57" dur="1000" fill="hold"/>
                                        <p:tgtEl>
                                          <p:spTgt spid="10"/>
                                        </p:tgtEl>
                                        <p:attrNameLst>
                                          <p:attrName>ppt_x</p:attrName>
                                        </p:attrNameLst>
                                      </p:cBhvr>
                                      <p:tavLst>
                                        <p:tav tm="0">
                                          <p:val>
                                            <p:strVal val="#ppt_x"/>
                                          </p:val>
                                        </p:tav>
                                        <p:tav tm="100000">
                                          <p:val>
                                            <p:strVal val="#ppt_x"/>
                                          </p:val>
                                        </p:tav>
                                      </p:tavLst>
                                    </p:anim>
                                    <p:anim calcmode="lin" valueType="num">
                                      <p:cBhvr>
                                        <p:cTn id="5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980728"/>
            <a:ext cx="7772400" cy="1470025"/>
          </a:xfrm>
        </p:spPr>
        <p:txBody>
          <a:bodyPr>
            <a:normAutofit/>
          </a:bodyPr>
          <a:lstStyle/>
          <a:p>
            <a:r>
              <a:rPr lang="fr-FR" altLang="fr-FR" sz="6000" b="1" dirty="0" smtClean="0">
                <a:solidFill>
                  <a:srgbClr val="00B0F0"/>
                </a:solidFill>
                <a:effectLst>
                  <a:outerShdw blurRad="38100" dist="38100" dir="2700000" algn="tl">
                    <a:srgbClr val="000000"/>
                  </a:outerShdw>
                </a:effectLst>
                <a:latin typeface="Cambria" pitchFamily="18" charset="0"/>
              </a:rPr>
              <a:t>RESEAU ADO 66</a:t>
            </a:r>
            <a:endParaRPr lang="fr-FR" sz="6000" dirty="0"/>
          </a:p>
        </p:txBody>
      </p:sp>
      <p:sp>
        <p:nvSpPr>
          <p:cNvPr id="5" name="Rectangle 4"/>
          <p:cNvSpPr/>
          <p:nvPr/>
        </p:nvSpPr>
        <p:spPr>
          <a:xfrm>
            <a:off x="839803" y="3501008"/>
            <a:ext cx="7488832" cy="830997"/>
          </a:xfrm>
          <a:prstGeom prst="rect">
            <a:avLst/>
          </a:prstGeom>
        </p:spPr>
        <p:txBody>
          <a:bodyPr wrap="square">
            <a:spAutoFit/>
          </a:bodyPr>
          <a:lstStyle/>
          <a:p>
            <a:pPr algn="ctr"/>
            <a:r>
              <a:rPr lang="fr-FR" sz="4800" b="1" i="1" dirty="0">
                <a:solidFill>
                  <a:srgbClr val="0066CC"/>
                </a:solidFill>
                <a:latin typeface="Cambria" pitchFamily="18" charset="0"/>
                <a:ea typeface="+mj-ea"/>
                <a:cs typeface="+mj-cs"/>
              </a:rPr>
              <a:t>1/ LA FICHE PARCOURS</a:t>
            </a:r>
          </a:p>
        </p:txBody>
      </p:sp>
    </p:spTree>
    <p:extLst>
      <p:ext uri="{BB962C8B-B14F-4D97-AF65-F5344CB8AC3E}">
        <p14:creationId xmlns:p14="http://schemas.microsoft.com/office/powerpoint/2010/main" val="1904790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6"/>
            <a:ext cx="7772400" cy="1008112"/>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899592" y="1700808"/>
            <a:ext cx="7416824" cy="4752528"/>
          </a:xfrm>
        </p:spPr>
        <p:txBody>
          <a:bodyPr>
            <a:noAutofit/>
          </a:bodyPr>
          <a:lstStyle/>
          <a:p>
            <a:r>
              <a:rPr lang="fr-FR" sz="3600" b="1" u="sng" dirty="0" smtClean="0">
                <a:solidFill>
                  <a:srgbClr val="0066CC"/>
                </a:solidFill>
                <a:latin typeface="Cambria" pitchFamily="18" charset="0"/>
                <a:ea typeface="+mj-ea"/>
                <a:cs typeface="+mj-cs"/>
              </a:rPr>
              <a:t>Pourquoi cette fiche? </a:t>
            </a:r>
          </a:p>
          <a:p>
            <a:endParaRPr lang="fr-FR" sz="3600" b="1" u="sng" dirty="0" smtClean="0">
              <a:solidFill>
                <a:srgbClr val="0066CC"/>
              </a:solidFill>
              <a:latin typeface="Cambria" pitchFamily="18" charset="0"/>
              <a:ea typeface="+mj-ea"/>
              <a:cs typeface="+mj-cs"/>
            </a:endParaRPr>
          </a:p>
          <a:p>
            <a:r>
              <a:rPr lang="fr-FR" sz="3600" b="1" dirty="0" smtClean="0">
                <a:solidFill>
                  <a:srgbClr val="0066CC"/>
                </a:solidFill>
                <a:latin typeface="Cambria" pitchFamily="18" charset="0"/>
                <a:ea typeface="+mj-ea"/>
                <a:cs typeface="+mj-cs"/>
              </a:rPr>
              <a:t>Recueillir </a:t>
            </a:r>
            <a:r>
              <a:rPr lang="fr-FR" sz="3600" b="1" dirty="0">
                <a:solidFill>
                  <a:srgbClr val="0066CC"/>
                </a:solidFill>
                <a:latin typeface="Cambria" pitchFamily="18" charset="0"/>
                <a:ea typeface="+mj-ea"/>
                <a:cs typeface="+mj-cs"/>
              </a:rPr>
              <a:t>des éléments sur les différents champs </a:t>
            </a:r>
            <a:r>
              <a:rPr lang="fr-FR" sz="3600" b="1" dirty="0" smtClean="0">
                <a:solidFill>
                  <a:srgbClr val="0066CC"/>
                </a:solidFill>
                <a:latin typeface="Cambria" pitchFamily="18" charset="0"/>
                <a:ea typeface="+mj-ea"/>
                <a:cs typeface="+mj-cs"/>
              </a:rPr>
              <a:t>du parcours de vie </a:t>
            </a:r>
            <a:r>
              <a:rPr lang="fr-FR" sz="3600" b="1" dirty="0">
                <a:solidFill>
                  <a:srgbClr val="0066CC"/>
                </a:solidFill>
                <a:latin typeface="Cambria" pitchFamily="18" charset="0"/>
                <a:ea typeface="+mj-ea"/>
                <a:cs typeface="+mj-cs"/>
              </a:rPr>
              <a:t>d’un sujet de façon chronologique </a:t>
            </a:r>
            <a:r>
              <a:rPr lang="fr-FR" sz="3600" b="1" dirty="0" smtClean="0">
                <a:solidFill>
                  <a:srgbClr val="0066CC"/>
                </a:solidFill>
                <a:latin typeface="Cambria" pitchFamily="18" charset="0"/>
                <a:ea typeface="+mj-ea"/>
                <a:cs typeface="+mj-cs"/>
              </a:rPr>
              <a:t>avant, </a:t>
            </a:r>
            <a:r>
              <a:rPr lang="fr-FR" sz="3600" b="1" dirty="0">
                <a:solidFill>
                  <a:srgbClr val="0066CC"/>
                </a:solidFill>
                <a:latin typeface="Cambria" pitchFamily="18" charset="0"/>
                <a:ea typeface="+mj-ea"/>
                <a:cs typeface="+mj-cs"/>
              </a:rPr>
              <a:t>pendant et après l’inclusion de la situation au réseau Ado 66</a:t>
            </a:r>
          </a:p>
        </p:txBody>
      </p:sp>
    </p:spTree>
    <p:extLst>
      <p:ext uri="{BB962C8B-B14F-4D97-AF65-F5344CB8AC3E}">
        <p14:creationId xmlns:p14="http://schemas.microsoft.com/office/powerpoint/2010/main" val="1515671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0040" y="116632"/>
            <a:ext cx="7772400" cy="1008112"/>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323528" y="2325073"/>
            <a:ext cx="8640960" cy="4344287"/>
          </a:xfrm>
        </p:spPr>
        <p:txBody>
          <a:bodyPr>
            <a:normAutofit fontScale="77500" lnSpcReduction="20000"/>
          </a:bodyPr>
          <a:lstStyle/>
          <a:p>
            <a:pPr marL="457200" indent="-457200" algn="l">
              <a:buFontTx/>
              <a:buChar char="-"/>
            </a:pPr>
            <a:r>
              <a:rPr lang="fr-FR" b="1" dirty="0" smtClean="0">
                <a:solidFill>
                  <a:schemeClr val="tx2"/>
                </a:solidFill>
                <a:latin typeface="Cambria" pitchFamily="18" charset="0"/>
              </a:rPr>
              <a:t>l’hébergement</a:t>
            </a:r>
          </a:p>
          <a:p>
            <a:pPr marL="457200" indent="-457200" algn="l">
              <a:buFontTx/>
              <a:buChar char="-"/>
            </a:pPr>
            <a:r>
              <a:rPr lang="fr-FR" b="1" dirty="0" smtClean="0">
                <a:solidFill>
                  <a:schemeClr val="tx2"/>
                </a:solidFill>
                <a:latin typeface="Cambria" pitchFamily="18" charset="0"/>
              </a:rPr>
              <a:t>L’institution en charge de la situation</a:t>
            </a:r>
          </a:p>
          <a:p>
            <a:pPr marL="457200" indent="-457200" algn="l">
              <a:buFontTx/>
              <a:buChar char="-"/>
            </a:pPr>
            <a:r>
              <a:rPr lang="fr-FR" b="1" dirty="0" smtClean="0">
                <a:solidFill>
                  <a:schemeClr val="tx2"/>
                </a:solidFill>
                <a:latin typeface="Cambria" pitchFamily="18" charset="0"/>
              </a:rPr>
              <a:t>La situation familiale</a:t>
            </a:r>
          </a:p>
          <a:p>
            <a:pPr marL="457200" indent="-457200" algn="l">
              <a:buFontTx/>
              <a:buChar char="-"/>
            </a:pPr>
            <a:r>
              <a:rPr lang="fr-FR" b="1" dirty="0" smtClean="0">
                <a:solidFill>
                  <a:schemeClr val="tx2"/>
                </a:solidFill>
                <a:latin typeface="Cambria" pitchFamily="18" charset="0"/>
              </a:rPr>
              <a:t>L’autorité parentale</a:t>
            </a:r>
          </a:p>
          <a:p>
            <a:pPr marL="457200" indent="-457200" algn="l">
              <a:buFontTx/>
              <a:buChar char="-"/>
            </a:pPr>
            <a:r>
              <a:rPr lang="fr-FR" b="1" dirty="0" smtClean="0">
                <a:solidFill>
                  <a:schemeClr val="tx2"/>
                </a:solidFill>
                <a:latin typeface="Cambria" pitchFamily="18" charset="0"/>
              </a:rPr>
              <a:t>La fratrie</a:t>
            </a:r>
          </a:p>
          <a:p>
            <a:pPr marL="457200" indent="-457200" algn="l">
              <a:buFontTx/>
              <a:buChar char="-"/>
            </a:pPr>
            <a:r>
              <a:rPr lang="fr-FR" b="1" dirty="0" smtClean="0">
                <a:solidFill>
                  <a:schemeClr val="tx2"/>
                </a:solidFill>
                <a:latin typeface="Cambria" pitchFamily="18" charset="0"/>
              </a:rPr>
              <a:t>Le suivi médico-psychologique</a:t>
            </a:r>
          </a:p>
          <a:p>
            <a:pPr marL="457200" indent="-457200" algn="l">
              <a:buFontTx/>
              <a:buChar char="-"/>
            </a:pPr>
            <a:r>
              <a:rPr lang="fr-FR" b="1" dirty="0" smtClean="0">
                <a:solidFill>
                  <a:schemeClr val="tx2"/>
                </a:solidFill>
                <a:latin typeface="Cambria" pitchFamily="18" charset="0"/>
              </a:rPr>
              <a:t>notification MDPH?</a:t>
            </a:r>
          </a:p>
          <a:p>
            <a:pPr marL="457200" indent="-457200" algn="l">
              <a:buFontTx/>
              <a:buChar char="-"/>
            </a:pPr>
            <a:r>
              <a:rPr lang="fr-FR" b="1" dirty="0" smtClean="0">
                <a:solidFill>
                  <a:schemeClr val="tx2"/>
                </a:solidFill>
                <a:latin typeface="Cambria" pitchFamily="18" charset="0"/>
              </a:rPr>
              <a:t>Le suivi scolaire</a:t>
            </a:r>
          </a:p>
          <a:p>
            <a:pPr marL="457200" indent="-457200" algn="l">
              <a:buFontTx/>
              <a:buChar char="-"/>
            </a:pPr>
            <a:r>
              <a:rPr lang="fr-FR" b="1" dirty="0" smtClean="0">
                <a:solidFill>
                  <a:schemeClr val="tx2"/>
                </a:solidFill>
                <a:latin typeface="Cambria" pitchFamily="18" charset="0"/>
              </a:rPr>
              <a:t>Le suivi socio-judiciaire</a:t>
            </a:r>
          </a:p>
          <a:p>
            <a:pPr marL="457200" indent="-457200" algn="l">
              <a:buFontTx/>
              <a:buChar char="-"/>
            </a:pPr>
            <a:r>
              <a:rPr lang="fr-FR" b="1" dirty="0" smtClean="0">
                <a:solidFill>
                  <a:schemeClr val="tx2"/>
                </a:solidFill>
                <a:latin typeface="Cambria" pitchFamily="18" charset="0"/>
              </a:rPr>
              <a:t>Le travail sur les liens familiaux</a:t>
            </a:r>
          </a:p>
          <a:p>
            <a:pPr marL="457200" indent="-457200" algn="l">
              <a:buFontTx/>
              <a:buChar char="-"/>
            </a:pPr>
            <a:r>
              <a:rPr lang="fr-FR" b="1" dirty="0" smtClean="0">
                <a:solidFill>
                  <a:schemeClr val="tx2"/>
                </a:solidFill>
                <a:latin typeface="Cambria" pitchFamily="18" charset="0"/>
              </a:rPr>
              <a:t>Les référents institutionnels</a:t>
            </a:r>
            <a:endParaRPr lang="fr-FR" b="1" dirty="0">
              <a:solidFill>
                <a:schemeClr val="tx2"/>
              </a:solidFill>
              <a:latin typeface="Cambria" pitchFamily="18" charset="0"/>
            </a:endParaRPr>
          </a:p>
        </p:txBody>
      </p:sp>
      <p:sp>
        <p:nvSpPr>
          <p:cNvPr id="6" name="ZoneTexte 5"/>
          <p:cNvSpPr txBox="1"/>
          <p:nvPr/>
        </p:nvSpPr>
        <p:spPr>
          <a:xfrm>
            <a:off x="899592" y="1124744"/>
            <a:ext cx="7632848" cy="1200329"/>
          </a:xfrm>
          <a:prstGeom prst="rect">
            <a:avLst/>
          </a:prstGeom>
          <a:noFill/>
        </p:spPr>
        <p:txBody>
          <a:bodyPr wrap="square" rtlCol="0">
            <a:spAutoFit/>
          </a:bodyPr>
          <a:lstStyle/>
          <a:p>
            <a:pPr algn="ctr"/>
            <a:r>
              <a:rPr lang="fr-FR" sz="2400" b="1" dirty="0">
                <a:solidFill>
                  <a:srgbClr val="0066CC"/>
                </a:solidFill>
                <a:latin typeface="Cambria" pitchFamily="18" charset="0"/>
                <a:ea typeface="+mj-ea"/>
                <a:cs typeface="+mj-cs"/>
              </a:rPr>
              <a:t>Items permettant d’avoir une vision globale de la situation en fonction d’une temporalité </a:t>
            </a:r>
            <a:r>
              <a:rPr lang="fr-FR" sz="2400" b="1" dirty="0" smtClean="0">
                <a:solidFill>
                  <a:srgbClr val="0066CC"/>
                </a:solidFill>
                <a:latin typeface="Cambria" pitchFamily="18" charset="0"/>
                <a:ea typeface="+mj-ea"/>
                <a:cs typeface="+mj-cs"/>
              </a:rPr>
              <a:t>chronologique:</a:t>
            </a:r>
            <a:endParaRPr lang="fr-FR" sz="2400" b="1" dirty="0">
              <a:solidFill>
                <a:srgbClr val="0066CC"/>
              </a:solidFill>
              <a:latin typeface="Cambria" pitchFamily="18" charset="0"/>
              <a:ea typeface="+mj-ea"/>
              <a:cs typeface="+mj-cs"/>
            </a:endParaRPr>
          </a:p>
        </p:txBody>
      </p:sp>
    </p:spTree>
    <p:extLst>
      <p:ext uri="{BB962C8B-B14F-4D97-AF65-F5344CB8AC3E}">
        <p14:creationId xmlns:p14="http://schemas.microsoft.com/office/powerpoint/2010/main" val="169790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88640"/>
            <a:ext cx="7772400" cy="936104"/>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611560" y="1124744"/>
            <a:ext cx="7848872" cy="5472608"/>
          </a:xfrm>
        </p:spPr>
        <p:txBody>
          <a:bodyPr>
            <a:noAutofit/>
          </a:bodyPr>
          <a:lstStyle/>
          <a:p>
            <a:r>
              <a:rPr lang="fr-FR" b="1" u="sng" dirty="0" smtClean="0">
                <a:solidFill>
                  <a:srgbClr val="0066CC"/>
                </a:solidFill>
                <a:latin typeface="Cambria" pitchFamily="18" charset="0"/>
                <a:ea typeface="+mj-ea"/>
                <a:cs typeface="+mj-cs"/>
              </a:rPr>
              <a:t>Son utilité:</a:t>
            </a:r>
          </a:p>
          <a:p>
            <a:endParaRPr lang="fr-FR" b="1" u="sng" dirty="0" smtClean="0">
              <a:solidFill>
                <a:srgbClr val="0066CC"/>
              </a:solidFill>
              <a:latin typeface="Cambria" pitchFamily="18" charset="0"/>
              <a:ea typeface="+mj-ea"/>
              <a:cs typeface="+mj-cs"/>
            </a:endParaRPr>
          </a:p>
          <a:p>
            <a:pPr marL="457200" indent="-457200" algn="l">
              <a:buFontTx/>
              <a:buChar char="-"/>
            </a:pPr>
            <a:r>
              <a:rPr lang="fr-FR" b="1" dirty="0" smtClean="0">
                <a:solidFill>
                  <a:srgbClr val="0066CC"/>
                </a:solidFill>
                <a:latin typeface="Cambria" pitchFamily="18" charset="0"/>
                <a:ea typeface="+mj-ea"/>
                <a:cs typeface="+mj-cs"/>
              </a:rPr>
              <a:t>Faire </a:t>
            </a:r>
            <a:r>
              <a:rPr lang="fr-FR" b="1" dirty="0">
                <a:solidFill>
                  <a:srgbClr val="0066CC"/>
                </a:solidFill>
                <a:latin typeface="Cambria" pitchFamily="18" charset="0"/>
                <a:ea typeface="+mj-ea"/>
                <a:cs typeface="+mj-cs"/>
              </a:rPr>
              <a:t>apparaître à chaque prise d’information ce qui est nouveau dans la </a:t>
            </a:r>
            <a:r>
              <a:rPr lang="fr-FR" b="1" dirty="0" smtClean="0">
                <a:solidFill>
                  <a:srgbClr val="0066CC"/>
                </a:solidFill>
                <a:latin typeface="Cambria" pitchFamily="18" charset="0"/>
                <a:ea typeface="+mj-ea"/>
                <a:cs typeface="+mj-cs"/>
              </a:rPr>
              <a:t>situation. </a:t>
            </a:r>
          </a:p>
          <a:p>
            <a:pPr marL="457200" indent="-457200" algn="l">
              <a:buFontTx/>
              <a:buChar char="-"/>
            </a:pPr>
            <a:endParaRPr lang="fr-FR" b="1" dirty="0" smtClean="0">
              <a:solidFill>
                <a:srgbClr val="0066CC"/>
              </a:solidFill>
              <a:latin typeface="Cambria" pitchFamily="18" charset="0"/>
              <a:ea typeface="+mj-ea"/>
              <a:cs typeface="+mj-cs"/>
            </a:endParaRPr>
          </a:p>
          <a:p>
            <a:pPr marL="457200" indent="-457200" algn="l">
              <a:buFontTx/>
              <a:buChar char="-"/>
            </a:pPr>
            <a:r>
              <a:rPr lang="fr-FR" b="1" dirty="0">
                <a:solidFill>
                  <a:srgbClr val="0066CC"/>
                </a:solidFill>
                <a:latin typeface="Cambria" pitchFamily="18" charset="0"/>
              </a:rPr>
              <a:t>Référencer les noms des professionnels étant intervenus ou intervenant dans la situation pour les contacter au besoin</a:t>
            </a:r>
          </a:p>
          <a:p>
            <a:pPr marL="457200" indent="-457200" algn="l">
              <a:buFontTx/>
              <a:buChar char="-"/>
            </a:pPr>
            <a:endParaRPr lang="fr-FR" b="1" dirty="0" smtClean="0">
              <a:solidFill>
                <a:srgbClr val="0066CC"/>
              </a:solidFill>
              <a:latin typeface="Cambria" pitchFamily="18" charset="0"/>
              <a:ea typeface="+mj-ea"/>
              <a:cs typeface="+mj-cs"/>
            </a:endParaRPr>
          </a:p>
          <a:p>
            <a:pPr marL="457200" indent="-457200" algn="l">
              <a:buFontTx/>
              <a:buChar char="-"/>
            </a:pPr>
            <a:endParaRPr lang="fr-FR" b="1" dirty="0" smtClean="0">
              <a:solidFill>
                <a:srgbClr val="0066CC"/>
              </a:solidFill>
              <a:latin typeface="Cambria" pitchFamily="18" charset="0"/>
              <a:ea typeface="+mj-ea"/>
              <a:cs typeface="+mj-cs"/>
            </a:endParaRPr>
          </a:p>
        </p:txBody>
      </p:sp>
    </p:spTree>
    <p:extLst>
      <p:ext uri="{BB962C8B-B14F-4D97-AF65-F5344CB8AC3E}">
        <p14:creationId xmlns:p14="http://schemas.microsoft.com/office/powerpoint/2010/main" val="3081587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1"/>
            <a:ext cx="7772400" cy="1080120"/>
          </a:xfrm>
        </p:spPr>
        <p:txBody>
          <a:bodyPr/>
          <a:lstStyle/>
          <a:p>
            <a:r>
              <a:rPr lang="fr-FR" altLang="fr-FR" b="1" dirty="0" smtClean="0">
                <a:solidFill>
                  <a:srgbClr val="00B0F0"/>
                </a:solidFill>
                <a:effectLst>
                  <a:outerShdw blurRad="38100" dist="38100" dir="2700000" algn="tl">
                    <a:srgbClr val="000000"/>
                  </a:outerShdw>
                </a:effectLst>
                <a:latin typeface="Cambria" pitchFamily="18" charset="0"/>
              </a:rPr>
              <a:t>RESEAU ADO 66</a:t>
            </a:r>
            <a:endParaRPr lang="fr-FR" dirty="0"/>
          </a:p>
        </p:txBody>
      </p:sp>
      <p:sp>
        <p:nvSpPr>
          <p:cNvPr id="3" name="Sous-titre 2"/>
          <p:cNvSpPr>
            <a:spLocks noGrp="1"/>
          </p:cNvSpPr>
          <p:nvPr>
            <p:ph type="subTitle" idx="1"/>
          </p:nvPr>
        </p:nvSpPr>
        <p:spPr>
          <a:xfrm>
            <a:off x="611560" y="1844824"/>
            <a:ext cx="8208912" cy="4392488"/>
          </a:xfrm>
        </p:spPr>
        <p:txBody>
          <a:bodyPr>
            <a:normAutofit fontScale="92500" lnSpcReduction="20000"/>
          </a:bodyPr>
          <a:lstStyle/>
          <a:p>
            <a:pPr marL="457200" indent="-457200" algn="l">
              <a:buFontTx/>
              <a:buChar char="-"/>
            </a:pPr>
            <a:r>
              <a:rPr lang="fr-FR" b="1" dirty="0" smtClean="0">
                <a:solidFill>
                  <a:srgbClr val="0066CC"/>
                </a:solidFill>
                <a:latin typeface="Cambria" pitchFamily="18" charset="0"/>
              </a:rPr>
              <a:t>Analyser </a:t>
            </a:r>
            <a:r>
              <a:rPr lang="fr-FR" b="1" dirty="0">
                <a:solidFill>
                  <a:srgbClr val="0066CC"/>
                </a:solidFill>
                <a:latin typeface="Cambria" pitchFamily="18" charset="0"/>
              </a:rPr>
              <a:t>les éléments recueillis en considérant s’il s’agit d’une répétition pouvant être traumatique pour le sujet où s’il s’agit d’une évolution de la situation en fonction du développement de l’adolescent et de son environnement</a:t>
            </a:r>
          </a:p>
          <a:p>
            <a:pPr algn="l"/>
            <a:endParaRPr lang="fr-FR" b="1" dirty="0" smtClean="0">
              <a:solidFill>
                <a:srgbClr val="0066CC"/>
              </a:solidFill>
              <a:latin typeface="Cambria" pitchFamily="18" charset="0"/>
              <a:ea typeface="+mj-ea"/>
              <a:cs typeface="+mj-cs"/>
            </a:endParaRPr>
          </a:p>
          <a:p>
            <a:pPr algn="l"/>
            <a:r>
              <a:rPr lang="fr-FR" b="1" dirty="0" smtClean="0">
                <a:solidFill>
                  <a:srgbClr val="0066CC"/>
                </a:solidFill>
                <a:latin typeface="Cambria" pitchFamily="18" charset="0"/>
              </a:rPr>
              <a:t>Par exemple : Faire </a:t>
            </a:r>
            <a:r>
              <a:rPr lang="fr-FR" b="1" dirty="0">
                <a:solidFill>
                  <a:srgbClr val="0066CC"/>
                </a:solidFill>
                <a:latin typeface="Cambria" pitchFamily="18" charset="0"/>
              </a:rPr>
              <a:t>apparaître les moments de ruptures dans le parcours de vie, en comprendre les raisons pour essayer de ne pas les reproduire</a:t>
            </a:r>
          </a:p>
          <a:p>
            <a:pPr marL="457200" indent="-457200" algn="l">
              <a:buFontTx/>
              <a:buChar char="-"/>
            </a:pPr>
            <a:endParaRPr lang="fr-FR" b="1" dirty="0">
              <a:solidFill>
                <a:srgbClr val="0066CC"/>
              </a:solidFill>
              <a:latin typeface="Cambria" pitchFamily="18" charset="0"/>
              <a:ea typeface="+mj-ea"/>
              <a:cs typeface="+mj-cs"/>
            </a:endParaRPr>
          </a:p>
        </p:txBody>
      </p:sp>
    </p:spTree>
    <p:extLst>
      <p:ext uri="{BB962C8B-B14F-4D97-AF65-F5344CB8AC3E}">
        <p14:creationId xmlns:p14="http://schemas.microsoft.com/office/powerpoint/2010/main" val="675840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767</Words>
  <Application>Microsoft Office PowerPoint</Application>
  <PresentationFormat>Affichage à l'écran (4:3)</PresentationFormat>
  <Paragraphs>115</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       RESEAU ADO 66</vt:lpstr>
      <vt:lpstr>RESEAU ADO 66</vt:lpstr>
      <vt:lpstr>RESEAU ADO 66</vt:lpstr>
      <vt:lpstr>Présentation PowerPoint</vt:lpstr>
      <vt:lpstr>RESEAU ADO 66</vt:lpstr>
      <vt:lpstr>RESEAU ADO 66</vt:lpstr>
      <vt:lpstr>RESEAU ADO 66</vt:lpstr>
      <vt:lpstr>RESEAU ADO 66</vt:lpstr>
      <vt:lpstr>RESEAU ADO 66</vt:lpstr>
      <vt:lpstr>RESEAU ADO 66</vt:lpstr>
      <vt:lpstr>RESEAU ADO 66</vt:lpstr>
      <vt:lpstr>RESEAU ADO 66</vt:lpstr>
      <vt:lpstr>RESEAU ADO 66</vt:lpstr>
      <vt:lpstr>RESEAU ADO 66</vt:lpstr>
      <vt:lpstr>RESEAU ADO 66</vt:lpstr>
      <vt:lpstr>RESEAU ADO 66</vt:lpstr>
      <vt:lpstr>RESEAU ADO 66</vt:lpstr>
      <vt:lpstr>RESEAU ADO 66</vt:lpstr>
      <vt:lpstr>RESEAU ADO 66</vt:lpstr>
      <vt:lpstr>RESEAU ADO 66</vt:lpstr>
      <vt:lpstr>RESEAU ADO 66</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RESEAU ADO 66</dc:title>
  <dc:creator>Dominique Nouvel-Taverne</dc:creator>
  <cp:lastModifiedBy>Dominique Nouvel-Taverne</cp:lastModifiedBy>
  <cp:revision>56</cp:revision>
  <dcterms:created xsi:type="dcterms:W3CDTF">2017-08-22T12:00:19Z</dcterms:created>
  <dcterms:modified xsi:type="dcterms:W3CDTF">2017-10-17T11:52:51Z</dcterms:modified>
</cp:coreProperties>
</file>