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2"/>
  </p:notesMasterIdLst>
  <p:sldIdLst>
    <p:sldId id="256" r:id="rId2"/>
    <p:sldId id="257" r:id="rId3"/>
    <p:sldId id="273" r:id="rId4"/>
    <p:sldId id="274" r:id="rId5"/>
    <p:sldId id="272" r:id="rId6"/>
    <p:sldId id="271" r:id="rId7"/>
    <p:sldId id="268" r:id="rId8"/>
    <p:sldId id="262" r:id="rId9"/>
    <p:sldId id="270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84" autoAdjust="0"/>
    <p:restoredTop sz="86401" autoAdjust="0"/>
  </p:normalViewPr>
  <p:slideViewPr>
    <p:cSldViewPr snapToGrid="0" snapToObjects="1">
      <p:cViewPr>
        <p:scale>
          <a:sx n="100" d="100"/>
          <a:sy n="100" d="100"/>
        </p:scale>
        <p:origin x="-1752" y="-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853F5-0447-C24C-B635-1D0FE2232FBD}" type="datetimeFigureOut">
              <a:rPr lang="fr-FR" smtClean="0"/>
              <a:t>14/10/16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78AD3-2DA3-DB44-914A-A287F2C8A16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079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Il</a:t>
            </a:r>
            <a:r>
              <a:rPr lang="fr-FR" baseline="0" dirty="0" smtClean="0"/>
              <a:t> est à noté que la CJC actuelle est portée par le CSAPA du  Centre Hospitalier de Montauban qui développe trois espaces: l’</a:t>
            </a:r>
            <a:r>
              <a:rPr lang="fr-FR" baseline="0" dirty="0" err="1" smtClean="0"/>
              <a:t>hopital</a:t>
            </a:r>
            <a:r>
              <a:rPr lang="fr-FR" baseline="0" dirty="0" smtClean="0"/>
              <a:t> de Montauban, l’</a:t>
            </a:r>
            <a:r>
              <a:rPr lang="fr-FR" baseline="0" dirty="0" err="1" smtClean="0"/>
              <a:t>hopital</a:t>
            </a:r>
            <a:r>
              <a:rPr lang="fr-FR" baseline="0" dirty="0" smtClean="0"/>
              <a:t> de Moissac et l’a MDA.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78AD3-2DA3-DB44-914A-A287F2C8A16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31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Accueil</a:t>
            </a:r>
            <a:r>
              <a:rPr lang="fr-FR" baseline="0" dirty="0" smtClean="0"/>
              <a:t> physique et </a:t>
            </a:r>
            <a:r>
              <a:rPr lang="fr-FR" baseline="0" dirty="0" err="1" smtClean="0"/>
              <a:t>telephonique</a:t>
            </a:r>
            <a:endParaRPr lang="fr-FR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rgbClr val="FFFFFF"/>
                </a:solidFill>
              </a:rPr>
              <a:t>Lieu de communication sur CJC &amp; espace parents (site, flyers, PAEJ, réseau partenaires…)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Lieu de coordination  : réunion bilan, rencontre analyse de pratiques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+ réunion </a:t>
            </a:r>
            <a:r>
              <a:rPr lang="fr-FR" sz="1200" dirty="0" err="1" smtClean="0"/>
              <a:t>synthèse</a:t>
            </a:r>
            <a:r>
              <a:rPr lang="fr-FR" sz="1200" dirty="0" err="1" smtClean="0">
                <a:solidFill>
                  <a:schemeClr val="bg1"/>
                </a:solidFill>
              </a:rPr>
              <a:t>Lieu</a:t>
            </a:r>
            <a:r>
              <a:rPr lang="fr-FR" sz="1200" dirty="0" smtClean="0">
                <a:solidFill>
                  <a:schemeClr val="bg1"/>
                </a:solidFill>
              </a:rPr>
              <a:t> d’échanges et d’analyse : Réunion partenaires, dispositif analyse de situation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>
              <a:solidFill>
                <a:schemeClr val="bg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chemeClr val="bg1"/>
                </a:solidFill>
              </a:rPr>
              <a:t>On ne rentre plus par la CJC mais par la porte d’entrée de la Maison des</a:t>
            </a:r>
            <a:r>
              <a:rPr lang="fr-FR" sz="1200" baseline="0" dirty="0" smtClean="0">
                <a:solidFill>
                  <a:schemeClr val="bg1"/>
                </a:solidFill>
              </a:rPr>
              <a:t> Adolescents</a:t>
            </a:r>
            <a:endParaRPr lang="fr-FR" sz="1200" dirty="0" smtClean="0">
              <a:solidFill>
                <a:schemeClr val="bg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78AD3-2DA3-DB44-914A-A287F2C8A16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125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Repère chiffrée sur la hausse et l’évolution</a:t>
            </a:r>
          </a:p>
          <a:p>
            <a:endParaRPr lang="fr-FR" dirty="0" smtClean="0"/>
          </a:p>
          <a:p>
            <a:r>
              <a:rPr lang="fr-FR" dirty="0" smtClean="0"/>
              <a:t>Hausse de la file active/</a:t>
            </a:r>
          </a:p>
          <a:p>
            <a:r>
              <a:rPr lang="fr-FR" dirty="0" smtClean="0"/>
              <a:t> </a:t>
            </a:r>
            <a:r>
              <a:rPr lang="fr-FR" baseline="0" dirty="0" smtClean="0"/>
              <a:t>évaluation précoce</a:t>
            </a:r>
            <a:r>
              <a:rPr lang="fr-FR" dirty="0" smtClean="0"/>
              <a:t>/</a:t>
            </a:r>
          </a:p>
          <a:p>
            <a:r>
              <a:rPr lang="fr-FR" dirty="0" smtClean="0"/>
              <a:t> liens entre les professionnels</a:t>
            </a:r>
          </a:p>
          <a:p>
            <a:r>
              <a:rPr lang="fr-FR" dirty="0" smtClean="0"/>
              <a:t>/élargissement</a:t>
            </a:r>
            <a:r>
              <a:rPr lang="fr-FR" baseline="0" dirty="0" smtClean="0"/>
              <a:t> de l’origine des orientations</a:t>
            </a:r>
          </a:p>
          <a:p>
            <a:r>
              <a:rPr lang="fr-FR" baseline="0" dirty="0" smtClean="0"/>
              <a:t>/ /décloisonnement des </a:t>
            </a:r>
            <a:r>
              <a:rPr lang="fr-FR" baseline="0" dirty="0" err="1" smtClean="0"/>
              <a:t>disposititfs</a:t>
            </a:r>
            <a:r>
              <a:rPr lang="fr-FR" baseline="0" dirty="0" smtClean="0"/>
              <a:t> </a:t>
            </a:r>
          </a:p>
          <a:p>
            <a:r>
              <a:rPr lang="fr-FR" baseline="0" dirty="0" smtClean="0"/>
              <a:t>Des Intervention commune à l’extérieur</a:t>
            </a:r>
          </a:p>
          <a:p>
            <a:r>
              <a:rPr lang="fr-FR" dirty="0" smtClean="0"/>
              <a:t>Manque de coordination et</a:t>
            </a:r>
            <a:r>
              <a:rPr lang="fr-FR" baseline="0" dirty="0" smtClean="0"/>
              <a:t> de moyens </a:t>
            </a:r>
          </a:p>
          <a:p>
            <a:r>
              <a:rPr lang="fr-FR" baseline="0" dirty="0" smtClean="0"/>
              <a:t>Rencontre de 3 cultures professionnelles</a:t>
            </a:r>
          </a:p>
          <a:p>
            <a:endParaRPr lang="fr-FR" baseline="0" dirty="0" smtClean="0"/>
          </a:p>
          <a:p>
            <a:pPr algn="ctr"/>
            <a:r>
              <a:rPr lang="fr-FR" dirty="0" smtClean="0"/>
              <a:t>- Une hausse de la file active de la Consultation Jeunes Consommateurs et espace parents (passage de 68 entretiens en 2010 à 179 entretiens en 2015) </a:t>
            </a:r>
          </a:p>
          <a:p>
            <a:r>
              <a:rPr lang="fr-FR" dirty="0" smtClean="0"/>
              <a:t>- Des liens de travail établis entre les professionnels </a:t>
            </a:r>
          </a:p>
          <a:p>
            <a:pPr marL="285750" indent="-285750" algn="ctr">
              <a:buFontTx/>
              <a:buChar char="-"/>
            </a:pPr>
            <a:r>
              <a:rPr lang="fr-FR" dirty="0" smtClean="0"/>
              <a:t>Un élargissement de l’origine des orientations (justice, parents, médecin traitant, établissement scolaire, travailleurs sociaux)</a:t>
            </a:r>
          </a:p>
          <a:p>
            <a:pPr marL="285750" indent="-285750" algn="ctr">
              <a:buFontTx/>
              <a:buChar char="-"/>
            </a:pPr>
            <a:r>
              <a:rPr lang="fr-FR" dirty="0" smtClean="0"/>
              <a:t>Une évaluation précoce facilitée</a:t>
            </a:r>
          </a:p>
          <a:p>
            <a:pPr marL="285750" indent="-285750" algn="ctr">
              <a:buFontTx/>
              <a:buChar char="-"/>
            </a:pPr>
            <a:r>
              <a:rPr lang="fr-FR" dirty="0" smtClean="0"/>
              <a:t>Un décloisonnement des dispositifs CJC par rapport aux espaces du CSAPA et d’Epice 82 et stigmatisé </a:t>
            </a:r>
          </a:p>
          <a:p>
            <a:pPr algn="ctr"/>
            <a:r>
              <a:rPr lang="fr-FR" dirty="0" smtClean="0"/>
              <a:t> - Des actions et interventions en prévention communes dans les structures ou institutions</a:t>
            </a:r>
          </a:p>
          <a:p>
            <a:pPr algn="ctr"/>
            <a:r>
              <a:rPr lang="fr-FR" dirty="0" smtClean="0"/>
              <a:t>Mais aussi quelques difficultés rencontrées: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78AD3-2DA3-DB44-914A-A287F2C8A16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4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14/10/16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14/10/16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14/10/16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14/10/16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14/10/16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14/10/16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14/10/16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9701" y="1586985"/>
            <a:ext cx="6908800" cy="2387600"/>
          </a:xfrm>
        </p:spPr>
        <p:txBody>
          <a:bodyPr>
            <a:noAutofit/>
          </a:bodyPr>
          <a:lstStyle/>
          <a:p>
            <a:r>
              <a:rPr lang="fr-FR" sz="2800" dirty="0"/>
              <a:t>Prévenir les consommations à l’adolescence.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/>
            </a:r>
            <a:br>
              <a:rPr lang="fr-FR" sz="2800" dirty="0"/>
            </a:b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00301" y="4906217"/>
            <a:ext cx="6654800" cy="435249"/>
          </a:xfrm>
          <a:solidFill>
            <a:schemeClr val="accent4">
              <a:lumMod val="60000"/>
              <a:lumOff val="40000"/>
            </a:schemeClr>
          </a:solidFill>
        </p:spPr>
        <p:txBody>
          <a:bodyPr wrap="square" lIns="72000" tIns="93600" rIns="72000" bIns="93600" anchor="ctr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fr-FR" sz="1600" dirty="0" smtClean="0"/>
              <a:t>Nicolas Parmentier : Directeur d’Epice 82</a:t>
            </a:r>
            <a:endParaRPr lang="fr-FR" sz="1600" dirty="0"/>
          </a:p>
        </p:txBody>
      </p:sp>
      <p:pic>
        <p:nvPicPr>
          <p:cNvPr id="5" name="Image 4" descr="C:\Users\Maison des Ados\Downloads\cjc_logo_vert+car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308" y="2409707"/>
            <a:ext cx="1296232" cy="1301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86" y="5523244"/>
            <a:ext cx="1443838" cy="113635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610" y="5742580"/>
            <a:ext cx="1976769" cy="69768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7265" y="5683496"/>
            <a:ext cx="3207848" cy="8158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69378" y="3244334"/>
            <a:ext cx="5257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678379" y="3060700"/>
            <a:ext cx="4232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Une CJC au sein de la MDA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32591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69563" y="564402"/>
            <a:ext cx="535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u="sng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/>
              <a:t>PERSpectives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22960" y="1079501"/>
            <a:ext cx="7520940" cy="1587499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Des rencontres régulières de coordination</a:t>
            </a:r>
          </a:p>
          <a:p>
            <a:pPr marL="285750" indent="-285750">
              <a:buFontTx/>
              <a:buChar char="-"/>
            </a:pPr>
            <a:r>
              <a:rPr lang="fr-FR" dirty="0"/>
              <a:t>Un temps </a:t>
            </a:r>
            <a:r>
              <a:rPr lang="fr-FR" dirty="0" smtClean="0"/>
              <a:t>d’analyse de pratiques pour les professionnels de la CJC (éducateurs, médecin, psychologue )  et permanents de la MDA .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Le développement de cette méthodologie </a:t>
            </a:r>
            <a:r>
              <a:rPr lang="fr-FR" dirty="0" smtClean="0"/>
              <a:t>sur la CJC sur d’autres territoires comme la commune de  </a:t>
            </a:r>
            <a:r>
              <a:rPr lang="fr-FR" dirty="0"/>
              <a:t>Moissac</a:t>
            </a:r>
            <a:r>
              <a:rPr lang="fr-FR" dirty="0" smtClean="0"/>
              <a:t>.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algn="ctr"/>
            <a:endParaRPr lang="fr-FR" i="1" dirty="0" smtClean="0"/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764762" y="3279844"/>
            <a:ext cx="5817138" cy="135082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216000" tIns="234000" rIns="216000" bIns="234000">
            <a:spAutoFit/>
          </a:bodyPr>
          <a:lstStyle/>
          <a:p>
            <a:pPr algn="ctr"/>
            <a:r>
              <a:rPr lang="fr-FR" i="1" dirty="0" smtClean="0">
                <a:solidFill>
                  <a:srgbClr val="000000"/>
                </a:solidFill>
                <a:effectLst/>
              </a:rPr>
              <a:t>Parce </a:t>
            </a:r>
            <a:r>
              <a:rPr lang="fr-FR" i="1" dirty="0">
                <a:solidFill>
                  <a:srgbClr val="000000"/>
                </a:solidFill>
                <a:effectLst/>
              </a:rPr>
              <a:t>que nous pensons</a:t>
            </a:r>
          </a:p>
          <a:p>
            <a:pPr algn="ctr"/>
            <a:r>
              <a:rPr lang="fr-FR" i="1" dirty="0">
                <a:solidFill>
                  <a:srgbClr val="000000"/>
                </a:solidFill>
                <a:effectLst/>
              </a:rPr>
              <a:t> que les questions </a:t>
            </a:r>
            <a:r>
              <a:rPr lang="fr-FR" i="1" dirty="0" smtClean="0">
                <a:solidFill>
                  <a:srgbClr val="000000"/>
                </a:solidFill>
                <a:effectLst/>
              </a:rPr>
              <a:t>de </a:t>
            </a:r>
            <a:r>
              <a:rPr lang="fr-FR" i="1" dirty="0">
                <a:solidFill>
                  <a:srgbClr val="000000"/>
                </a:solidFill>
                <a:effectLst/>
              </a:rPr>
              <a:t>consommations à l’adolescence sont avant tout des questions d’adolescents</a:t>
            </a:r>
            <a:r>
              <a:rPr lang="fr-FR" i="1" dirty="0" smtClean="0">
                <a:solidFill>
                  <a:srgbClr val="000000"/>
                </a:solidFill>
                <a:effectLst/>
              </a:rPr>
              <a:t>.</a:t>
            </a:r>
            <a:endParaRPr lang="fr-FR" i="1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49499" y="5644634"/>
            <a:ext cx="126480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fr-FR" sz="2800" b="1" i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0000"/>
                </a:solidFill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361251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5" grpId="1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214248" y="230017"/>
            <a:ext cx="671550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Au départ, deux structures spécialisées en addictologie qui reçoivent des adolescents </a:t>
            </a:r>
            <a:endParaRPr lang="fr-FR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168000" y="2551837"/>
            <a:ext cx="4320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/>
              <a:t>CSAPA du Centre Hospitalier </a:t>
            </a:r>
          </a:p>
          <a:p>
            <a:pPr algn="ctr"/>
            <a:r>
              <a:rPr lang="fr-FR" u="sng" dirty="0" smtClean="0"/>
              <a:t>de Montauban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Consultation Cannabis dès 2005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Porteur de la CJC depuis 2009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656000" y="2551837"/>
            <a:ext cx="432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/>
              <a:t>Association Epice 82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Accompagnement socio-éducatif des jeunes consommateurs depuis 1991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Gestion d’un PEJ de 2001 à  2007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6" name="Image 5" descr="C:\Users\Maison des Ados\Downloads\cjc_logo_vert+car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017"/>
            <a:ext cx="1296232" cy="1301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901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1749"/>
            <a:ext cx="8978900" cy="5109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/>
              <a:t>Les </a:t>
            </a:r>
            <a:r>
              <a:rPr lang="fr-FR" sz="2800" dirty="0"/>
              <a:t>missions des </a:t>
            </a:r>
            <a:r>
              <a:rPr lang="fr-FR" sz="2800" dirty="0" smtClean="0"/>
              <a:t>CJC</a:t>
            </a:r>
          </a:p>
          <a:p>
            <a:pPr algn="ctr"/>
            <a:endParaRPr lang="fr-FR" sz="2800" dirty="0"/>
          </a:p>
          <a:p>
            <a:pPr algn="ctr"/>
            <a:r>
              <a:rPr lang="fr-FR" i="1" dirty="0" smtClean="0"/>
              <a:t>Annexe </a:t>
            </a:r>
            <a:r>
              <a:rPr lang="fr-FR" i="1" dirty="0"/>
              <a:t>4 de la circulaire n° DGS/MC2/2008/79 du 28 Février </a:t>
            </a:r>
            <a:r>
              <a:rPr lang="fr-FR" i="1" dirty="0" smtClean="0"/>
              <a:t>2008</a:t>
            </a:r>
          </a:p>
          <a:p>
            <a:pPr algn="ctr"/>
            <a:endParaRPr lang="fr-FR" dirty="0" smtClean="0"/>
          </a:p>
          <a:p>
            <a:pPr marL="266700" indent="-266700"/>
            <a:r>
              <a:rPr lang="fr-FR" dirty="0" smtClean="0"/>
              <a:t>-   Assurer l’accueil , l’ information , l’ évaluation,  la prise </a:t>
            </a:r>
            <a:r>
              <a:rPr lang="fr-FR" dirty="0"/>
              <a:t>en charge brève et </a:t>
            </a:r>
            <a:r>
              <a:rPr lang="fr-FR" dirty="0" smtClean="0"/>
              <a:t>l’orientation             si nécessaire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Réaliser </a:t>
            </a:r>
            <a:r>
              <a:rPr lang="fr-FR" dirty="0"/>
              <a:t>une évaluation de la situation médico-psycho sociale du consommateur et </a:t>
            </a:r>
            <a:r>
              <a:rPr lang="fr-FR" dirty="0" smtClean="0"/>
              <a:t>repérer </a:t>
            </a:r>
            <a:r>
              <a:rPr lang="fr-FR" dirty="0"/>
              <a:t>un éventuel usage </a:t>
            </a:r>
            <a:r>
              <a:rPr lang="fr-FR" dirty="0" smtClean="0"/>
              <a:t>nocif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Offrir </a:t>
            </a:r>
            <a:r>
              <a:rPr lang="fr-FR" dirty="0"/>
              <a:t>une information et un conseil personnalisé, une prise en charge brève, aux consommateurs à risque ou nocifs selon leurs besoins. 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Accompagner </a:t>
            </a:r>
            <a:r>
              <a:rPr lang="fr-FR" dirty="0"/>
              <a:t>ou proposer une orientation des personnes en difficulté lorsque la situation le justifie (</a:t>
            </a:r>
            <a:r>
              <a:rPr lang="fr-FR" dirty="0" smtClean="0"/>
              <a:t>complications </a:t>
            </a:r>
            <a:r>
              <a:rPr lang="fr-FR" dirty="0"/>
              <a:t>somatiques ou psychiatriques, dépendance, prise en charge au long cours etc…</a:t>
            </a:r>
            <a:r>
              <a:rPr lang="fr-FR" dirty="0" smtClean="0"/>
              <a:t>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512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200" y="746879"/>
            <a:ext cx="8661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Offrir un accueil et une information à l’entourage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Proposer </a:t>
            </a:r>
            <a:r>
              <a:rPr lang="fr-FR" dirty="0"/>
              <a:t>un accueil conjoint du consommateur et de son entourage </a:t>
            </a:r>
            <a:endParaRPr lang="fr-FR" dirty="0" smtClean="0"/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Aller </a:t>
            </a:r>
            <a:r>
              <a:rPr lang="fr-FR" dirty="0"/>
              <a:t>à la rencontre des personnes en </a:t>
            </a:r>
            <a:r>
              <a:rPr lang="fr-FR" dirty="0" smtClean="0"/>
              <a:t>difficultés </a:t>
            </a:r>
            <a:r>
              <a:rPr lang="fr-FR" dirty="0"/>
              <a:t>potentielles et se faire connaître des partenaires et institutions telles que: éducation nationale, éducation spécialisée, professionnels de santé, notamment de </a:t>
            </a:r>
            <a:r>
              <a:rPr lang="fr-FR" dirty="0" smtClean="0"/>
              <a:t>ville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Recevoir </a:t>
            </a:r>
            <a:r>
              <a:rPr lang="fr-FR" dirty="0"/>
              <a:t>les personnes </a:t>
            </a:r>
            <a:r>
              <a:rPr lang="fr-FR" dirty="0" smtClean="0"/>
              <a:t>orientées </a:t>
            </a:r>
            <a:r>
              <a:rPr lang="fr-FR" dirty="0"/>
              <a:t>par l’autorité judiciaire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pPr>
              <a:tabLst>
                <a:tab pos="266700" algn="l"/>
              </a:tabLst>
            </a:pPr>
            <a:r>
              <a:rPr lang="fr-FR" dirty="0"/>
              <a:t>- </a:t>
            </a:r>
            <a:r>
              <a:rPr lang="fr-FR" dirty="0" smtClean="0"/>
              <a:t>   Participer </a:t>
            </a:r>
            <a:r>
              <a:rPr lang="fr-FR" dirty="0"/>
              <a:t>à des actions d’information et de prévention collective et les mettre en </a:t>
            </a:r>
            <a:r>
              <a:rPr lang="fr-FR" dirty="0" smtClean="0"/>
              <a:t>       	œuvre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893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r 24"/>
          <p:cNvGrpSpPr/>
          <p:nvPr/>
        </p:nvGrpSpPr>
        <p:grpSpPr>
          <a:xfrm>
            <a:off x="2794896" y="3928209"/>
            <a:ext cx="1904937" cy="2147422"/>
            <a:chOff x="2820296" y="3928209"/>
            <a:chExt cx="1904937" cy="2147422"/>
          </a:xfrm>
        </p:grpSpPr>
        <p:sp>
          <p:nvSpPr>
            <p:cNvPr id="4" name="Rectangle 3"/>
            <p:cNvSpPr/>
            <p:nvPr/>
          </p:nvSpPr>
          <p:spPr>
            <a:xfrm>
              <a:off x="2820296" y="3928209"/>
              <a:ext cx="1904937" cy="214742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3164137" y="4489868"/>
              <a:ext cx="1316992" cy="1015663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000" dirty="0" smtClean="0"/>
                <a:t>Des médecins</a:t>
              </a:r>
            </a:p>
            <a:p>
              <a:pPr algn="ctr"/>
              <a:r>
                <a:rPr lang="fr-FR" sz="2000" dirty="0" smtClean="0"/>
                <a:t>CSAPA</a:t>
              </a:r>
              <a:endParaRPr lang="fr-FR" sz="2000" dirty="0"/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4725233" y="3928210"/>
            <a:ext cx="1822629" cy="2147421"/>
            <a:chOff x="4725233" y="3928210"/>
            <a:chExt cx="1822629" cy="2147421"/>
          </a:xfrm>
        </p:grpSpPr>
        <p:sp>
          <p:nvSpPr>
            <p:cNvPr id="5" name="Rectangle 4"/>
            <p:cNvSpPr/>
            <p:nvPr/>
          </p:nvSpPr>
          <p:spPr>
            <a:xfrm>
              <a:off x="4725233" y="3928210"/>
              <a:ext cx="1822629" cy="214742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947818" y="4489868"/>
              <a:ext cx="1465682" cy="1015663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000" dirty="0" smtClean="0"/>
                <a:t>des éducateurs</a:t>
              </a:r>
            </a:p>
            <a:p>
              <a:pPr algn="ctr"/>
              <a:r>
                <a:rPr lang="fr-FR" sz="2000" dirty="0" smtClean="0"/>
                <a:t>EPICE 82</a:t>
              </a:r>
              <a:endParaRPr lang="fr-FR" sz="2000" dirty="0"/>
            </a:p>
          </p:txBody>
        </p:sp>
      </p:grpSp>
      <p:pic>
        <p:nvPicPr>
          <p:cNvPr id="16" name="Image 15" descr="C:\Users\Maison des Ados\Downloads\cjc_logo_vert+car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926" y="5415254"/>
            <a:ext cx="1296232" cy="13019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4148" y="327660"/>
            <a:ext cx="7975705" cy="548640"/>
          </a:xfrm>
        </p:spPr>
        <p:txBody>
          <a:bodyPr/>
          <a:lstStyle/>
          <a:p>
            <a:r>
              <a:rPr lang="fr-FR" dirty="0" smtClean="0"/>
              <a:t>La naissance d’un projet commun dès 2008</a:t>
            </a:r>
            <a:endParaRPr lang="fr-FR" dirty="0"/>
          </a:p>
        </p:txBody>
      </p:sp>
      <p:cxnSp>
        <p:nvCxnSpPr>
          <p:cNvPr id="21" name="Connecteur droit 20"/>
          <p:cNvCxnSpPr/>
          <p:nvPr/>
        </p:nvCxnSpPr>
        <p:spPr>
          <a:xfrm flipH="1" flipV="1">
            <a:off x="4701013" y="3902809"/>
            <a:ext cx="1" cy="2147422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er 31"/>
          <p:cNvGrpSpPr/>
          <p:nvPr/>
        </p:nvGrpSpPr>
        <p:grpSpPr>
          <a:xfrm>
            <a:off x="2803953" y="1981433"/>
            <a:ext cx="3756236" cy="4081498"/>
            <a:chOff x="2803953" y="1981433"/>
            <a:chExt cx="3756236" cy="4081498"/>
          </a:xfrm>
        </p:grpSpPr>
        <p:cxnSp>
          <p:nvCxnSpPr>
            <p:cNvPr id="19" name="Connecteur droit 18"/>
            <p:cNvCxnSpPr/>
            <p:nvPr/>
          </p:nvCxnSpPr>
          <p:spPr>
            <a:xfrm>
              <a:off x="2820296" y="6024831"/>
              <a:ext cx="3727566" cy="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>
              <a:off x="6547862" y="3915510"/>
              <a:ext cx="0" cy="2147421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2820296" y="3915510"/>
              <a:ext cx="0" cy="2147421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er 21"/>
            <p:cNvGrpSpPr/>
            <p:nvPr/>
          </p:nvGrpSpPr>
          <p:grpSpPr>
            <a:xfrm>
              <a:off x="2803953" y="1981433"/>
              <a:ext cx="3756236" cy="1976411"/>
              <a:chOff x="2693882" y="1939098"/>
              <a:chExt cx="3756236" cy="1976411"/>
            </a:xfrm>
          </p:grpSpPr>
          <p:grpSp>
            <p:nvGrpSpPr>
              <p:cNvPr id="20" name="Grouper 19"/>
              <p:cNvGrpSpPr/>
              <p:nvPr/>
            </p:nvGrpSpPr>
            <p:grpSpPr>
              <a:xfrm>
                <a:off x="2693882" y="1939098"/>
                <a:ext cx="3756236" cy="1976411"/>
                <a:chOff x="2708217" y="1939098"/>
                <a:chExt cx="3756236" cy="1976411"/>
              </a:xfrm>
            </p:grpSpPr>
            <p:sp>
              <p:nvSpPr>
                <p:cNvPr id="30" name="Triangle isocèle 29"/>
                <p:cNvSpPr/>
                <p:nvPr/>
              </p:nvSpPr>
              <p:spPr>
                <a:xfrm>
                  <a:off x="2708217" y="1964499"/>
                  <a:ext cx="3727566" cy="1951010"/>
                </a:xfrm>
                <a:prstGeom prst="triangl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5" name="Connecteur droit 14"/>
                <p:cNvCxnSpPr/>
                <p:nvPr/>
              </p:nvCxnSpPr>
              <p:spPr>
                <a:xfrm flipH="1">
                  <a:off x="2719953" y="1939098"/>
                  <a:ext cx="1863783" cy="1951010"/>
                </a:xfrm>
                <a:prstGeom prst="line">
                  <a:avLst/>
                </a:prstGeom>
                <a:ln w="762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necteur droit 22"/>
                <p:cNvCxnSpPr/>
                <p:nvPr/>
              </p:nvCxnSpPr>
              <p:spPr>
                <a:xfrm>
                  <a:off x="2736887" y="3890108"/>
                  <a:ext cx="3727566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eur droit 30"/>
                <p:cNvCxnSpPr/>
                <p:nvPr/>
              </p:nvCxnSpPr>
              <p:spPr>
                <a:xfrm flipH="1" flipV="1">
                  <a:off x="4583736" y="1939098"/>
                  <a:ext cx="1863782" cy="1951010"/>
                </a:xfrm>
                <a:prstGeom prst="line">
                  <a:avLst/>
                </a:prstGeom>
                <a:ln w="762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ZoneTexte 8"/>
              <p:cNvSpPr txBox="1"/>
              <p:nvPr/>
            </p:nvSpPr>
            <p:spPr>
              <a:xfrm>
                <a:off x="4074457" y="2815611"/>
                <a:ext cx="9950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dirty="0" smtClean="0"/>
                  <a:t>MDA</a:t>
                </a:r>
                <a:endParaRPr lang="fr-FR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627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r 11"/>
          <p:cNvGrpSpPr/>
          <p:nvPr/>
        </p:nvGrpSpPr>
        <p:grpSpPr>
          <a:xfrm>
            <a:off x="1981461" y="2005743"/>
            <a:ext cx="5043682" cy="4711496"/>
            <a:chOff x="2817618" y="905933"/>
            <a:chExt cx="3756236" cy="5189863"/>
          </a:xfrm>
        </p:grpSpPr>
        <p:sp>
          <p:nvSpPr>
            <p:cNvPr id="4" name="Rectangle 3"/>
            <p:cNvSpPr/>
            <p:nvPr/>
          </p:nvSpPr>
          <p:spPr>
            <a:xfrm>
              <a:off x="2820296" y="2828311"/>
              <a:ext cx="3727566" cy="324732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0" name="Grouper 9"/>
            <p:cNvGrpSpPr/>
            <p:nvPr/>
          </p:nvGrpSpPr>
          <p:grpSpPr>
            <a:xfrm>
              <a:off x="2817618" y="905933"/>
              <a:ext cx="3756236" cy="5189863"/>
              <a:chOff x="2817618" y="905933"/>
              <a:chExt cx="3756236" cy="5189863"/>
            </a:xfrm>
          </p:grpSpPr>
          <p:grpSp>
            <p:nvGrpSpPr>
              <p:cNvPr id="5" name="Grouper 4"/>
              <p:cNvGrpSpPr/>
              <p:nvPr/>
            </p:nvGrpSpPr>
            <p:grpSpPr>
              <a:xfrm>
                <a:off x="2820296" y="2848476"/>
                <a:ext cx="3727566" cy="3247320"/>
                <a:chOff x="2820296" y="2848476"/>
                <a:chExt cx="3727566" cy="3247320"/>
              </a:xfrm>
            </p:grpSpPr>
            <p:cxnSp>
              <p:nvCxnSpPr>
                <p:cNvPr id="11" name="Connecteur droit 10"/>
                <p:cNvCxnSpPr/>
                <p:nvPr/>
              </p:nvCxnSpPr>
              <p:spPr>
                <a:xfrm>
                  <a:off x="6547862" y="2848476"/>
                  <a:ext cx="0" cy="3247320"/>
                </a:xfrm>
                <a:prstGeom prst="line">
                  <a:avLst/>
                </a:prstGeom>
                <a:ln w="762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necteur droit 16"/>
                <p:cNvCxnSpPr/>
                <p:nvPr/>
              </p:nvCxnSpPr>
              <p:spPr>
                <a:xfrm>
                  <a:off x="2847119" y="2848476"/>
                  <a:ext cx="0" cy="3247320"/>
                </a:xfrm>
                <a:prstGeom prst="line">
                  <a:avLst/>
                </a:prstGeom>
                <a:ln w="762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necteur droit 18"/>
                <p:cNvCxnSpPr/>
                <p:nvPr/>
              </p:nvCxnSpPr>
              <p:spPr>
                <a:xfrm>
                  <a:off x="2820296" y="6075631"/>
                  <a:ext cx="3727566" cy="0"/>
                </a:xfrm>
                <a:prstGeom prst="line">
                  <a:avLst/>
                </a:prstGeom>
                <a:ln w="7620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er 24"/>
              <p:cNvGrpSpPr/>
              <p:nvPr/>
            </p:nvGrpSpPr>
            <p:grpSpPr>
              <a:xfrm>
                <a:off x="2817618" y="905933"/>
                <a:ext cx="3756236" cy="1976411"/>
                <a:chOff x="2693882" y="1939098"/>
                <a:chExt cx="3756236" cy="1976411"/>
              </a:xfrm>
            </p:grpSpPr>
            <p:grpSp>
              <p:nvGrpSpPr>
                <p:cNvPr id="26" name="Grouper 25"/>
                <p:cNvGrpSpPr/>
                <p:nvPr/>
              </p:nvGrpSpPr>
              <p:grpSpPr>
                <a:xfrm>
                  <a:off x="2693882" y="1939098"/>
                  <a:ext cx="3756236" cy="1976411"/>
                  <a:chOff x="2708217" y="1939098"/>
                  <a:chExt cx="3756236" cy="1976411"/>
                </a:xfrm>
              </p:grpSpPr>
              <p:sp>
                <p:nvSpPr>
                  <p:cNvPr id="28" name="Triangle isocèle 27"/>
                  <p:cNvSpPr/>
                  <p:nvPr/>
                </p:nvSpPr>
                <p:spPr>
                  <a:xfrm>
                    <a:off x="2708217" y="1964499"/>
                    <a:ext cx="3727566" cy="1951010"/>
                  </a:xfrm>
                  <a:prstGeom prst="triangl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cxnSp>
                <p:nvCxnSpPr>
                  <p:cNvPr id="29" name="Connecteur droit 28"/>
                  <p:cNvCxnSpPr/>
                  <p:nvPr/>
                </p:nvCxnSpPr>
                <p:spPr>
                  <a:xfrm flipH="1">
                    <a:off x="2719953" y="1939098"/>
                    <a:ext cx="1863783" cy="1951010"/>
                  </a:xfrm>
                  <a:prstGeom prst="line">
                    <a:avLst/>
                  </a:prstGeom>
                  <a:ln w="762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Connecteur droit 29"/>
                  <p:cNvCxnSpPr/>
                  <p:nvPr/>
                </p:nvCxnSpPr>
                <p:spPr>
                  <a:xfrm>
                    <a:off x="2736887" y="3890108"/>
                    <a:ext cx="3727566" cy="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Connecteur droit 30"/>
                  <p:cNvCxnSpPr/>
                  <p:nvPr/>
                </p:nvCxnSpPr>
                <p:spPr>
                  <a:xfrm flipH="1" flipV="1">
                    <a:off x="4583736" y="1939098"/>
                    <a:ext cx="1863782" cy="1951010"/>
                  </a:xfrm>
                  <a:prstGeom prst="line">
                    <a:avLst/>
                  </a:prstGeom>
                  <a:ln w="762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7" name="ZoneTexte 26"/>
                <p:cNvSpPr txBox="1"/>
                <p:nvPr/>
              </p:nvSpPr>
              <p:spPr>
                <a:xfrm>
                  <a:off x="4074457" y="2815611"/>
                  <a:ext cx="99508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2400" dirty="0" smtClean="0"/>
                    <a:t>MDA</a:t>
                  </a:r>
                  <a:endParaRPr lang="fr-FR" sz="2400" dirty="0"/>
                </a:p>
              </p:txBody>
            </p:sp>
          </p:grpSp>
        </p:grpSp>
      </p:grpSp>
      <p:sp>
        <p:nvSpPr>
          <p:cNvPr id="3" name="ZoneTexte 2"/>
          <p:cNvSpPr txBox="1"/>
          <p:nvPr/>
        </p:nvSpPr>
        <p:spPr>
          <a:xfrm>
            <a:off x="4503302" y="478994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fr-FR" u="sng" dirty="0" smtClean="0"/>
          </a:p>
          <a:p>
            <a:pPr algn="ctr"/>
            <a:endParaRPr lang="fr-FR" u="sng" dirty="0"/>
          </a:p>
        </p:txBody>
      </p:sp>
      <p:pic>
        <p:nvPicPr>
          <p:cNvPr id="16" name="Image 15" descr="C:\Users\Maison des Ados\Downloads\cjc_logo_vert+car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926" y="5415254"/>
            <a:ext cx="1296232" cy="130198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itre 20"/>
          <p:cNvSpPr>
            <a:spLocks noGrp="1"/>
          </p:cNvSpPr>
          <p:nvPr>
            <p:ph type="title"/>
          </p:nvPr>
        </p:nvSpPr>
        <p:spPr>
          <a:xfrm>
            <a:off x="811530" y="365760"/>
            <a:ext cx="7520940" cy="548640"/>
          </a:xfrm>
        </p:spPr>
        <p:txBody>
          <a:bodyPr/>
          <a:lstStyle/>
          <a:p>
            <a:pPr algn="ctr"/>
            <a:r>
              <a:rPr lang="fr-FR" sz="2400" dirty="0" smtClean="0"/>
              <a:t>Une </a:t>
            </a:r>
            <a:r>
              <a:rPr lang="fr-FR" sz="2400" dirty="0" err="1" smtClean="0"/>
              <a:t>cjc</a:t>
            </a:r>
            <a:r>
              <a:rPr lang="fr-FR" sz="2400" dirty="0" smtClean="0"/>
              <a:t> pensée </a:t>
            </a:r>
            <a:r>
              <a:rPr lang="fr-FR" sz="2400" dirty="0" err="1" smtClean="0"/>
              <a:t>Á</a:t>
            </a:r>
            <a:r>
              <a:rPr lang="fr-FR" sz="2400" dirty="0" smtClean="0"/>
              <a:t> plusieurs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2086030" y="3884947"/>
            <a:ext cx="2304000" cy="2772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fr-FR" dirty="0" smtClean="0"/>
              <a:t>Pour les jeunes :</a:t>
            </a:r>
          </a:p>
          <a:p>
            <a:pPr algn="ctr"/>
            <a:r>
              <a:rPr lang="fr-FR" dirty="0" smtClean="0"/>
              <a:t> </a:t>
            </a:r>
          </a:p>
          <a:p>
            <a:pPr algn="ctr"/>
            <a:r>
              <a:rPr lang="fr-FR" dirty="0" smtClean="0"/>
              <a:t>- médecin et psychologue</a:t>
            </a:r>
          </a:p>
          <a:p>
            <a:pPr algn="ctr"/>
            <a:r>
              <a:rPr lang="fr-FR" dirty="0"/>
              <a:t>d</a:t>
            </a:r>
            <a:r>
              <a:rPr lang="fr-FR" dirty="0" smtClean="0"/>
              <a:t>u CSAPA </a:t>
            </a:r>
          </a:p>
          <a:p>
            <a:pPr marL="285750" indent="-285750" algn="ctr">
              <a:buFontTx/>
              <a:buChar char="-"/>
            </a:pPr>
            <a:r>
              <a:rPr lang="fr-FR" dirty="0" smtClean="0"/>
              <a:t>un éducateur d’EPICE 82</a:t>
            </a:r>
          </a:p>
          <a:p>
            <a:pPr marL="285750" indent="-285750" algn="ctr">
              <a:buFontTx/>
              <a:buChar char="-"/>
            </a:pPr>
            <a:endParaRPr lang="fr-FR" dirty="0" smtClean="0"/>
          </a:p>
          <a:p>
            <a:pPr algn="ctr"/>
            <a:r>
              <a:rPr lang="fr-FR" dirty="0" smtClean="0"/>
              <a:t>Lundi et mercredi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630302" y="3884947"/>
            <a:ext cx="2291198" cy="275048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>
              <a:tabLst>
                <a:tab pos="88900" algn="l"/>
              </a:tabLst>
            </a:pPr>
            <a:r>
              <a:rPr lang="fr-FR" dirty="0" smtClean="0"/>
              <a:t>Pour les parents :</a:t>
            </a:r>
          </a:p>
          <a:p>
            <a:pPr algn="ctr">
              <a:tabLst>
                <a:tab pos="88900" algn="l"/>
              </a:tabLst>
            </a:pPr>
            <a:endParaRPr lang="fr-FR" dirty="0" smtClean="0"/>
          </a:p>
          <a:p>
            <a:pPr algn="ctr"/>
            <a:r>
              <a:rPr lang="fr-FR" dirty="0" smtClean="0"/>
              <a:t>- Médecin du CSAPA </a:t>
            </a:r>
          </a:p>
          <a:p>
            <a:pPr algn="ctr"/>
            <a:r>
              <a:rPr lang="fr-FR" dirty="0" smtClean="0"/>
              <a:t>- Éducateur d’EPICE 82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Lundi soir </a:t>
            </a:r>
          </a:p>
          <a:p>
            <a:pPr algn="ctr"/>
            <a:r>
              <a:rPr lang="fr-FR" dirty="0" smtClean="0"/>
              <a:t>2/mois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-68698" y="880051"/>
            <a:ext cx="9212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Une pratique éducative qui rencontre une pratique de soins </a:t>
            </a:r>
            <a:endParaRPr lang="fr-FR" dirty="0" smtClean="0"/>
          </a:p>
          <a:p>
            <a:pPr algn="ctr"/>
            <a:r>
              <a:rPr lang="fr-FR" dirty="0" smtClean="0"/>
              <a:t>dans </a:t>
            </a:r>
            <a:r>
              <a:rPr lang="fr-FR" dirty="0"/>
              <a:t>un espace dédié aux questions d’adolescence et de parentalité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4499812" y="3808747"/>
            <a:ext cx="0" cy="2832292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8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0296" y="3076334"/>
            <a:ext cx="1904937" cy="29992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725233" y="3076336"/>
            <a:ext cx="1822629" cy="29992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riangle isocèle 6"/>
          <p:cNvSpPr/>
          <p:nvPr/>
        </p:nvSpPr>
        <p:spPr>
          <a:xfrm>
            <a:off x="2816992" y="1125325"/>
            <a:ext cx="3727566" cy="1951010"/>
          </a:xfrm>
          <a:prstGeom prst="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183232" y="2057496"/>
            <a:ext cx="99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MDA</a:t>
            </a:r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6544558" y="3089430"/>
            <a:ext cx="3304" cy="2986201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stCxn id="7" idx="0"/>
            <a:endCxn id="7" idx="4"/>
          </p:cNvCxnSpPr>
          <p:nvPr/>
        </p:nvCxnSpPr>
        <p:spPr>
          <a:xfrm>
            <a:off x="4680775" y="1125325"/>
            <a:ext cx="1863783" cy="1951010"/>
          </a:xfrm>
          <a:prstGeom prst="line">
            <a:avLst/>
          </a:prstGeom>
          <a:ln w="762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>
            <a:off x="2816993" y="1125325"/>
            <a:ext cx="1908240" cy="196371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7" idx="2"/>
          </p:cNvCxnSpPr>
          <p:nvPr/>
        </p:nvCxnSpPr>
        <p:spPr>
          <a:xfrm>
            <a:off x="2816992" y="3076335"/>
            <a:ext cx="3304" cy="2999296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2820296" y="6075631"/>
            <a:ext cx="3727566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 flipV="1">
            <a:off x="4680775" y="1125325"/>
            <a:ext cx="1875305" cy="2005795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939502" y="5763287"/>
            <a:ext cx="1335512" cy="584776"/>
          </a:xfrm>
          <a:prstGeom prst="rect">
            <a:avLst/>
          </a:prstGeom>
          <a:solidFill>
            <a:srgbClr val="FFFFFF">
              <a:alpha val="7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Orientations vers la MDA</a:t>
            </a:r>
            <a:endParaRPr lang="fr-FR" sz="1600" b="1" dirty="0"/>
          </a:p>
        </p:txBody>
      </p:sp>
      <p:sp>
        <p:nvSpPr>
          <p:cNvPr id="20" name="Flèche droite à entaille 19"/>
          <p:cNvSpPr/>
          <p:nvPr/>
        </p:nvSpPr>
        <p:spPr>
          <a:xfrm rot="10800000">
            <a:off x="6839634" y="5179493"/>
            <a:ext cx="1535250" cy="48463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571226" y="4711851"/>
            <a:ext cx="1610470" cy="584776"/>
          </a:xfrm>
          <a:prstGeom prst="rect">
            <a:avLst/>
          </a:prstGeom>
          <a:solidFill>
            <a:srgbClr val="FFFFFF">
              <a:alpha val="7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Orientations vers l’extérieur</a:t>
            </a:r>
            <a:endParaRPr lang="fr-FR" sz="1600" b="1" dirty="0"/>
          </a:p>
        </p:txBody>
      </p:sp>
      <p:pic>
        <p:nvPicPr>
          <p:cNvPr id="22" name="Image 21" descr="C:\Users\Maison des Ados\Downloads\cjc_logo_vert+car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784" y="233185"/>
            <a:ext cx="1296232" cy="130198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itre 23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891267"/>
          </a:xfrm>
        </p:spPr>
        <p:txBody>
          <a:bodyPr/>
          <a:lstStyle/>
          <a:p>
            <a:r>
              <a:rPr lang="fr-FR" dirty="0" smtClean="0"/>
              <a:t>Une porte d’entrée pour plusieurs parcours </a:t>
            </a:r>
            <a:endParaRPr lang="fr-FR" dirty="0"/>
          </a:p>
        </p:txBody>
      </p:sp>
      <p:sp>
        <p:nvSpPr>
          <p:cNvPr id="26" name="Rectangle à quatre flèches 25"/>
          <p:cNvSpPr/>
          <p:nvPr/>
        </p:nvSpPr>
        <p:spPr>
          <a:xfrm rot="18936777">
            <a:off x="4313753" y="3941301"/>
            <a:ext cx="822960" cy="822960"/>
          </a:xfrm>
          <a:prstGeom prst="quadArrowCallou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5136876" y="4726111"/>
            <a:ext cx="975358" cy="12472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000" dirty="0" smtClean="0">
                <a:solidFill>
                  <a:srgbClr val="000000"/>
                </a:solidFill>
              </a:rPr>
              <a:t>Accueil</a:t>
            </a:r>
            <a:endParaRPr lang="fr-FR" sz="2400" dirty="0">
              <a:solidFill>
                <a:srgbClr val="0000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820296" y="6363700"/>
            <a:ext cx="3735784" cy="369332"/>
          </a:xfrm>
          <a:prstGeom prst="rect">
            <a:avLst/>
          </a:prstGeom>
          <a:solidFill>
            <a:srgbClr val="FFFFFF">
              <a:alpha val="74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Rencontre / Échange / Coordination</a:t>
            </a:r>
            <a:endParaRPr lang="fr-FR" dirty="0"/>
          </a:p>
        </p:txBody>
      </p:sp>
      <p:cxnSp>
        <p:nvCxnSpPr>
          <p:cNvPr id="29" name="Connecteur droit 28"/>
          <p:cNvCxnSpPr/>
          <p:nvPr/>
        </p:nvCxnSpPr>
        <p:spPr>
          <a:xfrm>
            <a:off x="5407513" y="1125325"/>
            <a:ext cx="0" cy="7209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5407513" y="1257027"/>
            <a:ext cx="10343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5407513" y="1540846"/>
            <a:ext cx="10343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5407513" y="1206227"/>
            <a:ext cx="1662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Communication</a:t>
            </a:r>
            <a:endParaRPr lang="fr-FR" sz="1600" dirty="0"/>
          </a:p>
        </p:txBody>
      </p:sp>
      <p:sp>
        <p:nvSpPr>
          <p:cNvPr id="38" name="ZoneTexte 37"/>
          <p:cNvSpPr txBox="1"/>
          <p:nvPr/>
        </p:nvSpPr>
        <p:spPr>
          <a:xfrm>
            <a:off x="3231985" y="3581926"/>
            <a:ext cx="1158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CJC</a:t>
            </a:r>
            <a:endParaRPr lang="fr-FR" sz="2000" dirty="0"/>
          </a:p>
        </p:txBody>
      </p:sp>
      <p:sp>
        <p:nvSpPr>
          <p:cNvPr id="39" name="ZoneTexte 38"/>
          <p:cNvSpPr txBox="1"/>
          <p:nvPr/>
        </p:nvSpPr>
        <p:spPr>
          <a:xfrm>
            <a:off x="3267805" y="4980384"/>
            <a:ext cx="1086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PAEJ</a:t>
            </a:r>
            <a:endParaRPr lang="fr-FR" sz="2000" dirty="0"/>
          </a:p>
        </p:txBody>
      </p:sp>
      <p:sp>
        <p:nvSpPr>
          <p:cNvPr id="40" name="ZoneTexte 39"/>
          <p:cNvSpPr txBox="1"/>
          <p:nvPr/>
        </p:nvSpPr>
        <p:spPr>
          <a:xfrm>
            <a:off x="4793452" y="3443427"/>
            <a:ext cx="1662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Consultations</a:t>
            </a:r>
          </a:p>
          <a:p>
            <a:pPr algn="ctr"/>
            <a:r>
              <a:rPr lang="fr-FR" sz="2000" dirty="0" smtClean="0"/>
              <a:t>spécialisées</a:t>
            </a:r>
            <a:endParaRPr lang="fr-FR" sz="2000" dirty="0"/>
          </a:p>
        </p:txBody>
      </p:sp>
      <p:sp>
        <p:nvSpPr>
          <p:cNvPr id="41" name="Flèche droite à entaille 40"/>
          <p:cNvSpPr/>
          <p:nvPr/>
        </p:nvSpPr>
        <p:spPr>
          <a:xfrm rot="10800000">
            <a:off x="608836" y="5278655"/>
            <a:ext cx="1535250" cy="48463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>
            <a:off x="-2107304" y="2245044"/>
            <a:ext cx="10405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49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6" grpId="0" animBg="1"/>
      <p:bldP spid="26" grpId="1" animBg="1"/>
      <p:bldP spid="3" grpId="0" animBg="1"/>
      <p:bldP spid="38" grpId="0"/>
      <p:bldP spid="39" grpId="0"/>
      <p:bldP spid="40" grpId="0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41635" y="298107"/>
            <a:ext cx="7302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822959" y="271701"/>
            <a:ext cx="7844773" cy="548640"/>
          </a:xfrm>
        </p:spPr>
        <p:txBody>
          <a:bodyPr/>
          <a:lstStyle/>
          <a:p>
            <a:r>
              <a:rPr lang="fr-FR" dirty="0" smtClean="0"/>
              <a:t>Résultats observés du partenariat</a:t>
            </a:r>
            <a:endParaRPr lang="fr-FR" dirty="0"/>
          </a:p>
        </p:txBody>
      </p:sp>
      <p:pic>
        <p:nvPicPr>
          <p:cNvPr id="11" name="Image 10" descr="C:\Users\Maison des Ados\Downloads\cjc_logo_vert+car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768" y="5284314"/>
            <a:ext cx="1296232" cy="13019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844800" y="5455335"/>
            <a:ext cx="4836160" cy="743026"/>
          </a:xfrm>
          <a:prstGeom prst="rect">
            <a:avLst/>
          </a:prstGeom>
          <a:solidFill>
            <a:schemeClr val="bg1">
              <a:alpha val="39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216000" tIns="93600" rIns="216000" bIns="93600">
            <a:spAutoFit/>
          </a:bodyPr>
          <a:lstStyle/>
          <a:p>
            <a:r>
              <a:rPr lang="fr-FR" dirty="0"/>
              <a:t>Manque de coordination et de moyens </a:t>
            </a:r>
          </a:p>
          <a:p>
            <a:r>
              <a:rPr lang="fr-FR" dirty="0"/>
              <a:t>Rencontre de 3 cultures professionnelles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3227" y="1053068"/>
            <a:ext cx="2435733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Hausse de la file active</a:t>
            </a:r>
          </a:p>
        </p:txBody>
      </p:sp>
      <p:sp>
        <p:nvSpPr>
          <p:cNvPr id="5" name="Rectangle 4"/>
          <p:cNvSpPr/>
          <p:nvPr/>
        </p:nvSpPr>
        <p:spPr>
          <a:xfrm>
            <a:off x="1684977" y="2085033"/>
            <a:ext cx="3498148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Intervention et </a:t>
            </a:r>
            <a:r>
              <a:rPr lang="fr-FR" dirty="0">
                <a:solidFill>
                  <a:schemeClr val="tx1"/>
                </a:solidFill>
              </a:rPr>
              <a:t>é</a:t>
            </a:r>
            <a:r>
              <a:rPr lang="fr-FR" dirty="0" smtClean="0">
                <a:solidFill>
                  <a:schemeClr val="tx1"/>
                </a:solidFill>
              </a:rPr>
              <a:t>valuation </a:t>
            </a:r>
            <a:r>
              <a:rPr lang="fr-FR" dirty="0">
                <a:solidFill>
                  <a:schemeClr val="tx1"/>
                </a:solidFill>
              </a:rPr>
              <a:t>précoce</a:t>
            </a:r>
          </a:p>
        </p:txBody>
      </p:sp>
      <p:sp>
        <p:nvSpPr>
          <p:cNvPr id="6" name="Rectangle 5"/>
          <p:cNvSpPr/>
          <p:nvPr/>
        </p:nvSpPr>
        <p:spPr>
          <a:xfrm>
            <a:off x="5054599" y="1237734"/>
            <a:ext cx="3429001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liens </a:t>
            </a:r>
            <a:r>
              <a:rPr lang="fr-FR" dirty="0">
                <a:solidFill>
                  <a:schemeClr val="tx1"/>
                </a:solidFill>
              </a:rPr>
              <a:t>entre les professionnels</a:t>
            </a:r>
          </a:p>
        </p:txBody>
      </p:sp>
      <p:sp>
        <p:nvSpPr>
          <p:cNvPr id="9" name="Rectangle 8"/>
          <p:cNvSpPr/>
          <p:nvPr/>
        </p:nvSpPr>
        <p:spPr>
          <a:xfrm>
            <a:off x="3907082" y="4172466"/>
            <a:ext cx="4322517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élargissement de l’origine des orientations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61910" y="2764999"/>
            <a:ext cx="3319050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décloisonnement des dispositifs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1740" y="3549134"/>
            <a:ext cx="4234828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Des Interventions communes à l’extérieur</a:t>
            </a:r>
          </a:p>
        </p:txBody>
      </p:sp>
    </p:spTree>
    <p:extLst>
      <p:ext uri="{BB962C8B-B14F-4D97-AF65-F5344CB8AC3E}">
        <p14:creationId xmlns:p14="http://schemas.microsoft.com/office/powerpoint/2010/main" val="395812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/>
      <p:bldP spid="5" grpId="1"/>
      <p:bldP spid="6" grpId="0"/>
      <p:bldP spid="6" grpId="1"/>
      <p:bldP spid="9" grpId="0"/>
      <p:bldP spid="9" grpId="1"/>
      <p:bldP spid="10" grpId="0"/>
      <p:bldP spid="10" grpId="1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u="sng" dirty="0"/>
              <a:t>Les atouts du partenariat</a:t>
            </a:r>
            <a:br>
              <a:rPr lang="fr-FR" u="sng" dirty="0"/>
            </a:b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802411" y="919480"/>
            <a:ext cx="3200400" cy="548640"/>
          </a:xfrm>
        </p:spPr>
        <p:txBody>
          <a:bodyPr/>
          <a:lstStyle/>
          <a:p>
            <a:r>
              <a:rPr lang="fr-FR" dirty="0" smtClean="0"/>
              <a:t>La plus value pour les structures </a:t>
            </a:r>
            <a:r>
              <a:rPr lang="fr-FR" dirty="0" err="1" smtClean="0"/>
              <a:t>addicto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510637" y="1701848"/>
            <a:ext cx="3783949" cy="310896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fr-FR" dirty="0" smtClean="0"/>
              <a:t>Une porte d’entrée avant tout orientée sur les questions d’adolescence</a:t>
            </a:r>
          </a:p>
          <a:p>
            <a:pPr algn="ctr"/>
            <a:r>
              <a:rPr lang="fr-FR" dirty="0" smtClean="0"/>
              <a:t>MDA bien repérée par les partenaires (EN, CD, PJJ, Structures jeunesse…)</a:t>
            </a:r>
          </a:p>
          <a:p>
            <a:pPr algn="ctr"/>
            <a:r>
              <a:rPr lang="fr-FR" dirty="0" smtClean="0"/>
              <a:t>Une équipe pluridisciplinaire composée de professionnels dédiés </a:t>
            </a:r>
          </a:p>
          <a:p>
            <a:pPr algn="ctr"/>
            <a:r>
              <a:rPr lang="fr-FR" dirty="0" smtClean="0"/>
              <a:t>Intérêt d’un espace tiers et dédié</a:t>
            </a:r>
          </a:p>
          <a:p>
            <a:pPr algn="ctr"/>
            <a:r>
              <a:rPr lang="fr-FR" dirty="0" smtClean="0"/>
              <a:t>Favoriser la rencontre des professionnels</a:t>
            </a:r>
          </a:p>
          <a:p>
            <a:pPr algn="ctr"/>
            <a:r>
              <a:rPr lang="fr-FR" dirty="0" smtClean="0"/>
              <a:t>Croisement des pratiques entre CSAPA et EPICE 82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3"/>
          </p:nvPr>
        </p:nvSpPr>
        <p:spPr>
          <a:xfrm>
            <a:off x="5007814" y="919480"/>
            <a:ext cx="3200400" cy="548640"/>
          </a:xfrm>
        </p:spPr>
        <p:txBody>
          <a:bodyPr/>
          <a:lstStyle/>
          <a:p>
            <a:r>
              <a:rPr lang="fr-FR" dirty="0" smtClean="0"/>
              <a:t>La plus value pour la MDA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815997" cy="310896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fr-FR" dirty="0" smtClean="0"/>
              <a:t>Continuité des liens dans l’orientation des jeunes et parents</a:t>
            </a:r>
          </a:p>
          <a:p>
            <a:pPr algn="ctr"/>
            <a:r>
              <a:rPr lang="fr-FR" dirty="0" smtClean="0"/>
              <a:t>Démystifier les questions de consommations au sein de la MDA (présentation de la CJC et espace parents dès l’accueil généraliste)</a:t>
            </a:r>
          </a:p>
          <a:p>
            <a:pPr algn="ctr"/>
            <a:r>
              <a:rPr lang="fr-FR" dirty="0" smtClean="0"/>
              <a:t>Une articulation intéressante et complémentaire entre CJC, espace parents, PAEJ et les autres consultations spécialisées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288053" y="4810808"/>
            <a:ext cx="7466651" cy="19064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dirty="0" smtClean="0"/>
              <a:t>Cela permet aux trois structures : </a:t>
            </a:r>
          </a:p>
          <a:p>
            <a:pPr algn="ctr"/>
            <a:r>
              <a:rPr lang="fr-FR" dirty="0" smtClean="0"/>
              <a:t>Une proposition large d’accompagnement pour les jeunes et familles</a:t>
            </a:r>
          </a:p>
          <a:p>
            <a:pPr algn="ctr"/>
            <a:r>
              <a:rPr lang="fr-FR" dirty="0" smtClean="0"/>
              <a:t>Des </a:t>
            </a:r>
            <a:r>
              <a:rPr lang="fr-FR" dirty="0"/>
              <a:t>orientations en interne dans un sens comme dans </a:t>
            </a:r>
            <a:r>
              <a:rPr lang="fr-FR" dirty="0" smtClean="0"/>
              <a:t>l’autre</a:t>
            </a:r>
          </a:p>
          <a:p>
            <a:pPr algn="ctr"/>
            <a:r>
              <a:rPr lang="fr-FR" dirty="0" smtClean="0"/>
              <a:t>Des échanges </a:t>
            </a:r>
            <a:r>
              <a:rPr lang="fr-FR" dirty="0"/>
              <a:t>de pratiques sur </a:t>
            </a:r>
            <a:r>
              <a:rPr lang="fr-FR" dirty="0" smtClean="0"/>
              <a:t>les questions de l’adolescence, de la parentalité et </a:t>
            </a:r>
            <a:r>
              <a:rPr lang="fr-FR" dirty="0"/>
              <a:t>des conduites à </a:t>
            </a:r>
            <a:r>
              <a:rPr lang="fr-FR" dirty="0" smtClean="0"/>
              <a:t>risque</a:t>
            </a:r>
            <a:r>
              <a:rPr lang="fr-FR" dirty="0"/>
              <a:t> </a:t>
            </a:r>
            <a:r>
              <a:rPr lang="fr-FR" dirty="0" smtClean="0"/>
              <a:t>avec un enrichissement </a:t>
            </a:r>
            <a:r>
              <a:rPr lang="fr-FR" dirty="0"/>
              <a:t>mutuel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15" name="Image 14" descr="C:\Users\Maison des Ados\Downloads\cjc_logo_vert+car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768" y="5284314"/>
            <a:ext cx="1296232" cy="1301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5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  <p:bldP spid="12" grpId="0" build="p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1319</TotalTime>
  <Words>876</Words>
  <Application>Microsoft Macintosh PowerPoint</Application>
  <PresentationFormat>Présentation à l'écran (4:3)</PresentationFormat>
  <Paragraphs>133</Paragraphs>
  <Slides>10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Angles</vt:lpstr>
      <vt:lpstr>Prévenir les consommations à l’adolescence.     </vt:lpstr>
      <vt:lpstr>Présentation PowerPoint</vt:lpstr>
      <vt:lpstr>Présentation PowerPoint</vt:lpstr>
      <vt:lpstr>Présentation PowerPoint</vt:lpstr>
      <vt:lpstr>La naissance d’un projet commun dès 2008</vt:lpstr>
      <vt:lpstr>Une cjc pensée Á plusieurs</vt:lpstr>
      <vt:lpstr>Une porte d’entrée pour plusieurs parcours </vt:lpstr>
      <vt:lpstr>Résultats observés du partenariat</vt:lpstr>
      <vt:lpstr>Les atouts du partenariat </vt:lpstr>
      <vt:lpstr>PERSpectives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 CJC au sein d’une Maison des Adolescents </dc:title>
  <dc:creator>EPICE 82</dc:creator>
  <cp:lastModifiedBy>Jacques Belet</cp:lastModifiedBy>
  <cp:revision>113</cp:revision>
  <cp:lastPrinted>2016-09-30T07:09:25Z</cp:lastPrinted>
  <dcterms:created xsi:type="dcterms:W3CDTF">2016-09-26T08:49:00Z</dcterms:created>
  <dcterms:modified xsi:type="dcterms:W3CDTF">2016-10-14T07:26:08Z</dcterms:modified>
</cp:coreProperties>
</file>